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6" r:id="rId11"/>
    <p:sldId id="267" r:id="rId12"/>
    <p:sldId id="268" r:id="rId13"/>
    <p:sldId id="269" r:id="rId14"/>
    <p:sldId id="265"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p:scale>
          <a:sx n="80" d="100"/>
          <a:sy n="80" d="100"/>
        </p:scale>
        <p:origin x="2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sd97twj"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4F863E-3333-9A97-A9A0-DA6470B9CB73}"/>
              </a:ext>
            </a:extLst>
          </p:cNvPr>
          <p:cNvSpPr>
            <a:spLocks noGrp="1"/>
          </p:cNvSpPr>
          <p:nvPr>
            <p:ph type="ctrTitle"/>
          </p:nvPr>
        </p:nvSpPr>
        <p:spPr/>
        <p:txBody>
          <a:bodyPr/>
          <a:lstStyle/>
          <a:p>
            <a:r>
              <a:rPr lang="en-US" dirty="0"/>
              <a:t>Looking Forward </a:t>
            </a:r>
            <a:br>
              <a:rPr lang="en-US" dirty="0"/>
            </a:br>
            <a:r>
              <a:rPr lang="en-US" dirty="0"/>
              <a:t>to Joy</a:t>
            </a:r>
          </a:p>
        </p:txBody>
      </p:sp>
      <p:sp>
        <p:nvSpPr>
          <p:cNvPr id="7" name="Subtitle 6">
            <a:extLst>
              <a:ext uri="{FF2B5EF4-FFF2-40B4-BE49-F238E27FC236}">
                <a16:creationId xmlns:a16="http://schemas.microsoft.com/office/drawing/2014/main" id="{C7D3535A-9579-2C60-AEFB-922B7CFB0728}"/>
              </a:ext>
            </a:extLst>
          </p:cNvPr>
          <p:cNvSpPr>
            <a:spLocks noGrp="1"/>
          </p:cNvSpPr>
          <p:nvPr>
            <p:ph type="subTitle" idx="1"/>
          </p:nvPr>
        </p:nvSpPr>
        <p:spPr>
          <a:xfrm>
            <a:off x="1524000" y="4006516"/>
            <a:ext cx="9144000" cy="1251284"/>
          </a:xfrm>
        </p:spPr>
        <p:txBody>
          <a:bodyPr/>
          <a:lstStyle/>
          <a:p>
            <a:r>
              <a:rPr lang="en-US" dirty="0"/>
              <a:t>December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78F64-2808-3D5D-12E9-250E38D65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0BD5A-E3B2-44CD-B24D-25123A7ADBE1}"/>
              </a:ext>
            </a:extLst>
          </p:cNvPr>
          <p:cNvSpPr>
            <a:spLocks noGrp="1"/>
          </p:cNvSpPr>
          <p:nvPr>
            <p:ph type="title"/>
          </p:nvPr>
        </p:nvSpPr>
        <p:spPr/>
        <p:txBody>
          <a:bodyPr/>
          <a:lstStyle/>
          <a:p>
            <a:pPr algn="l"/>
            <a:r>
              <a:rPr lang="en-US" dirty="0"/>
              <a:t>Listen for an announcement.</a:t>
            </a:r>
          </a:p>
        </p:txBody>
      </p:sp>
      <p:sp>
        <p:nvSpPr>
          <p:cNvPr id="3" name="Content Placeholder 2">
            <a:extLst>
              <a:ext uri="{FF2B5EF4-FFF2-40B4-BE49-F238E27FC236}">
                <a16:creationId xmlns:a16="http://schemas.microsoft.com/office/drawing/2014/main" id="{081EF57B-CBCC-88BA-5A87-207BDCA7C58D}"/>
              </a:ext>
            </a:extLst>
          </p:cNvPr>
          <p:cNvSpPr>
            <a:spLocks noGrp="1"/>
          </p:cNvSpPr>
          <p:nvPr>
            <p:ph idx="1"/>
          </p:nvPr>
        </p:nvSpPr>
        <p:spPr>
          <a:xfrm>
            <a:off x="1203157" y="1885783"/>
            <a:ext cx="9561095" cy="4351338"/>
          </a:xfrm>
        </p:spPr>
        <p:txBody>
          <a:bodyPr/>
          <a:lstStyle/>
          <a:p>
            <a:pPr marL="0" indent="0" algn="ctr">
              <a:buNone/>
            </a:pPr>
            <a:r>
              <a:rPr lang="en-US" dirty="0"/>
              <a:t>not be afraid. I bring you good news of great joy that will be for all the people. 11  Today in the town of David a Savior has been born to you; he is Christ the Lord. 12  This will be a sign to you: You will find a baby wrapped in cloths and lying in a manger."</a:t>
            </a:r>
          </a:p>
        </p:txBody>
      </p:sp>
      <p:pic>
        <p:nvPicPr>
          <p:cNvPr id="4" name="Picture 3">
            <a:extLst>
              <a:ext uri="{FF2B5EF4-FFF2-40B4-BE49-F238E27FC236}">
                <a16:creationId xmlns:a16="http://schemas.microsoft.com/office/drawing/2014/main" id="{A89961CF-386E-D2AD-6CFD-E2D3093EB65D}"/>
              </a:ext>
            </a:extLst>
          </p:cNvPr>
          <p:cNvPicPr>
            <a:picLocks noChangeAspect="1"/>
          </p:cNvPicPr>
          <p:nvPr/>
        </p:nvPicPr>
        <p:blipFill>
          <a:blip r:embed="rId2"/>
          <a:stretch>
            <a:fillRect/>
          </a:stretch>
        </p:blipFill>
        <p:spPr>
          <a:xfrm>
            <a:off x="5286476" y="5469198"/>
            <a:ext cx="16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384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hristmas star">
            <a:extLst>
              <a:ext uri="{FF2B5EF4-FFF2-40B4-BE49-F238E27FC236}">
                <a16:creationId xmlns:a16="http://schemas.microsoft.com/office/drawing/2014/main" id="{B2611784-1147-F478-46DD-5DBECDDFB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884" y="0"/>
            <a:ext cx="3428999" cy="3152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1A89AC-D024-5C28-94F4-13282486D6EA}"/>
              </a:ext>
            </a:extLst>
          </p:cNvPr>
          <p:cNvSpPr>
            <a:spLocks noGrp="1"/>
          </p:cNvSpPr>
          <p:nvPr>
            <p:ph type="title"/>
          </p:nvPr>
        </p:nvSpPr>
        <p:spPr>
          <a:xfrm>
            <a:off x="838200" y="365125"/>
            <a:ext cx="6874042" cy="1325563"/>
          </a:xfrm>
        </p:spPr>
        <p:txBody>
          <a:bodyPr/>
          <a:lstStyle/>
          <a:p>
            <a:r>
              <a:rPr lang="en-US" dirty="0"/>
              <a:t>Of Great Joy</a:t>
            </a:r>
          </a:p>
        </p:txBody>
      </p:sp>
      <p:sp>
        <p:nvSpPr>
          <p:cNvPr id="3" name="Content Placeholder 2">
            <a:extLst>
              <a:ext uri="{FF2B5EF4-FFF2-40B4-BE49-F238E27FC236}">
                <a16:creationId xmlns:a16="http://schemas.microsoft.com/office/drawing/2014/main" id="{2AFC8B19-E480-0567-7F3E-1BBE4B417E6C}"/>
              </a:ext>
            </a:extLst>
          </p:cNvPr>
          <p:cNvSpPr>
            <a:spLocks noGrp="1"/>
          </p:cNvSpPr>
          <p:nvPr>
            <p:ph idx="1"/>
          </p:nvPr>
        </p:nvSpPr>
        <p:spPr>
          <a:xfrm>
            <a:off x="838200" y="1825625"/>
            <a:ext cx="7988175" cy="4351338"/>
          </a:xfrm>
        </p:spPr>
        <p:txBody>
          <a:bodyPr/>
          <a:lstStyle/>
          <a:p>
            <a:r>
              <a:rPr lang="en-US" dirty="0"/>
              <a:t>Suppose you were a shepherd outside of Bethlehem some 2000 years ago … you’ve got the sheep settled down, you’re taking turns being on watch against predatory animals and thieves … a brilliant light appears in the sky.  What are some possible responses?</a:t>
            </a:r>
          </a:p>
        </p:txBody>
      </p:sp>
      <p:pic>
        <p:nvPicPr>
          <p:cNvPr id="3074" name="Picture 2" descr="Shepherd with a sheep">
            <a:extLst>
              <a:ext uri="{FF2B5EF4-FFF2-40B4-BE49-F238E27FC236}">
                <a16:creationId xmlns:a16="http://schemas.microsoft.com/office/drawing/2014/main" id="{0C1F2624-92E5-39E1-68EE-F442C44A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375" y="2658979"/>
            <a:ext cx="27217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gel">
            <a:extLst>
              <a:ext uri="{FF2B5EF4-FFF2-40B4-BE49-F238E27FC236}">
                <a16:creationId xmlns:a16="http://schemas.microsoft.com/office/drawing/2014/main" id="{6D976DD4-BB40-4870-052E-4FAB84F25B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1016" y="398187"/>
            <a:ext cx="1492784" cy="1682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gel">
            <a:extLst>
              <a:ext uri="{FF2B5EF4-FFF2-40B4-BE49-F238E27FC236}">
                <a16:creationId xmlns:a16="http://schemas.microsoft.com/office/drawing/2014/main" id="{4D72AA80-9B20-2B9B-6268-C8BE4A7D4D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533233" y="491145"/>
            <a:ext cx="1327783" cy="14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8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66E9-7E23-0A02-3EDC-EE3C24FCD252}"/>
              </a:ext>
            </a:extLst>
          </p:cNvPr>
          <p:cNvSpPr>
            <a:spLocks noGrp="1"/>
          </p:cNvSpPr>
          <p:nvPr>
            <p:ph type="title"/>
          </p:nvPr>
        </p:nvSpPr>
        <p:spPr/>
        <p:txBody>
          <a:bodyPr/>
          <a:lstStyle/>
          <a:p>
            <a:r>
              <a:rPr lang="en-US" dirty="0"/>
              <a:t>Of Great Joy</a:t>
            </a:r>
          </a:p>
        </p:txBody>
      </p:sp>
      <p:sp>
        <p:nvSpPr>
          <p:cNvPr id="3" name="Content Placeholder 2">
            <a:extLst>
              <a:ext uri="{FF2B5EF4-FFF2-40B4-BE49-F238E27FC236}">
                <a16:creationId xmlns:a16="http://schemas.microsoft.com/office/drawing/2014/main" id="{2A9E2548-58EF-BE9B-B390-2F25B940777F}"/>
              </a:ext>
            </a:extLst>
          </p:cNvPr>
          <p:cNvSpPr>
            <a:spLocks noGrp="1"/>
          </p:cNvSpPr>
          <p:nvPr>
            <p:ph idx="1"/>
          </p:nvPr>
        </p:nvSpPr>
        <p:spPr/>
        <p:txBody>
          <a:bodyPr/>
          <a:lstStyle/>
          <a:p>
            <a:r>
              <a:rPr lang="en-US" dirty="0"/>
              <a:t>List words of encouragement and celebration that appear in the angel’s announcement</a:t>
            </a:r>
          </a:p>
          <a:p>
            <a:r>
              <a:rPr lang="en-US" dirty="0"/>
              <a:t>Shepherds were at the bottom of the socio-economic structure in those days.  We might say “</a:t>
            </a:r>
            <a:r>
              <a:rPr lang="en-US" i="1" dirty="0"/>
              <a:t>country bumkins</a:t>
            </a:r>
            <a:r>
              <a:rPr lang="en-US" dirty="0"/>
              <a:t>” or “</a:t>
            </a:r>
            <a:r>
              <a:rPr lang="en-US" i="1" dirty="0"/>
              <a:t>rednecks</a:t>
            </a:r>
            <a:r>
              <a:rPr lang="en-US" dirty="0"/>
              <a:t>”.  Why then would God bring the news of the Messiah’s birth first to them?  (There are hints in the passage)</a:t>
            </a:r>
          </a:p>
        </p:txBody>
      </p:sp>
      <p:sp>
        <p:nvSpPr>
          <p:cNvPr id="4" name="Scroll: Horizontal 3">
            <a:extLst>
              <a:ext uri="{FF2B5EF4-FFF2-40B4-BE49-F238E27FC236}">
                <a16:creationId xmlns:a16="http://schemas.microsoft.com/office/drawing/2014/main" id="{CE8CD685-13A8-1092-EC10-828D28A74098}"/>
              </a:ext>
            </a:extLst>
          </p:cNvPr>
          <p:cNvSpPr/>
          <p:nvPr/>
        </p:nvSpPr>
        <p:spPr>
          <a:xfrm rot="21059194">
            <a:off x="3315409" y="1829125"/>
            <a:ext cx="5263518" cy="3610362"/>
          </a:xfrm>
          <a:prstGeom prst="horizontalScroll">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000" dirty="0">
                <a:solidFill>
                  <a:srgbClr val="002060"/>
                </a:solidFill>
              </a:rPr>
              <a:t>Jesus came for the rich and the poor, </a:t>
            </a:r>
            <a:br>
              <a:rPr lang="en-US" sz="4000" dirty="0">
                <a:solidFill>
                  <a:srgbClr val="002060"/>
                </a:solidFill>
              </a:rPr>
            </a:br>
            <a:r>
              <a:rPr lang="en-US" sz="4000" dirty="0">
                <a:solidFill>
                  <a:srgbClr val="002060"/>
                </a:solidFill>
              </a:rPr>
              <a:t>for the Jews and the Gentiles</a:t>
            </a:r>
          </a:p>
        </p:txBody>
      </p:sp>
    </p:spTree>
    <p:extLst>
      <p:ext uri="{BB962C8B-B14F-4D97-AF65-F5344CB8AC3E}">
        <p14:creationId xmlns:p14="http://schemas.microsoft.com/office/powerpoint/2010/main" val="31549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C710-EC6D-9CF3-2593-3F4B255633CB}"/>
              </a:ext>
            </a:extLst>
          </p:cNvPr>
          <p:cNvSpPr>
            <a:spLocks noGrp="1"/>
          </p:cNvSpPr>
          <p:nvPr>
            <p:ph type="title"/>
          </p:nvPr>
        </p:nvSpPr>
        <p:spPr/>
        <p:txBody>
          <a:bodyPr/>
          <a:lstStyle/>
          <a:p>
            <a:r>
              <a:rPr lang="en-US" dirty="0"/>
              <a:t>Of Great Joy</a:t>
            </a:r>
          </a:p>
        </p:txBody>
      </p:sp>
      <p:sp>
        <p:nvSpPr>
          <p:cNvPr id="3" name="Content Placeholder 2">
            <a:extLst>
              <a:ext uri="{FF2B5EF4-FFF2-40B4-BE49-F238E27FC236}">
                <a16:creationId xmlns:a16="http://schemas.microsoft.com/office/drawing/2014/main" id="{D3C0EC2C-43B9-2528-E8C3-3206AFBAA5E0}"/>
              </a:ext>
            </a:extLst>
          </p:cNvPr>
          <p:cNvSpPr>
            <a:spLocks noGrp="1"/>
          </p:cNvSpPr>
          <p:nvPr>
            <p:ph idx="1"/>
          </p:nvPr>
        </p:nvSpPr>
        <p:spPr/>
        <p:txBody>
          <a:bodyPr/>
          <a:lstStyle/>
          <a:p>
            <a:r>
              <a:rPr lang="en-US" dirty="0"/>
              <a:t>What specific signs were </a:t>
            </a:r>
            <a:br>
              <a:rPr lang="en-US" dirty="0"/>
            </a:br>
            <a:r>
              <a:rPr lang="en-US" dirty="0"/>
              <a:t>the shepherds given?</a:t>
            </a:r>
          </a:p>
          <a:p>
            <a:endParaRPr lang="en-US" dirty="0"/>
          </a:p>
          <a:p>
            <a:endParaRPr lang="en-US" dirty="0"/>
          </a:p>
          <a:p>
            <a:r>
              <a:rPr lang="en-US" dirty="0"/>
              <a:t>What signs do we have to lead us to our Savior?</a:t>
            </a:r>
          </a:p>
        </p:txBody>
      </p:sp>
      <p:pic>
        <p:nvPicPr>
          <p:cNvPr id="4098" name="Picture 2" descr="Manger">
            <a:extLst>
              <a:ext uri="{FF2B5EF4-FFF2-40B4-BE49-F238E27FC236}">
                <a16:creationId xmlns:a16="http://schemas.microsoft.com/office/drawing/2014/main" id="{CF5CC32B-4054-5982-A206-543C532A6C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449" y="1690688"/>
            <a:ext cx="2059488" cy="1997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Bible">
            <a:extLst>
              <a:ext uri="{FF2B5EF4-FFF2-40B4-BE49-F238E27FC236}">
                <a16:creationId xmlns:a16="http://schemas.microsoft.com/office/drawing/2014/main" id="{C3BAA246-2906-9B22-B1F5-1C3D1AB1C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928" y="5001747"/>
            <a:ext cx="2904696" cy="1690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Empty Tomb">
            <a:extLst>
              <a:ext uri="{FF2B5EF4-FFF2-40B4-BE49-F238E27FC236}">
                <a16:creationId xmlns:a16="http://schemas.microsoft.com/office/drawing/2014/main" id="{2AA9F2BE-EA55-0492-8534-E5D755063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364" y="4770573"/>
            <a:ext cx="2904696" cy="1849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13F4-B765-F5B4-BE7E-6322DC999EF7}"/>
              </a:ext>
            </a:extLst>
          </p:cNvPr>
          <p:cNvSpPr>
            <a:spLocks noGrp="1"/>
          </p:cNvSpPr>
          <p:nvPr>
            <p:ph type="title"/>
          </p:nvPr>
        </p:nvSpPr>
        <p:spPr/>
        <p:txBody>
          <a:bodyPr/>
          <a:lstStyle/>
          <a:p>
            <a:pPr algn="l"/>
            <a:r>
              <a:rPr lang="en-US" dirty="0"/>
              <a:t>Listen for the concept of “peace”.</a:t>
            </a:r>
          </a:p>
        </p:txBody>
      </p:sp>
      <p:sp>
        <p:nvSpPr>
          <p:cNvPr id="3" name="Content Placeholder 2">
            <a:extLst>
              <a:ext uri="{FF2B5EF4-FFF2-40B4-BE49-F238E27FC236}">
                <a16:creationId xmlns:a16="http://schemas.microsoft.com/office/drawing/2014/main" id="{998D1810-7B93-84F9-AF3F-084C2CEF73D7}"/>
              </a:ext>
            </a:extLst>
          </p:cNvPr>
          <p:cNvSpPr>
            <a:spLocks noGrp="1"/>
          </p:cNvSpPr>
          <p:nvPr>
            <p:ph idx="1"/>
          </p:nvPr>
        </p:nvSpPr>
        <p:spPr>
          <a:xfrm>
            <a:off x="1285373" y="2030162"/>
            <a:ext cx="9621253" cy="4351338"/>
          </a:xfrm>
        </p:spPr>
        <p:txBody>
          <a:bodyPr/>
          <a:lstStyle/>
          <a:p>
            <a:pPr marL="0" indent="0" algn="ctr">
              <a:buNone/>
            </a:pPr>
            <a:r>
              <a:rPr lang="en-US" dirty="0"/>
              <a:t>Luke 2:13-14 (NIV)   Suddenly a great company of the heavenly host appeared with the angel, praising God and saying, 14  "Glory to God in the highest, and on earth peace to men on whom his favor rests."</a:t>
            </a:r>
          </a:p>
        </p:txBody>
      </p:sp>
      <p:pic>
        <p:nvPicPr>
          <p:cNvPr id="4" name="Picture 3">
            <a:extLst>
              <a:ext uri="{FF2B5EF4-FFF2-40B4-BE49-F238E27FC236}">
                <a16:creationId xmlns:a16="http://schemas.microsoft.com/office/drawing/2014/main" id="{D204317F-3C90-D327-9EC2-042C3FCB073B}"/>
              </a:ext>
            </a:extLst>
          </p:cNvPr>
          <p:cNvPicPr>
            <a:picLocks noChangeAspect="1"/>
          </p:cNvPicPr>
          <p:nvPr/>
        </p:nvPicPr>
        <p:blipFill>
          <a:blip r:embed="rId2"/>
          <a:stretch>
            <a:fillRect/>
          </a:stretch>
        </p:blipFill>
        <p:spPr>
          <a:xfrm>
            <a:off x="5286475" y="5312787"/>
            <a:ext cx="16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61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B3FF-D769-BDA9-931A-E3A98A1F6433}"/>
              </a:ext>
            </a:extLst>
          </p:cNvPr>
          <p:cNvSpPr>
            <a:spLocks noGrp="1"/>
          </p:cNvSpPr>
          <p:nvPr>
            <p:ph type="title"/>
          </p:nvPr>
        </p:nvSpPr>
        <p:spPr/>
        <p:txBody>
          <a:bodyPr/>
          <a:lstStyle/>
          <a:p>
            <a:r>
              <a:rPr lang="en-US" dirty="0"/>
              <a:t>Worthy of Praise</a:t>
            </a:r>
          </a:p>
        </p:txBody>
      </p:sp>
      <p:sp>
        <p:nvSpPr>
          <p:cNvPr id="3" name="Content Placeholder 2">
            <a:extLst>
              <a:ext uri="{FF2B5EF4-FFF2-40B4-BE49-F238E27FC236}">
                <a16:creationId xmlns:a16="http://schemas.microsoft.com/office/drawing/2014/main" id="{6145B3B8-77EA-26F6-B93A-BEA23238977E}"/>
              </a:ext>
            </a:extLst>
          </p:cNvPr>
          <p:cNvSpPr>
            <a:spLocks noGrp="1"/>
          </p:cNvSpPr>
          <p:nvPr>
            <p:ph idx="1"/>
          </p:nvPr>
        </p:nvSpPr>
        <p:spPr/>
        <p:txBody>
          <a:bodyPr/>
          <a:lstStyle/>
          <a:p>
            <a:r>
              <a:rPr lang="en-US" dirty="0"/>
              <a:t>How many angels do you think were singing?</a:t>
            </a:r>
          </a:p>
          <a:p>
            <a:r>
              <a:rPr lang="en-US" dirty="0">
                <a:solidFill>
                  <a:srgbClr val="C00000"/>
                </a:solidFill>
              </a:rPr>
              <a:t>The message of the singing angles was …</a:t>
            </a:r>
          </a:p>
          <a:p>
            <a:pPr lvl="1"/>
            <a:r>
              <a:rPr lang="en-US" dirty="0">
                <a:solidFill>
                  <a:srgbClr val="C00000"/>
                </a:solidFill>
              </a:rPr>
              <a:t>Praise to God</a:t>
            </a:r>
          </a:p>
          <a:p>
            <a:pPr lvl="1"/>
            <a:r>
              <a:rPr lang="en-US" dirty="0">
                <a:solidFill>
                  <a:srgbClr val="C00000"/>
                </a:solidFill>
              </a:rPr>
              <a:t>Glory to God in the highest</a:t>
            </a:r>
          </a:p>
          <a:p>
            <a:pPr lvl="1"/>
            <a:r>
              <a:rPr lang="en-US" dirty="0">
                <a:solidFill>
                  <a:srgbClr val="C00000"/>
                </a:solidFill>
              </a:rPr>
              <a:t>On earth, peace</a:t>
            </a:r>
          </a:p>
          <a:p>
            <a:pPr lvl="1"/>
            <a:r>
              <a:rPr lang="en-US" dirty="0">
                <a:solidFill>
                  <a:srgbClr val="C00000"/>
                </a:solidFill>
              </a:rPr>
              <a:t>Peace to men on whom God’s favor rests</a:t>
            </a:r>
          </a:p>
          <a:p>
            <a:endParaRPr lang="en-US" dirty="0"/>
          </a:p>
        </p:txBody>
      </p:sp>
    </p:spTree>
    <p:extLst>
      <p:ext uri="{BB962C8B-B14F-4D97-AF65-F5344CB8AC3E}">
        <p14:creationId xmlns:p14="http://schemas.microsoft.com/office/powerpoint/2010/main" val="61865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7419-0E84-FD09-AF01-3DBFC2954D9B}"/>
              </a:ext>
            </a:extLst>
          </p:cNvPr>
          <p:cNvSpPr>
            <a:spLocks noGrp="1"/>
          </p:cNvSpPr>
          <p:nvPr>
            <p:ph type="title"/>
          </p:nvPr>
        </p:nvSpPr>
        <p:spPr/>
        <p:txBody>
          <a:bodyPr/>
          <a:lstStyle/>
          <a:p>
            <a:r>
              <a:rPr lang="en-US" dirty="0"/>
              <a:t>Worthy of Praise</a:t>
            </a:r>
          </a:p>
        </p:txBody>
      </p:sp>
      <p:sp>
        <p:nvSpPr>
          <p:cNvPr id="3" name="Content Placeholder 2">
            <a:extLst>
              <a:ext uri="{FF2B5EF4-FFF2-40B4-BE49-F238E27FC236}">
                <a16:creationId xmlns:a16="http://schemas.microsoft.com/office/drawing/2014/main" id="{3D68B2D5-05C6-EF41-3ED7-C4405A51B678}"/>
              </a:ext>
            </a:extLst>
          </p:cNvPr>
          <p:cNvSpPr>
            <a:spLocks noGrp="1"/>
          </p:cNvSpPr>
          <p:nvPr>
            <p:ph idx="1"/>
          </p:nvPr>
        </p:nvSpPr>
        <p:spPr/>
        <p:txBody>
          <a:bodyPr/>
          <a:lstStyle/>
          <a:p>
            <a:r>
              <a:rPr lang="en-US" dirty="0"/>
              <a:t>Why do you think the angels praised God for His peace following the announcement of the Savior’s birth? </a:t>
            </a:r>
          </a:p>
          <a:p>
            <a:r>
              <a:rPr lang="en-US" dirty="0"/>
              <a:t>What other kinds of peace would Jesus, the Messiah bring to the earth?</a:t>
            </a:r>
          </a:p>
          <a:p>
            <a:r>
              <a:rPr lang="en-US" dirty="0"/>
              <a:t>The shepherds received a joyful personal announcement about Jesus.  How can we make the joy of Christmas personal to those around us?</a:t>
            </a:r>
          </a:p>
        </p:txBody>
      </p:sp>
    </p:spTree>
    <p:extLst>
      <p:ext uri="{BB962C8B-B14F-4D97-AF65-F5344CB8AC3E}">
        <p14:creationId xmlns:p14="http://schemas.microsoft.com/office/powerpoint/2010/main" val="41687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2DB0-C73F-1BE4-6EF7-3219E421F99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A3FF491-BF75-80F8-13D8-6B60B62FD6D7}"/>
              </a:ext>
            </a:extLst>
          </p:cNvPr>
          <p:cNvSpPr>
            <a:spLocks noGrp="1"/>
          </p:cNvSpPr>
          <p:nvPr>
            <p:ph idx="1"/>
          </p:nvPr>
        </p:nvSpPr>
        <p:spPr/>
        <p:txBody>
          <a:bodyPr>
            <a:normAutofit/>
          </a:bodyPr>
          <a:lstStyle/>
          <a:p>
            <a:r>
              <a:rPr lang="en-US" dirty="0"/>
              <a:t>Spend a moment reflecting on the time you received God’s gift of salvation. </a:t>
            </a:r>
          </a:p>
          <a:p>
            <a:pPr lvl="1"/>
            <a:r>
              <a:rPr lang="en-US" dirty="0"/>
              <a:t>How old were you? How did that decision bring you joy? </a:t>
            </a:r>
          </a:p>
          <a:p>
            <a:pPr lvl="1"/>
            <a:r>
              <a:rPr lang="en-US" dirty="0"/>
              <a:t>What was the catalyst of your decision to follow Jesus? </a:t>
            </a:r>
          </a:p>
          <a:p>
            <a:pPr lvl="1"/>
            <a:r>
              <a:rPr lang="en-US" dirty="0"/>
              <a:t>If you haven’t received salvation, you’ll never have a better time than now. Go to the inside cover page for more information about how to become a Christian.</a:t>
            </a:r>
          </a:p>
          <a:p>
            <a:endParaRPr lang="en-US" dirty="0"/>
          </a:p>
        </p:txBody>
      </p:sp>
    </p:spTree>
    <p:extLst>
      <p:ext uri="{BB962C8B-B14F-4D97-AF65-F5344CB8AC3E}">
        <p14:creationId xmlns:p14="http://schemas.microsoft.com/office/powerpoint/2010/main" val="348210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EA11-30E8-6865-607F-5A8A8B341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9AFFB-3E89-DBB3-E488-4D5DEE9C64D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ED20F1F-7C2C-DEC1-1C9C-661DB7B53372}"/>
              </a:ext>
            </a:extLst>
          </p:cNvPr>
          <p:cNvSpPr>
            <a:spLocks noGrp="1"/>
          </p:cNvSpPr>
          <p:nvPr>
            <p:ph idx="1"/>
          </p:nvPr>
        </p:nvSpPr>
        <p:spPr/>
        <p:txBody>
          <a:bodyPr/>
          <a:lstStyle/>
          <a:p>
            <a:r>
              <a:rPr lang="en-US" dirty="0"/>
              <a:t>Celebrate. </a:t>
            </a:r>
          </a:p>
          <a:p>
            <a:pPr lvl="1"/>
            <a:r>
              <a:rPr lang="en-US" dirty="0"/>
              <a:t>If you want to experience a simple taste of joy, celebrate someone. </a:t>
            </a:r>
          </a:p>
          <a:p>
            <a:pPr lvl="1"/>
            <a:r>
              <a:rPr lang="en-US" dirty="0"/>
              <a:t>Write a note, give a gift, and share a story with someone you know. </a:t>
            </a:r>
          </a:p>
          <a:p>
            <a:pPr lvl="1"/>
            <a:r>
              <a:rPr lang="en-US" dirty="0"/>
              <a:t>In so doing you could bring joy through an encouraging act of kindness.</a:t>
            </a:r>
          </a:p>
          <a:p>
            <a:endParaRPr lang="en-US" dirty="0"/>
          </a:p>
        </p:txBody>
      </p:sp>
    </p:spTree>
    <p:extLst>
      <p:ext uri="{BB962C8B-B14F-4D97-AF65-F5344CB8AC3E}">
        <p14:creationId xmlns:p14="http://schemas.microsoft.com/office/powerpoint/2010/main" val="396584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CEFD2-EC4A-0E5C-88B5-FF07CB78B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3E975-22D8-89C3-4E25-AEECDAD7073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0A2F55E-E706-D333-C6D2-F2335AE2FAB3}"/>
              </a:ext>
            </a:extLst>
          </p:cNvPr>
          <p:cNvSpPr>
            <a:spLocks noGrp="1"/>
          </p:cNvSpPr>
          <p:nvPr>
            <p:ph idx="1"/>
          </p:nvPr>
        </p:nvSpPr>
        <p:spPr>
          <a:xfrm>
            <a:off x="838200" y="1825625"/>
            <a:ext cx="10515600" cy="4667250"/>
          </a:xfrm>
        </p:spPr>
        <p:txBody>
          <a:bodyPr>
            <a:normAutofit lnSpcReduction="10000"/>
          </a:bodyPr>
          <a:lstStyle/>
          <a:p>
            <a:r>
              <a:rPr lang="en-US" dirty="0"/>
              <a:t>Give. </a:t>
            </a:r>
          </a:p>
          <a:p>
            <a:pPr lvl="1"/>
            <a:r>
              <a:rPr lang="en-US" dirty="0"/>
              <a:t>Second Corinthians 9:7 reminds us that God loves a cheerful giver. </a:t>
            </a:r>
          </a:p>
          <a:p>
            <a:pPr lvl="1"/>
            <a:r>
              <a:rPr lang="en-US" dirty="0"/>
              <a:t>So many research studies claim that the most joyful people on Earth are the givers. </a:t>
            </a:r>
          </a:p>
          <a:p>
            <a:pPr lvl="1"/>
            <a:r>
              <a:rPr lang="en-US" dirty="0"/>
              <a:t>Test it on yourself.   Give sacrificially to the needy. </a:t>
            </a:r>
          </a:p>
          <a:p>
            <a:pPr lvl="1"/>
            <a:r>
              <a:rPr lang="en-US" dirty="0"/>
              <a:t>Make plans to give more than you’ve ever given to mission work. </a:t>
            </a:r>
          </a:p>
          <a:p>
            <a:pPr lvl="1"/>
            <a:r>
              <a:rPr lang="en-US" dirty="0"/>
              <a:t>A great place to start is the Lottie Moon Christmas Offering for world missions. </a:t>
            </a:r>
          </a:p>
          <a:p>
            <a:endParaRPr lang="en-US" dirty="0"/>
          </a:p>
        </p:txBody>
      </p:sp>
    </p:spTree>
    <p:extLst>
      <p:ext uri="{BB962C8B-B14F-4D97-AF65-F5344CB8AC3E}">
        <p14:creationId xmlns:p14="http://schemas.microsoft.com/office/powerpoint/2010/main" val="358658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5802E-ACC7-44B3-94EA-C903DA14C175}"/>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2D9E5010-998B-0243-5198-C46D6770DF37}"/>
              </a:ext>
            </a:extLst>
          </p:cNvPr>
          <p:cNvGrpSpPr/>
          <p:nvPr/>
        </p:nvGrpSpPr>
        <p:grpSpPr>
          <a:xfrm>
            <a:off x="2849598" y="1528010"/>
            <a:ext cx="6492803" cy="4324359"/>
            <a:chOff x="2849598" y="1528010"/>
            <a:chExt cx="6492803" cy="4324359"/>
          </a:xfrm>
        </p:grpSpPr>
        <p:pic>
          <p:nvPicPr>
            <p:cNvPr id="8" name="Picture 7">
              <a:extLst>
                <a:ext uri="{FF2B5EF4-FFF2-40B4-BE49-F238E27FC236}">
                  <a16:creationId xmlns:a16="http://schemas.microsoft.com/office/drawing/2014/main" id="{7F489F26-834A-0972-FC47-7E957B49B46D}"/>
                </a:ext>
              </a:extLst>
            </p:cNvPr>
            <p:cNvPicPr>
              <a:picLocks noChangeAspect="1"/>
            </p:cNvPicPr>
            <p:nvPr/>
          </p:nvPicPr>
          <p:blipFill>
            <a:blip r:embed="rId2"/>
            <a:stretch>
              <a:fillRect/>
            </a:stretch>
          </p:blipFill>
          <p:spPr>
            <a:xfrm>
              <a:off x="3238857" y="1833762"/>
              <a:ext cx="5714286" cy="3190476"/>
            </a:xfrm>
            <a:prstGeom prst="rect">
              <a:avLst/>
            </a:prstGeom>
            <a:ln>
              <a:noFill/>
            </a:ln>
            <a:effectLst>
              <a:outerShdw blurRad="292100" dist="139700" dir="2700000" algn="tl" rotWithShape="0">
                <a:srgbClr val="333333">
                  <a:alpha val="65000"/>
                </a:srgbClr>
              </a:outerShdw>
            </a:effectLst>
          </p:spPr>
        </p:pic>
        <p:pic>
          <p:nvPicPr>
            <p:cNvPr id="10" name="Picture 9" descr="A black background with a black square&#10;&#10;Description automatically generated with medium confidence">
              <a:hlinkClick r:id="rId3"/>
              <a:extLst>
                <a:ext uri="{FF2B5EF4-FFF2-40B4-BE49-F238E27FC236}">
                  <a16:creationId xmlns:a16="http://schemas.microsoft.com/office/drawing/2014/main" id="{58A891B6-C776-F5B8-84A1-0EBD9B1FD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8010"/>
              <a:ext cx="6492803" cy="4324359"/>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AB434B09-0B88-0C61-6B99-02373FBAD76D}"/>
              </a:ext>
            </a:extLst>
          </p:cNvPr>
          <p:cNvSpPr txBox="1"/>
          <p:nvPr/>
        </p:nvSpPr>
        <p:spPr>
          <a:xfrm>
            <a:off x="4343400" y="5852369"/>
            <a:ext cx="3597442"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399113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02ED-2432-192E-4B7C-20D8204022BA}"/>
              </a:ext>
            </a:extLst>
          </p:cNvPr>
          <p:cNvSpPr>
            <a:spLocks noGrp="1"/>
          </p:cNvSpPr>
          <p:nvPr>
            <p:ph type="title"/>
          </p:nvPr>
        </p:nvSpPr>
        <p:spPr>
          <a:xfrm>
            <a:off x="6436894" y="1105255"/>
            <a:ext cx="5073316" cy="1325563"/>
          </a:xfrm>
        </p:spPr>
        <p:txBody>
          <a:bodyPr/>
          <a:lstStyle/>
          <a:p>
            <a:r>
              <a:rPr lang="en-US" dirty="0"/>
              <a:t>Family Activities</a:t>
            </a:r>
          </a:p>
        </p:txBody>
      </p:sp>
      <p:pic>
        <p:nvPicPr>
          <p:cNvPr id="8" name="Picture 7">
            <a:extLst>
              <a:ext uri="{FF2B5EF4-FFF2-40B4-BE49-F238E27FC236}">
                <a16:creationId xmlns:a16="http://schemas.microsoft.com/office/drawing/2014/main" id="{2982225F-52D1-E3A6-E140-69E7EBC608BB}"/>
              </a:ext>
            </a:extLst>
          </p:cNvPr>
          <p:cNvPicPr>
            <a:picLocks noChangeAspect="1"/>
          </p:cNvPicPr>
          <p:nvPr/>
        </p:nvPicPr>
        <p:blipFill>
          <a:blip r:embed="rId2">
            <a:clrChange>
              <a:clrFrom>
                <a:srgbClr val="FF0000"/>
              </a:clrFrom>
              <a:clrTo>
                <a:srgbClr val="FF0000">
                  <a:alpha val="0"/>
                </a:srgbClr>
              </a:clrTo>
            </a:clrChange>
          </a:blip>
          <a:stretch>
            <a:fillRect/>
          </a:stretch>
        </p:blipFill>
        <p:spPr>
          <a:xfrm>
            <a:off x="286980" y="1008434"/>
            <a:ext cx="7647619" cy="1794923"/>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grpSp>
        <p:nvGrpSpPr>
          <p:cNvPr id="13" name="Group 12">
            <a:extLst>
              <a:ext uri="{FF2B5EF4-FFF2-40B4-BE49-F238E27FC236}">
                <a16:creationId xmlns:a16="http://schemas.microsoft.com/office/drawing/2014/main" id="{98FC69C7-82AD-D654-FE44-5AC414B3B775}"/>
              </a:ext>
            </a:extLst>
          </p:cNvPr>
          <p:cNvGrpSpPr/>
          <p:nvPr/>
        </p:nvGrpSpPr>
        <p:grpSpPr>
          <a:xfrm>
            <a:off x="4209899" y="2559740"/>
            <a:ext cx="1044642" cy="3970128"/>
            <a:chOff x="9828647" y="2599114"/>
            <a:chExt cx="1044642" cy="3970128"/>
          </a:xfrm>
        </p:grpSpPr>
        <p:pic>
          <p:nvPicPr>
            <p:cNvPr id="10" name="Picture 9" descr="A cartoon of a person in a suit&#10;&#10;Description automatically generated">
              <a:extLst>
                <a:ext uri="{FF2B5EF4-FFF2-40B4-BE49-F238E27FC236}">
                  <a16:creationId xmlns:a16="http://schemas.microsoft.com/office/drawing/2014/main" id="{01396BC8-02ED-10A9-8E9E-EBF62626F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28647" y="2935705"/>
              <a:ext cx="1044642" cy="3633537"/>
            </a:xfrm>
            <a:prstGeom prst="rect">
              <a:avLst/>
            </a:prstGeom>
            <a:ln>
              <a:noFill/>
            </a:ln>
            <a:effectLst>
              <a:outerShdw blurRad="292100" dist="139700" dir="2700000" algn="tl" rotWithShape="0">
                <a:srgbClr val="333333">
                  <a:alpha val="65000"/>
                </a:srgbClr>
              </a:outerShdw>
            </a:effectLst>
          </p:spPr>
        </p:pic>
        <p:pic>
          <p:nvPicPr>
            <p:cNvPr id="12" name="Picture 11" descr="A red and white hat&#10;&#10;Description automatically generated">
              <a:extLst>
                <a:ext uri="{FF2B5EF4-FFF2-40B4-BE49-F238E27FC236}">
                  <a16:creationId xmlns:a16="http://schemas.microsoft.com/office/drawing/2014/main" id="{363340DD-C338-0491-BCC1-5AC2C5A07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50115" y="2599114"/>
              <a:ext cx="649704" cy="673182"/>
            </a:xfrm>
            <a:prstGeom prst="rect">
              <a:avLst/>
            </a:prstGeom>
            <a:ln>
              <a:noFill/>
            </a:ln>
            <a:effectLst>
              <a:outerShdw blurRad="292100" dist="139700" dir="2700000" algn="tl" rotWithShape="0">
                <a:srgbClr val="333333">
                  <a:alpha val="65000"/>
                </a:srgbClr>
              </a:outerShdw>
            </a:effectLst>
          </p:spPr>
        </p:pic>
      </p:grpSp>
      <p:sp>
        <p:nvSpPr>
          <p:cNvPr id="14" name="Speech Bubble: Rectangle with Corners Rounded 13">
            <a:extLst>
              <a:ext uri="{FF2B5EF4-FFF2-40B4-BE49-F238E27FC236}">
                <a16:creationId xmlns:a16="http://schemas.microsoft.com/office/drawing/2014/main" id="{288D1BAE-16ED-C5BC-8713-63D05DBC3C0E}"/>
              </a:ext>
            </a:extLst>
          </p:cNvPr>
          <p:cNvSpPr/>
          <p:nvPr/>
        </p:nvSpPr>
        <p:spPr>
          <a:xfrm>
            <a:off x="6340641" y="2430818"/>
            <a:ext cx="5570621" cy="2826982"/>
          </a:xfrm>
          <a:prstGeom prst="wedgeRoundRectCallout">
            <a:avLst>
              <a:gd name="adj1" fmla="val -65003"/>
              <a:gd name="adj2" fmla="val -159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is on assignment to the North Pole.  Something about contraband Barbi Dolls.  He wishes you Merry Christmas, but still needs your help t use this key and decode the message you have been given.  You can see the water stains and the truncated alphabet. Do your best … elves are standing by at </a:t>
            </a:r>
            <a:r>
              <a:rPr lang="en-US"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https://tinyurl.com/5n7vxkpt</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for your help</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a:t>
            </a:r>
            <a:r>
              <a:rPr lang="en-US" dirty="0">
                <a:latin typeface="Comic Sans MS" panose="030F0702030302020204" pitchFamily="66" charset="0"/>
              </a:rPr>
              <a:t>  </a:t>
            </a:r>
          </a:p>
        </p:txBody>
      </p:sp>
    </p:spTree>
    <p:extLst>
      <p:ext uri="{BB962C8B-B14F-4D97-AF65-F5344CB8AC3E}">
        <p14:creationId xmlns:p14="http://schemas.microsoft.com/office/powerpoint/2010/main" val="323652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AFD4E-59E0-C5D8-2B72-94B03CA193B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7229755-6FF3-8CE0-69C3-EA3F538FA6E7}"/>
              </a:ext>
            </a:extLst>
          </p:cNvPr>
          <p:cNvSpPr>
            <a:spLocks noGrp="1"/>
          </p:cNvSpPr>
          <p:nvPr>
            <p:ph type="ctrTitle"/>
          </p:nvPr>
        </p:nvSpPr>
        <p:spPr/>
        <p:txBody>
          <a:bodyPr/>
          <a:lstStyle/>
          <a:p>
            <a:r>
              <a:rPr lang="en-US" dirty="0"/>
              <a:t>Looking Forward </a:t>
            </a:r>
            <a:br>
              <a:rPr lang="en-US" dirty="0"/>
            </a:br>
            <a:r>
              <a:rPr lang="en-US" dirty="0"/>
              <a:t>to Joy</a:t>
            </a:r>
          </a:p>
        </p:txBody>
      </p:sp>
      <p:sp>
        <p:nvSpPr>
          <p:cNvPr id="7" name="Subtitle 6">
            <a:extLst>
              <a:ext uri="{FF2B5EF4-FFF2-40B4-BE49-F238E27FC236}">
                <a16:creationId xmlns:a16="http://schemas.microsoft.com/office/drawing/2014/main" id="{B12D013E-60B5-111B-612C-6E88FF189825}"/>
              </a:ext>
            </a:extLst>
          </p:cNvPr>
          <p:cNvSpPr>
            <a:spLocks noGrp="1"/>
          </p:cNvSpPr>
          <p:nvPr>
            <p:ph type="subTitle" idx="1"/>
          </p:nvPr>
        </p:nvSpPr>
        <p:spPr>
          <a:xfrm>
            <a:off x="1524000" y="4006516"/>
            <a:ext cx="9144000" cy="1251284"/>
          </a:xfrm>
        </p:spPr>
        <p:txBody>
          <a:bodyPr/>
          <a:lstStyle/>
          <a:p>
            <a:r>
              <a:rPr lang="en-US" dirty="0"/>
              <a:t>December 15</a:t>
            </a:r>
          </a:p>
        </p:txBody>
      </p:sp>
    </p:spTree>
    <p:extLst>
      <p:ext uri="{BB962C8B-B14F-4D97-AF65-F5344CB8AC3E}">
        <p14:creationId xmlns:p14="http://schemas.microsoft.com/office/powerpoint/2010/main" val="36703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F3A5-C7EB-4878-AE05-49BA4CB0DB9D}"/>
              </a:ext>
            </a:extLst>
          </p:cNvPr>
          <p:cNvSpPr>
            <a:spLocks noGrp="1"/>
          </p:cNvSpPr>
          <p:nvPr>
            <p:ph type="title"/>
          </p:nvPr>
        </p:nvSpPr>
        <p:spPr/>
        <p:txBody>
          <a:bodyPr/>
          <a:lstStyle/>
          <a:p>
            <a:r>
              <a:rPr lang="en-US" dirty="0"/>
              <a:t>Remember it?</a:t>
            </a:r>
          </a:p>
        </p:txBody>
      </p:sp>
      <p:sp>
        <p:nvSpPr>
          <p:cNvPr id="3" name="Content Placeholder 2">
            <a:extLst>
              <a:ext uri="{FF2B5EF4-FFF2-40B4-BE49-F238E27FC236}">
                <a16:creationId xmlns:a16="http://schemas.microsoft.com/office/drawing/2014/main" id="{CCA014A1-6A16-F292-9F98-300BA8D03C1C}"/>
              </a:ext>
            </a:extLst>
          </p:cNvPr>
          <p:cNvSpPr>
            <a:spLocks noGrp="1"/>
          </p:cNvSpPr>
          <p:nvPr>
            <p:ph idx="1"/>
          </p:nvPr>
        </p:nvSpPr>
        <p:spPr/>
        <p:txBody>
          <a:bodyPr>
            <a:normAutofit/>
          </a:bodyPr>
          <a:lstStyle/>
          <a:p>
            <a:r>
              <a:rPr lang="en-US" dirty="0"/>
              <a:t>What’s a Christmas decoration, tradition, or memory that brings you joy?</a:t>
            </a:r>
            <a:br>
              <a:rPr lang="en-US" dirty="0"/>
            </a:br>
            <a:endParaRPr lang="en-US" dirty="0"/>
          </a:p>
          <a:p>
            <a:r>
              <a:rPr lang="en-US" dirty="0">
                <a:solidFill>
                  <a:srgbClr val="C00000"/>
                </a:solidFill>
              </a:rPr>
              <a:t>We think of Christmas as a time of joy.</a:t>
            </a:r>
          </a:p>
          <a:p>
            <a:pPr lvl="1"/>
            <a:r>
              <a:rPr lang="en-US" dirty="0">
                <a:solidFill>
                  <a:srgbClr val="C00000"/>
                </a:solidFill>
              </a:rPr>
              <a:t>If we’re missing loved ones or dealing with some other hardship, joy is difficult to realize.</a:t>
            </a:r>
          </a:p>
          <a:p>
            <a:pPr lvl="1"/>
            <a:r>
              <a:rPr lang="en-US" dirty="0">
                <a:solidFill>
                  <a:srgbClr val="C00000"/>
                </a:solidFill>
              </a:rPr>
              <a:t>But … Jesus has come, giving us much cause for true joy. </a:t>
            </a:r>
          </a:p>
        </p:txBody>
      </p:sp>
      <p:grpSp>
        <p:nvGrpSpPr>
          <p:cNvPr id="8" name="Group 7">
            <a:extLst>
              <a:ext uri="{FF2B5EF4-FFF2-40B4-BE49-F238E27FC236}">
                <a16:creationId xmlns:a16="http://schemas.microsoft.com/office/drawing/2014/main" id="{80AB6593-9647-BF63-6DC8-34CAF72897E5}"/>
              </a:ext>
            </a:extLst>
          </p:cNvPr>
          <p:cNvGrpSpPr/>
          <p:nvPr/>
        </p:nvGrpSpPr>
        <p:grpSpPr>
          <a:xfrm>
            <a:off x="1277961" y="2207526"/>
            <a:ext cx="9636077" cy="4650474"/>
            <a:chOff x="1156332" y="2207526"/>
            <a:chExt cx="9636077" cy="4650474"/>
          </a:xfrm>
        </p:grpSpPr>
        <p:pic>
          <p:nvPicPr>
            <p:cNvPr id="5" name="Picture 4">
              <a:extLst>
                <a:ext uri="{FF2B5EF4-FFF2-40B4-BE49-F238E27FC236}">
                  <a16:creationId xmlns:a16="http://schemas.microsoft.com/office/drawing/2014/main" id="{C5E818BA-EA74-8BE0-ECFC-067E91C687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66800" y1="76800" x2="61200" y2="72200"/>
                          <a14:backgroundMark x1="77600" y1="69400" x2="71600" y2="45000"/>
                          <a14:backgroundMark x1="71600" y1="45000" x2="68000" y2="41600"/>
                          <a14:backgroundMark x1="56400" y1="77400" x2="74000" y2="74800"/>
                          <a14:backgroundMark x1="69600" y1="30400" x2="58400" y2="20200"/>
                          <a14:backgroundMark x1="58400" y1="20200" x2="65200" y2="21600"/>
                        </a14:backgroundRemoval>
                      </a14:imgEffect>
                    </a14:imgLayer>
                  </a14:imgProps>
                </a:ext>
              </a:extLst>
            </a:blip>
            <a:stretch>
              <a:fillRect/>
            </a:stretch>
          </p:blipFill>
          <p:spPr>
            <a:xfrm>
              <a:off x="1156332" y="2207526"/>
              <a:ext cx="2325238" cy="465047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0C81CF0-4E8B-002E-CC6A-C583241A5F1F}"/>
                </a:ext>
              </a:extLst>
            </p:cNvPr>
            <p:cNvPicPr>
              <a:picLocks noChangeAspect="1"/>
            </p:cNvPicPr>
            <p:nvPr/>
          </p:nvPicPr>
          <p:blipFill>
            <a:blip r:embed="rId4"/>
            <a:stretch>
              <a:fillRect/>
            </a:stretch>
          </p:blipFill>
          <p:spPr>
            <a:xfrm>
              <a:off x="3799702" y="3327600"/>
              <a:ext cx="2723147" cy="2723147"/>
            </a:xfrm>
            <a:prstGeom prst="rect">
              <a:avLst/>
            </a:prstGeom>
            <a:ln>
              <a:noFill/>
            </a:ln>
            <a:effectLst>
              <a:outerShdw blurRad="292100" dist="139700" dir="2700000" algn="tl" rotWithShape="0">
                <a:srgbClr val="333333">
                  <a:alpha val="65000"/>
                </a:srgbClr>
              </a:outerShdw>
            </a:effectLst>
          </p:spPr>
        </p:pic>
        <p:pic>
          <p:nvPicPr>
            <p:cNvPr id="1026" name="Picture 2" descr="Christmas carolers">
              <a:extLst>
                <a:ext uri="{FF2B5EF4-FFF2-40B4-BE49-F238E27FC236}">
                  <a16:creationId xmlns:a16="http://schemas.microsoft.com/office/drawing/2014/main" id="{52E7064D-F3F6-0D1B-2490-2C4BB06571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240" y="3670875"/>
              <a:ext cx="3708169" cy="2036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59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13D9-02AE-2E34-20FD-0502542B869D}"/>
              </a:ext>
            </a:extLst>
          </p:cNvPr>
          <p:cNvSpPr>
            <a:spLocks noGrp="1"/>
          </p:cNvSpPr>
          <p:nvPr>
            <p:ph type="title"/>
          </p:nvPr>
        </p:nvSpPr>
        <p:spPr/>
        <p:txBody>
          <a:bodyPr/>
          <a:lstStyle/>
          <a:p>
            <a:pPr algn="l"/>
            <a:r>
              <a:rPr lang="en-US" dirty="0"/>
              <a:t>Listen for hardships experienced.</a:t>
            </a:r>
          </a:p>
        </p:txBody>
      </p:sp>
      <p:sp>
        <p:nvSpPr>
          <p:cNvPr id="3" name="Content Placeholder 2">
            <a:extLst>
              <a:ext uri="{FF2B5EF4-FFF2-40B4-BE49-F238E27FC236}">
                <a16:creationId xmlns:a16="http://schemas.microsoft.com/office/drawing/2014/main" id="{CB43D59F-20E0-2AA8-6FDE-C55302C2CA1A}"/>
              </a:ext>
            </a:extLst>
          </p:cNvPr>
          <p:cNvSpPr>
            <a:spLocks noGrp="1"/>
          </p:cNvSpPr>
          <p:nvPr>
            <p:ph idx="1"/>
          </p:nvPr>
        </p:nvSpPr>
        <p:spPr>
          <a:xfrm>
            <a:off x="1430216" y="1978025"/>
            <a:ext cx="9571892" cy="4351338"/>
          </a:xfrm>
        </p:spPr>
        <p:txBody>
          <a:bodyPr/>
          <a:lstStyle/>
          <a:p>
            <a:pPr marL="0" indent="0" algn="ctr">
              <a:buNone/>
            </a:pPr>
            <a:r>
              <a:rPr lang="en-US" dirty="0"/>
              <a:t>Luke 2:4-7 (NIV)  So Joseph also went up from the town of Nazareth in Galilee to Judea, to Bethlehem the town of David, because he belonged to the house and line of David. 5  He went there to register with Mary, who was pledged to be married to </a:t>
            </a:r>
          </a:p>
        </p:txBody>
      </p:sp>
    </p:spTree>
    <p:extLst>
      <p:ext uri="{BB962C8B-B14F-4D97-AF65-F5344CB8AC3E}">
        <p14:creationId xmlns:p14="http://schemas.microsoft.com/office/powerpoint/2010/main" val="9035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DC0E-5C95-1B10-8334-AB50602BE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8DE06-2FC6-BEDD-6543-D8374D6FA794}"/>
              </a:ext>
            </a:extLst>
          </p:cNvPr>
          <p:cNvSpPr>
            <a:spLocks noGrp="1"/>
          </p:cNvSpPr>
          <p:nvPr>
            <p:ph type="title"/>
          </p:nvPr>
        </p:nvSpPr>
        <p:spPr/>
        <p:txBody>
          <a:bodyPr/>
          <a:lstStyle/>
          <a:p>
            <a:pPr algn="l"/>
            <a:r>
              <a:rPr lang="en-US" dirty="0"/>
              <a:t>Listen for hardships experienced.</a:t>
            </a:r>
          </a:p>
        </p:txBody>
      </p:sp>
      <p:sp>
        <p:nvSpPr>
          <p:cNvPr id="3" name="Content Placeholder 2">
            <a:extLst>
              <a:ext uri="{FF2B5EF4-FFF2-40B4-BE49-F238E27FC236}">
                <a16:creationId xmlns:a16="http://schemas.microsoft.com/office/drawing/2014/main" id="{1FA3B135-7934-2739-A8E1-9A39CC80067E}"/>
              </a:ext>
            </a:extLst>
          </p:cNvPr>
          <p:cNvSpPr>
            <a:spLocks noGrp="1"/>
          </p:cNvSpPr>
          <p:nvPr>
            <p:ph idx="1"/>
          </p:nvPr>
        </p:nvSpPr>
        <p:spPr>
          <a:xfrm>
            <a:off x="1430216" y="1978025"/>
            <a:ext cx="9571892" cy="4351338"/>
          </a:xfrm>
        </p:spPr>
        <p:txBody>
          <a:bodyPr/>
          <a:lstStyle/>
          <a:p>
            <a:pPr marL="0" indent="0" algn="ctr">
              <a:buNone/>
            </a:pPr>
            <a:r>
              <a:rPr lang="en-US" dirty="0"/>
              <a:t>him and was expecting a child. 6  While they were there, the time came for the baby to be born, 7  and she gave birth to her firstborn, a son. She wrapped him in cloths and placed him in a manger, because there was no room for them in the inn.</a:t>
            </a:r>
          </a:p>
        </p:txBody>
      </p:sp>
      <p:pic>
        <p:nvPicPr>
          <p:cNvPr id="5" name="Picture 4">
            <a:extLst>
              <a:ext uri="{FF2B5EF4-FFF2-40B4-BE49-F238E27FC236}">
                <a16:creationId xmlns:a16="http://schemas.microsoft.com/office/drawing/2014/main" id="{93F15AB6-7BFC-EA24-7E82-C5B76E793D74}"/>
              </a:ext>
            </a:extLst>
          </p:cNvPr>
          <p:cNvPicPr>
            <a:picLocks noChangeAspect="1"/>
          </p:cNvPicPr>
          <p:nvPr/>
        </p:nvPicPr>
        <p:blipFill>
          <a:blip r:embed="rId2"/>
          <a:stretch>
            <a:fillRect/>
          </a:stretch>
        </p:blipFill>
        <p:spPr>
          <a:xfrm>
            <a:off x="5286476" y="5469198"/>
            <a:ext cx="1619048"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768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D572-52A5-875E-B208-D34E3EB58747}"/>
              </a:ext>
            </a:extLst>
          </p:cNvPr>
          <p:cNvSpPr>
            <a:spLocks noGrp="1"/>
          </p:cNvSpPr>
          <p:nvPr>
            <p:ph type="title"/>
          </p:nvPr>
        </p:nvSpPr>
        <p:spPr/>
        <p:txBody>
          <a:bodyPr/>
          <a:lstStyle/>
          <a:p>
            <a:r>
              <a:rPr lang="en-US" dirty="0"/>
              <a:t>A Humble Birth</a:t>
            </a:r>
          </a:p>
        </p:txBody>
      </p:sp>
      <p:sp>
        <p:nvSpPr>
          <p:cNvPr id="3" name="Content Placeholder 2">
            <a:extLst>
              <a:ext uri="{FF2B5EF4-FFF2-40B4-BE49-F238E27FC236}">
                <a16:creationId xmlns:a16="http://schemas.microsoft.com/office/drawing/2014/main" id="{4A045718-E2ED-D2E1-0E1D-25A1EBC72185}"/>
              </a:ext>
            </a:extLst>
          </p:cNvPr>
          <p:cNvSpPr>
            <a:spLocks noGrp="1"/>
          </p:cNvSpPr>
          <p:nvPr>
            <p:ph idx="1"/>
          </p:nvPr>
        </p:nvSpPr>
        <p:spPr/>
        <p:txBody>
          <a:bodyPr/>
          <a:lstStyle/>
          <a:p>
            <a:r>
              <a:rPr lang="en-US" dirty="0"/>
              <a:t>What were the conditions in Bethlehem the night Jesus was born? </a:t>
            </a:r>
          </a:p>
          <a:p>
            <a:r>
              <a:rPr lang="en-US" dirty="0"/>
              <a:t>What were the difficulties involved in this trip?</a:t>
            </a:r>
          </a:p>
          <a:p>
            <a:r>
              <a:rPr lang="en-US" dirty="0"/>
              <a:t>Actually, only the husband was required to go for the census registration – what are some possible reasons why Mary accompanied Joseph?</a:t>
            </a:r>
          </a:p>
        </p:txBody>
      </p:sp>
    </p:spTree>
    <p:extLst>
      <p:ext uri="{BB962C8B-B14F-4D97-AF65-F5344CB8AC3E}">
        <p14:creationId xmlns:p14="http://schemas.microsoft.com/office/powerpoint/2010/main" val="2933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F200-A0CD-8522-F19F-7192E5B8F010}"/>
              </a:ext>
            </a:extLst>
          </p:cNvPr>
          <p:cNvSpPr>
            <a:spLocks noGrp="1"/>
          </p:cNvSpPr>
          <p:nvPr>
            <p:ph type="title"/>
          </p:nvPr>
        </p:nvSpPr>
        <p:spPr/>
        <p:txBody>
          <a:bodyPr/>
          <a:lstStyle/>
          <a:p>
            <a:r>
              <a:rPr lang="en-US" dirty="0"/>
              <a:t>A Humble Birth</a:t>
            </a:r>
          </a:p>
        </p:txBody>
      </p:sp>
      <p:sp>
        <p:nvSpPr>
          <p:cNvPr id="3" name="Content Placeholder 2">
            <a:extLst>
              <a:ext uri="{FF2B5EF4-FFF2-40B4-BE49-F238E27FC236}">
                <a16:creationId xmlns:a16="http://schemas.microsoft.com/office/drawing/2014/main" id="{0372EBE5-ABC2-CCF4-967C-A64A9035D7EE}"/>
              </a:ext>
            </a:extLst>
          </p:cNvPr>
          <p:cNvSpPr>
            <a:spLocks noGrp="1"/>
          </p:cNvSpPr>
          <p:nvPr>
            <p:ph idx="1"/>
          </p:nvPr>
        </p:nvSpPr>
        <p:spPr>
          <a:xfrm>
            <a:off x="838200" y="1690688"/>
            <a:ext cx="10515600" cy="5032375"/>
          </a:xfrm>
        </p:spPr>
        <p:txBody>
          <a:bodyPr>
            <a:normAutofit/>
          </a:bodyPr>
          <a:lstStyle/>
          <a:p>
            <a:r>
              <a:rPr lang="en-US" dirty="0"/>
              <a:t>What are some things that are incongruous about the birth of the King of Kings? </a:t>
            </a:r>
          </a:p>
          <a:p>
            <a:r>
              <a:rPr lang="en-US" dirty="0">
                <a:solidFill>
                  <a:srgbClr val="C00000"/>
                </a:solidFill>
              </a:rPr>
              <a:t>Everything about Jesus would be miraculous.</a:t>
            </a:r>
          </a:p>
          <a:p>
            <a:pPr lvl="1"/>
            <a:r>
              <a:rPr lang="en-US" dirty="0">
                <a:solidFill>
                  <a:srgbClr val="C00000"/>
                </a:solidFill>
              </a:rPr>
              <a:t>His virgin birth, his conception</a:t>
            </a:r>
          </a:p>
          <a:p>
            <a:pPr lvl="1"/>
            <a:r>
              <a:rPr lang="en-US" dirty="0">
                <a:solidFill>
                  <a:srgbClr val="C00000"/>
                </a:solidFill>
              </a:rPr>
              <a:t>His divinity/humanity combination (incarnation)</a:t>
            </a:r>
          </a:p>
          <a:p>
            <a:pPr lvl="1"/>
            <a:r>
              <a:rPr lang="en-US" dirty="0">
                <a:solidFill>
                  <a:srgbClr val="C00000"/>
                </a:solidFill>
              </a:rPr>
              <a:t>His ministry</a:t>
            </a:r>
          </a:p>
          <a:p>
            <a:pPr lvl="1"/>
            <a:r>
              <a:rPr lang="en-US" dirty="0">
                <a:solidFill>
                  <a:srgbClr val="C00000"/>
                </a:solidFill>
              </a:rPr>
              <a:t>His resurrection</a:t>
            </a:r>
          </a:p>
          <a:p>
            <a:r>
              <a:rPr lang="en-US" dirty="0"/>
              <a:t>If the birth of Jesus was so momentous, why was He born in such humble circumstances?</a:t>
            </a:r>
          </a:p>
          <a:p>
            <a:endParaRPr lang="en-US" dirty="0"/>
          </a:p>
        </p:txBody>
      </p:sp>
    </p:spTree>
    <p:extLst>
      <p:ext uri="{BB962C8B-B14F-4D97-AF65-F5344CB8AC3E}">
        <p14:creationId xmlns:p14="http://schemas.microsoft.com/office/powerpoint/2010/main" val="3100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0EBA-DB89-539E-E3C5-8B73A1757D4C}"/>
              </a:ext>
            </a:extLst>
          </p:cNvPr>
          <p:cNvSpPr>
            <a:spLocks noGrp="1"/>
          </p:cNvSpPr>
          <p:nvPr>
            <p:ph type="title"/>
          </p:nvPr>
        </p:nvSpPr>
        <p:spPr/>
        <p:txBody>
          <a:bodyPr/>
          <a:lstStyle/>
          <a:p>
            <a:r>
              <a:rPr lang="en-US" dirty="0"/>
              <a:t>A Humble Birth</a:t>
            </a:r>
          </a:p>
        </p:txBody>
      </p:sp>
      <p:sp>
        <p:nvSpPr>
          <p:cNvPr id="3" name="Content Placeholder 2">
            <a:extLst>
              <a:ext uri="{FF2B5EF4-FFF2-40B4-BE49-F238E27FC236}">
                <a16:creationId xmlns:a16="http://schemas.microsoft.com/office/drawing/2014/main" id="{397644AF-DA67-9F68-8116-F7F81C917210}"/>
              </a:ext>
            </a:extLst>
          </p:cNvPr>
          <p:cNvSpPr>
            <a:spLocks noGrp="1"/>
          </p:cNvSpPr>
          <p:nvPr>
            <p:ph idx="1"/>
          </p:nvPr>
        </p:nvSpPr>
        <p:spPr/>
        <p:txBody>
          <a:bodyPr/>
          <a:lstStyle/>
          <a:p>
            <a:r>
              <a:rPr lang="en-US" dirty="0"/>
              <a:t>What impresses you the most about the circumstances of Jesus birth?</a:t>
            </a:r>
          </a:p>
          <a:p>
            <a:endParaRPr lang="en-US" dirty="0"/>
          </a:p>
          <a:p>
            <a:pPr>
              <a:buFont typeface="Wingdings" panose="05000000000000000000" pitchFamily="2" charset="2"/>
              <a:buChar char="ð"/>
            </a:pPr>
            <a:r>
              <a:rPr lang="en-US" dirty="0">
                <a:solidFill>
                  <a:srgbClr val="C00000"/>
                </a:solidFill>
              </a:rPr>
              <a:t>  He loved us enough to come and live in the    </a:t>
            </a:r>
            <a:br>
              <a:rPr lang="en-US" dirty="0">
                <a:solidFill>
                  <a:srgbClr val="C00000"/>
                </a:solidFill>
              </a:rPr>
            </a:br>
            <a:r>
              <a:rPr lang="en-US" dirty="0">
                <a:solidFill>
                  <a:srgbClr val="C00000"/>
                </a:solidFill>
              </a:rPr>
              <a:t>   squalor of a middle eastern village, knowing </a:t>
            </a:r>
            <a:br>
              <a:rPr lang="en-US" dirty="0">
                <a:solidFill>
                  <a:srgbClr val="C00000"/>
                </a:solidFill>
              </a:rPr>
            </a:br>
            <a:r>
              <a:rPr lang="en-US" dirty="0">
                <a:solidFill>
                  <a:srgbClr val="C00000"/>
                </a:solidFill>
              </a:rPr>
              <a:t>   that one day He would endure a tortured death</a:t>
            </a:r>
          </a:p>
        </p:txBody>
      </p:sp>
    </p:spTree>
    <p:extLst>
      <p:ext uri="{BB962C8B-B14F-4D97-AF65-F5344CB8AC3E}">
        <p14:creationId xmlns:p14="http://schemas.microsoft.com/office/powerpoint/2010/main" val="18482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0D66-C050-3257-B85E-CF4237C74970}"/>
              </a:ext>
            </a:extLst>
          </p:cNvPr>
          <p:cNvSpPr>
            <a:spLocks noGrp="1"/>
          </p:cNvSpPr>
          <p:nvPr>
            <p:ph type="title"/>
          </p:nvPr>
        </p:nvSpPr>
        <p:spPr/>
        <p:txBody>
          <a:bodyPr/>
          <a:lstStyle/>
          <a:p>
            <a:pPr algn="l"/>
            <a:r>
              <a:rPr lang="en-US" dirty="0"/>
              <a:t>Listen for an announcement.</a:t>
            </a:r>
          </a:p>
        </p:txBody>
      </p:sp>
      <p:sp>
        <p:nvSpPr>
          <p:cNvPr id="3" name="Content Placeholder 2">
            <a:extLst>
              <a:ext uri="{FF2B5EF4-FFF2-40B4-BE49-F238E27FC236}">
                <a16:creationId xmlns:a16="http://schemas.microsoft.com/office/drawing/2014/main" id="{7AEFDADA-6F73-A3A5-1E8C-8B7CB5DC6D3C}"/>
              </a:ext>
            </a:extLst>
          </p:cNvPr>
          <p:cNvSpPr>
            <a:spLocks noGrp="1"/>
          </p:cNvSpPr>
          <p:nvPr>
            <p:ph idx="1"/>
          </p:nvPr>
        </p:nvSpPr>
        <p:spPr>
          <a:xfrm>
            <a:off x="1203157" y="1885783"/>
            <a:ext cx="9561095" cy="4351338"/>
          </a:xfrm>
        </p:spPr>
        <p:txBody>
          <a:bodyPr/>
          <a:lstStyle/>
          <a:p>
            <a:pPr marL="0" indent="0" algn="ctr">
              <a:buNone/>
            </a:pPr>
            <a:r>
              <a:rPr lang="en-US" dirty="0"/>
              <a:t>Luke 2:8-12 (NIV)  And there were shepherds living out in the fields nearby, keeping watch over their flocks at night. 9  An angel of the Lord appeared to them, and the glory of the Lord shone around them, and they were terrified. 10  But the angel said to them, "Do </a:t>
            </a:r>
          </a:p>
        </p:txBody>
      </p:sp>
    </p:spTree>
    <p:extLst>
      <p:ext uri="{BB962C8B-B14F-4D97-AF65-F5344CB8AC3E}">
        <p14:creationId xmlns:p14="http://schemas.microsoft.com/office/powerpoint/2010/main" val="34873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63</TotalTime>
  <Words>1055</Words>
  <Application>Microsoft Office PowerPoint</Application>
  <PresentationFormat>Widescreen</PresentationFormat>
  <Paragraphs>78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Wingdings</vt:lpstr>
      <vt:lpstr>Office Theme</vt:lpstr>
      <vt:lpstr>Looking Forward  to Joy</vt:lpstr>
      <vt:lpstr>Video Introduction</vt:lpstr>
      <vt:lpstr>Remember it?</vt:lpstr>
      <vt:lpstr>Listen for hardships experienced.</vt:lpstr>
      <vt:lpstr>Listen for hardships experienced.</vt:lpstr>
      <vt:lpstr>A Humble Birth</vt:lpstr>
      <vt:lpstr>A Humble Birth</vt:lpstr>
      <vt:lpstr>A Humble Birth</vt:lpstr>
      <vt:lpstr>Listen for an announcement.</vt:lpstr>
      <vt:lpstr>Listen for an announcement.</vt:lpstr>
      <vt:lpstr>Of Great Joy</vt:lpstr>
      <vt:lpstr>Of Great Joy</vt:lpstr>
      <vt:lpstr>Of Great Joy</vt:lpstr>
      <vt:lpstr>Listen for the concept of “peace”.</vt:lpstr>
      <vt:lpstr>Worthy of Praise</vt:lpstr>
      <vt:lpstr>Worthy of Praise</vt:lpstr>
      <vt:lpstr>Application</vt:lpstr>
      <vt:lpstr>Application</vt:lpstr>
      <vt:lpstr>Application</vt:lpstr>
      <vt:lpstr>Family Activities</vt:lpstr>
      <vt:lpstr>Looking Forward  to Joy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2024-11-27T19:59:18Z</dcterms:created>
  <dcterms:modified xsi:type="dcterms:W3CDTF">2024-11-27T21:02:50Z</dcterms:modified>
</cp:coreProperties>
</file>