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5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7" d="100"/>
          <a:sy n="77" d="100"/>
        </p:scale>
        <p:origin x="120" y="28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D3EC0C-D973-4240-BF21-13D918BC7DA9}"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D3EC0C-D973-4240-BF21-13D918BC7DA9}"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D3EC0C-D973-4240-BF21-13D918BC7DA9}"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D3EC0C-D973-4240-BF21-13D918BC7DA9}"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a:gsLst>
              <a:gs pos="0">
                <a:schemeClr val="accent1">
                  <a:lumMod val="5000"/>
                  <a:lumOff val="95000"/>
                  <a:alpha val="87000"/>
                </a:schemeClr>
              </a:gs>
              <a:gs pos="64000">
                <a:schemeClr val="accent1">
                  <a:lumMod val="45000"/>
                  <a:lumOff val="55000"/>
                  <a:alpha val="87000"/>
                </a:schemeClr>
              </a:gs>
              <a:gs pos="83000">
                <a:schemeClr val="accent1">
                  <a:lumMod val="45000"/>
                  <a:lumOff val="55000"/>
                  <a:alpha val="87000"/>
                </a:schemeClr>
              </a:gs>
              <a:gs pos="100000">
                <a:schemeClr val="accent1">
                  <a:lumMod val="30000"/>
                  <a:lumOff val="70000"/>
                  <a:alpha val="87000"/>
                </a:schemeClr>
              </a:gs>
            </a:gsLst>
            <a:lin ang="36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11/6/2019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hyperlink" Target="https://tinyurl.com/y2qef2k6" TargetMode="Externa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youtu.be/uB0d1jb68Cs" TargetMode="Externa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Living in Gratitude</a:t>
            </a:r>
          </a:p>
        </p:txBody>
      </p:sp>
      <p:sp>
        <p:nvSpPr>
          <p:cNvPr id="3" name="Subtitle 2"/>
          <p:cNvSpPr>
            <a:spLocks noGrp="1"/>
          </p:cNvSpPr>
          <p:nvPr>
            <p:ph type="subTitle" idx="1"/>
          </p:nvPr>
        </p:nvSpPr>
        <p:spPr>
          <a:xfrm>
            <a:off x="1524000" y="3906982"/>
            <a:ext cx="9144000" cy="1350818"/>
          </a:xfrm>
        </p:spPr>
        <p:txBody>
          <a:bodyPr/>
          <a:lstStyle/>
          <a:p>
            <a:r>
              <a:rPr lang="en-US" dirty="0"/>
              <a:t>November 24</a:t>
            </a:r>
          </a:p>
        </p:txBody>
      </p:sp>
    </p:spTree>
    <p:extLst>
      <p:ext uri="{BB962C8B-B14F-4D97-AF65-F5344CB8AC3E}">
        <p14:creationId xmlns:p14="http://schemas.microsoft.com/office/powerpoint/2010/main" val="275284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BB2E6-831A-4C25-B170-0D2399DC2543}"/>
              </a:ext>
            </a:extLst>
          </p:cNvPr>
          <p:cNvSpPr>
            <a:spLocks noGrp="1"/>
          </p:cNvSpPr>
          <p:nvPr>
            <p:ph type="title"/>
          </p:nvPr>
        </p:nvSpPr>
        <p:spPr/>
        <p:txBody>
          <a:bodyPr/>
          <a:lstStyle/>
          <a:p>
            <a:pPr algn="l"/>
            <a:r>
              <a:rPr lang="en-US" dirty="0"/>
              <a:t>Listen for practical commands.</a:t>
            </a:r>
          </a:p>
        </p:txBody>
      </p:sp>
      <p:sp>
        <p:nvSpPr>
          <p:cNvPr id="3" name="Content Placeholder 2">
            <a:extLst>
              <a:ext uri="{FF2B5EF4-FFF2-40B4-BE49-F238E27FC236}">
                <a16:creationId xmlns:a16="http://schemas.microsoft.com/office/drawing/2014/main" id="{C69F87D7-CCD2-4DB8-B078-734385E2CB19}"/>
              </a:ext>
            </a:extLst>
          </p:cNvPr>
          <p:cNvSpPr>
            <a:spLocks noGrp="1"/>
          </p:cNvSpPr>
          <p:nvPr>
            <p:ph idx="1"/>
          </p:nvPr>
        </p:nvSpPr>
        <p:spPr>
          <a:xfrm>
            <a:off x="1503123" y="1775521"/>
            <a:ext cx="9550052" cy="4351338"/>
          </a:xfrm>
        </p:spPr>
        <p:txBody>
          <a:bodyPr/>
          <a:lstStyle/>
          <a:p>
            <a:pPr marL="0" indent="0" algn="ctr">
              <a:buNone/>
            </a:pPr>
            <a:r>
              <a:rPr lang="en-US" dirty="0"/>
              <a:t>1 Thessalonians 5:16-22 (NIV)  Be joyful always; 17  pray continually; 18  give thanks in all circumstances, for this is God's will for you in Christ Jesus. 19  Do not put out the Spirit's fire; 20  do not treat prophecies with contempt. 21  Test everything. Hold on to the good. 22  Avoid every kind of evil.</a:t>
            </a:r>
          </a:p>
          <a:p>
            <a:pPr marL="0" indent="0" algn="ctr">
              <a:buNone/>
            </a:pPr>
            <a:endParaRPr lang="en-US" dirty="0"/>
          </a:p>
        </p:txBody>
      </p:sp>
      <p:pic>
        <p:nvPicPr>
          <p:cNvPr id="4" name="Picture 3">
            <a:extLst>
              <a:ext uri="{FF2B5EF4-FFF2-40B4-BE49-F238E27FC236}">
                <a16:creationId xmlns:a16="http://schemas.microsoft.com/office/drawing/2014/main" id="{69A6A6FB-7DD8-4AB7-88BB-150B0667525F}"/>
              </a:ext>
            </a:extLst>
          </p:cNvPr>
          <p:cNvPicPr>
            <a:picLocks noChangeAspect="1"/>
          </p:cNvPicPr>
          <p:nvPr/>
        </p:nvPicPr>
        <p:blipFill>
          <a:blip r:embed="rId2"/>
          <a:stretch>
            <a:fillRect/>
          </a:stretch>
        </p:blipFill>
        <p:spPr>
          <a:xfrm>
            <a:off x="5105833" y="5644038"/>
            <a:ext cx="1704762" cy="304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8172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A3706-5DDE-4A27-AA74-7B232343B9FC}"/>
              </a:ext>
            </a:extLst>
          </p:cNvPr>
          <p:cNvSpPr>
            <a:spLocks noGrp="1"/>
          </p:cNvSpPr>
          <p:nvPr>
            <p:ph type="title"/>
          </p:nvPr>
        </p:nvSpPr>
        <p:spPr/>
        <p:txBody>
          <a:bodyPr/>
          <a:lstStyle/>
          <a:p>
            <a:r>
              <a:rPr lang="en-US" dirty="0"/>
              <a:t>Express Your Thanks to God</a:t>
            </a:r>
          </a:p>
        </p:txBody>
      </p:sp>
      <p:sp>
        <p:nvSpPr>
          <p:cNvPr id="3" name="Content Placeholder 2">
            <a:extLst>
              <a:ext uri="{FF2B5EF4-FFF2-40B4-BE49-F238E27FC236}">
                <a16:creationId xmlns:a16="http://schemas.microsoft.com/office/drawing/2014/main" id="{D562590E-FFF8-49B0-B34B-0051F1E5A84A}"/>
              </a:ext>
            </a:extLst>
          </p:cNvPr>
          <p:cNvSpPr>
            <a:spLocks noGrp="1"/>
          </p:cNvSpPr>
          <p:nvPr>
            <p:ph idx="1"/>
          </p:nvPr>
        </p:nvSpPr>
        <p:spPr/>
        <p:txBody>
          <a:bodyPr/>
          <a:lstStyle/>
          <a:p>
            <a:r>
              <a:rPr lang="en-US" dirty="0"/>
              <a:t>Paul mentions rejoicing, prayer, and giving thanks.  How might these three be connected to each other? </a:t>
            </a:r>
          </a:p>
          <a:p>
            <a:r>
              <a:rPr lang="en-US" dirty="0"/>
              <a:t>In practical terms, how can we always be in a spirit of prayer? What does it mean to pray continually? </a:t>
            </a:r>
          </a:p>
          <a:p>
            <a:endParaRPr lang="en-US" dirty="0"/>
          </a:p>
        </p:txBody>
      </p:sp>
    </p:spTree>
    <p:extLst>
      <p:ext uri="{BB962C8B-B14F-4D97-AF65-F5344CB8AC3E}">
        <p14:creationId xmlns:p14="http://schemas.microsoft.com/office/powerpoint/2010/main" val="353270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41119-F0E6-4EDF-9993-D3F41AC1D278}"/>
              </a:ext>
            </a:extLst>
          </p:cNvPr>
          <p:cNvSpPr>
            <a:spLocks noGrp="1"/>
          </p:cNvSpPr>
          <p:nvPr>
            <p:ph type="title"/>
          </p:nvPr>
        </p:nvSpPr>
        <p:spPr>
          <a:xfrm>
            <a:off x="838200" y="365125"/>
            <a:ext cx="10515600" cy="1325563"/>
          </a:xfrm>
        </p:spPr>
        <p:txBody>
          <a:bodyPr/>
          <a:lstStyle/>
          <a:p>
            <a:r>
              <a:rPr lang="en-US" dirty="0"/>
              <a:t>Express Your Thanks to God</a:t>
            </a:r>
          </a:p>
        </p:txBody>
      </p:sp>
      <p:sp>
        <p:nvSpPr>
          <p:cNvPr id="3" name="Content Placeholder 2">
            <a:extLst>
              <a:ext uri="{FF2B5EF4-FFF2-40B4-BE49-F238E27FC236}">
                <a16:creationId xmlns:a16="http://schemas.microsoft.com/office/drawing/2014/main" id="{718635BD-1353-4CC1-8698-9405F0D22D90}"/>
              </a:ext>
            </a:extLst>
          </p:cNvPr>
          <p:cNvSpPr>
            <a:spLocks noGrp="1"/>
          </p:cNvSpPr>
          <p:nvPr>
            <p:ph idx="1"/>
          </p:nvPr>
        </p:nvSpPr>
        <p:spPr/>
        <p:txBody>
          <a:bodyPr/>
          <a:lstStyle/>
          <a:p>
            <a:r>
              <a:rPr lang="en-US" dirty="0"/>
              <a:t>How might refusing to quench the Spirit and refusing to reject the proclamation of God’s message be connected to each other? </a:t>
            </a:r>
          </a:p>
          <a:p>
            <a:r>
              <a:rPr lang="en-US" dirty="0"/>
              <a:t>Make a list of things in your life for which you may never have considered expressing gratitude to God because they seemed negative or bad.  For what reason might they be worthy of gratitude to God?</a:t>
            </a:r>
          </a:p>
          <a:p>
            <a:endParaRPr lang="en-US" dirty="0"/>
          </a:p>
        </p:txBody>
      </p:sp>
    </p:spTree>
    <p:extLst>
      <p:ext uri="{BB962C8B-B14F-4D97-AF65-F5344CB8AC3E}">
        <p14:creationId xmlns:p14="http://schemas.microsoft.com/office/powerpoint/2010/main" val="194703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6654-8A5A-4DE7-8585-678218D98B23}"/>
              </a:ext>
            </a:extLst>
          </p:cNvPr>
          <p:cNvSpPr>
            <a:spLocks noGrp="1"/>
          </p:cNvSpPr>
          <p:nvPr>
            <p:ph type="title"/>
          </p:nvPr>
        </p:nvSpPr>
        <p:spPr/>
        <p:txBody>
          <a:bodyPr/>
          <a:lstStyle/>
          <a:p>
            <a:r>
              <a:rPr lang="en-US" dirty="0"/>
              <a:t>Express Your Thanks to God</a:t>
            </a:r>
          </a:p>
        </p:txBody>
      </p:sp>
      <p:sp>
        <p:nvSpPr>
          <p:cNvPr id="3" name="Content Placeholder 2">
            <a:extLst>
              <a:ext uri="{FF2B5EF4-FFF2-40B4-BE49-F238E27FC236}">
                <a16:creationId xmlns:a16="http://schemas.microsoft.com/office/drawing/2014/main" id="{5F430D94-936B-42AC-BE34-7E6A65714107}"/>
              </a:ext>
            </a:extLst>
          </p:cNvPr>
          <p:cNvSpPr>
            <a:spLocks noGrp="1"/>
          </p:cNvSpPr>
          <p:nvPr>
            <p:ph idx="1"/>
          </p:nvPr>
        </p:nvSpPr>
        <p:spPr/>
        <p:txBody>
          <a:bodyPr/>
          <a:lstStyle/>
          <a:p>
            <a:r>
              <a:rPr lang="en-US" dirty="0"/>
              <a:t>What value is there in giving thanks in all circumstances? </a:t>
            </a:r>
          </a:p>
          <a:p>
            <a:endParaRPr lang="en-US" dirty="0"/>
          </a:p>
        </p:txBody>
      </p:sp>
      <p:pic>
        <p:nvPicPr>
          <p:cNvPr id="2050" name="Picture 2" descr="Image result for hospital bed clipart&quot;">
            <a:extLst>
              <a:ext uri="{FF2B5EF4-FFF2-40B4-BE49-F238E27FC236}">
                <a16:creationId xmlns:a16="http://schemas.microsoft.com/office/drawing/2014/main" id="{E83AB3F1-0AAF-4EB1-AFD4-9D06AB3B7BFA}"/>
              </a:ext>
            </a:extLst>
          </p:cNvPr>
          <p:cNvPicPr>
            <a:picLocks noChangeAspect="1" noChangeArrowheads="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rot="382394">
            <a:off x="8053974" y="3153102"/>
            <a:ext cx="2601046" cy="25211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A close up of a logo&#10;&#10;Description automatically generated">
            <a:extLst>
              <a:ext uri="{FF2B5EF4-FFF2-40B4-BE49-F238E27FC236}">
                <a16:creationId xmlns:a16="http://schemas.microsoft.com/office/drawing/2014/main" id="{948E65F8-FB55-4465-AB8A-C8186858E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695" y="3231715"/>
            <a:ext cx="2623420" cy="2555211"/>
          </a:xfrm>
          <a:prstGeom prst="rect">
            <a:avLst/>
          </a:prstGeom>
          <a:ln>
            <a:noFill/>
          </a:ln>
          <a:effectLst>
            <a:outerShdw blurRad="292100" dist="139700" dir="2700000" algn="tl" rotWithShape="0">
              <a:srgbClr val="333333">
                <a:alpha val="65000"/>
              </a:srgbClr>
            </a:outerShdw>
          </a:effectLst>
        </p:spPr>
      </p:pic>
      <p:pic>
        <p:nvPicPr>
          <p:cNvPr id="7" name="Picture 6" descr="A person holding a book&#10;&#10;Description automatically generated">
            <a:extLst>
              <a:ext uri="{FF2B5EF4-FFF2-40B4-BE49-F238E27FC236}">
                <a16:creationId xmlns:a16="http://schemas.microsoft.com/office/drawing/2014/main" id="{FABCAADD-ED57-46E7-922C-36285202EA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7489" y="3123365"/>
            <a:ext cx="2365749" cy="1774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7229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26E9-1E80-4604-937F-62CDC7229AB1}"/>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7F68BC4A-B59C-47EC-8CB4-D9C0BA5BA44A}"/>
              </a:ext>
            </a:extLst>
          </p:cNvPr>
          <p:cNvSpPr>
            <a:spLocks noGrp="1"/>
          </p:cNvSpPr>
          <p:nvPr>
            <p:ph idx="1"/>
          </p:nvPr>
        </p:nvSpPr>
        <p:spPr/>
        <p:txBody>
          <a:bodyPr/>
          <a:lstStyle/>
          <a:p>
            <a:r>
              <a:rPr lang="en-US" dirty="0"/>
              <a:t>Thank God. </a:t>
            </a:r>
          </a:p>
          <a:p>
            <a:pPr lvl="1"/>
            <a:r>
              <a:rPr lang="en-US" dirty="0"/>
              <a:t>Take time daily to express gratitude to God. </a:t>
            </a:r>
          </a:p>
          <a:p>
            <a:pPr lvl="1"/>
            <a:r>
              <a:rPr lang="en-US" dirty="0"/>
              <a:t>Consider what He has given for you: a recent provision, a character trait, or life of His Son. </a:t>
            </a:r>
          </a:p>
          <a:p>
            <a:pPr lvl="1"/>
            <a:r>
              <a:rPr lang="en-US" dirty="0"/>
              <a:t>Reflect on this and express thanks throughout the day. </a:t>
            </a:r>
          </a:p>
          <a:p>
            <a:pPr lvl="1"/>
            <a:r>
              <a:rPr lang="en-US" dirty="0"/>
              <a:t>Watch how your heart will move from worry to trust and joy.</a:t>
            </a:r>
          </a:p>
          <a:p>
            <a:endParaRPr lang="en-US" dirty="0"/>
          </a:p>
        </p:txBody>
      </p:sp>
    </p:spTree>
    <p:extLst>
      <p:ext uri="{BB962C8B-B14F-4D97-AF65-F5344CB8AC3E}">
        <p14:creationId xmlns:p14="http://schemas.microsoft.com/office/powerpoint/2010/main" val="60405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26E9-1E80-4604-937F-62CDC7229AB1}"/>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7F68BC4A-B59C-47EC-8CB4-D9C0BA5BA44A}"/>
              </a:ext>
            </a:extLst>
          </p:cNvPr>
          <p:cNvSpPr>
            <a:spLocks noGrp="1"/>
          </p:cNvSpPr>
          <p:nvPr>
            <p:ph idx="1"/>
          </p:nvPr>
        </p:nvSpPr>
        <p:spPr/>
        <p:txBody>
          <a:bodyPr/>
          <a:lstStyle/>
          <a:p>
            <a:r>
              <a:rPr lang="en-US" dirty="0"/>
              <a:t>Thank others. </a:t>
            </a:r>
          </a:p>
          <a:p>
            <a:pPr lvl="1"/>
            <a:r>
              <a:rPr lang="en-US" dirty="0"/>
              <a:t>Pray for your pastor or another believer who has helped you in your walk with Christ. </a:t>
            </a:r>
          </a:p>
          <a:p>
            <a:pPr lvl="1"/>
            <a:r>
              <a:rPr lang="en-US" dirty="0"/>
              <a:t>Ask the Lord how He wants you to encourage that person. </a:t>
            </a:r>
          </a:p>
          <a:p>
            <a:pPr lvl="1"/>
            <a:r>
              <a:rPr lang="en-US" dirty="0"/>
              <a:t>Send a card, a text, or an email expressing gratitude.</a:t>
            </a:r>
          </a:p>
          <a:p>
            <a:pPr marL="0" indent="0">
              <a:buNone/>
            </a:pPr>
            <a:endParaRPr lang="en-US" dirty="0"/>
          </a:p>
          <a:p>
            <a:endParaRPr lang="en-US" dirty="0"/>
          </a:p>
        </p:txBody>
      </p:sp>
    </p:spTree>
    <p:extLst>
      <p:ext uri="{BB962C8B-B14F-4D97-AF65-F5344CB8AC3E}">
        <p14:creationId xmlns:p14="http://schemas.microsoft.com/office/powerpoint/2010/main" val="363330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26E9-1E80-4604-937F-62CDC7229AB1}"/>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7F68BC4A-B59C-47EC-8CB4-D9C0BA5BA44A}"/>
              </a:ext>
            </a:extLst>
          </p:cNvPr>
          <p:cNvSpPr>
            <a:spLocks noGrp="1"/>
          </p:cNvSpPr>
          <p:nvPr>
            <p:ph idx="1"/>
          </p:nvPr>
        </p:nvSpPr>
        <p:spPr>
          <a:xfrm>
            <a:off x="838200" y="1487422"/>
            <a:ext cx="10515600" cy="4351338"/>
          </a:xfrm>
        </p:spPr>
        <p:txBody>
          <a:bodyPr/>
          <a:lstStyle/>
          <a:p>
            <a:r>
              <a:rPr lang="en-US" dirty="0"/>
              <a:t>Help others express thanks. </a:t>
            </a:r>
          </a:p>
          <a:p>
            <a:pPr lvl="1"/>
            <a:r>
              <a:rPr lang="en-US" dirty="0"/>
              <a:t>Encourage others who need physical and spiritual help. </a:t>
            </a:r>
          </a:p>
          <a:p>
            <a:pPr lvl="1"/>
            <a:r>
              <a:rPr lang="en-US" dirty="0"/>
              <a:t>Pray for them first and remind yourself of the gospel’s work in you. </a:t>
            </a:r>
          </a:p>
          <a:p>
            <a:pPr lvl="1"/>
            <a:r>
              <a:rPr lang="en-US" dirty="0"/>
              <a:t>Meet with these individuals, listen, and learn about their need. </a:t>
            </a:r>
          </a:p>
          <a:p>
            <a:pPr lvl="1"/>
            <a:r>
              <a:rPr lang="en-US" dirty="0"/>
              <a:t>Then, commit to walk with them, pray with them, and seek the solution that will help them. </a:t>
            </a:r>
          </a:p>
          <a:p>
            <a:pPr lvl="1"/>
            <a:r>
              <a:rPr lang="en-US" dirty="0"/>
              <a:t>Be a reason they can be thankful to God.</a:t>
            </a:r>
          </a:p>
          <a:p>
            <a:endParaRPr lang="en-US" dirty="0"/>
          </a:p>
        </p:txBody>
      </p:sp>
    </p:spTree>
    <p:extLst>
      <p:ext uri="{BB962C8B-B14F-4D97-AF65-F5344CB8AC3E}">
        <p14:creationId xmlns:p14="http://schemas.microsoft.com/office/powerpoint/2010/main" val="3151250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40FCE-67FD-459E-8B03-CACEEB450B67}"/>
              </a:ext>
            </a:extLst>
          </p:cNvPr>
          <p:cNvSpPr>
            <a:spLocks noGrp="1"/>
          </p:cNvSpPr>
          <p:nvPr>
            <p:ph type="title"/>
          </p:nvPr>
        </p:nvSpPr>
        <p:spPr/>
        <p:txBody>
          <a:bodyPr/>
          <a:lstStyle/>
          <a:p>
            <a:r>
              <a:rPr lang="en-US" dirty="0"/>
              <a:t>Family Activities</a:t>
            </a:r>
          </a:p>
        </p:txBody>
      </p:sp>
      <p:pic>
        <p:nvPicPr>
          <p:cNvPr id="3074" name="Picture 2" descr="paratrooper-36774_640">
            <a:extLst>
              <a:ext uri="{FF2B5EF4-FFF2-40B4-BE49-F238E27FC236}">
                <a16:creationId xmlns:a16="http://schemas.microsoft.com/office/drawing/2014/main" id="{7351FA99-03A3-4822-BC2C-A96CD68BA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153" y="2635228"/>
            <a:ext cx="1834977" cy="3669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766A463-314B-4203-BA89-89C516C67101}"/>
              </a:ext>
            </a:extLst>
          </p:cNvPr>
          <p:cNvPicPr>
            <a:picLocks noChangeAspect="1"/>
          </p:cNvPicPr>
          <p:nvPr/>
        </p:nvPicPr>
        <p:blipFill>
          <a:blip r:embed="rId3"/>
          <a:stretch>
            <a:fillRect/>
          </a:stretch>
        </p:blipFill>
        <p:spPr>
          <a:xfrm>
            <a:off x="4559472" y="2344966"/>
            <a:ext cx="5906827" cy="151104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6A38F22-19CC-4DD5-989F-17B80D7F09DA}"/>
              </a:ext>
            </a:extLst>
          </p:cNvPr>
          <p:cNvPicPr>
            <a:picLocks noChangeAspect="1"/>
          </p:cNvPicPr>
          <p:nvPr/>
        </p:nvPicPr>
        <p:blipFill>
          <a:blip r:embed="rId4"/>
          <a:stretch>
            <a:fillRect/>
          </a:stretch>
        </p:blipFill>
        <p:spPr>
          <a:xfrm>
            <a:off x="4559474" y="2336678"/>
            <a:ext cx="5937337" cy="1574720"/>
          </a:xfrm>
          <a:prstGeom prst="rect">
            <a:avLst/>
          </a:prstGeom>
          <a:ln>
            <a:noFill/>
          </a:ln>
          <a:effectLst>
            <a:outerShdw blurRad="292100" dist="139700" dir="2700000" algn="tl" rotWithShape="0">
              <a:srgbClr val="333333">
                <a:alpha val="65000"/>
              </a:srgbClr>
            </a:outerShdw>
          </a:effectLst>
        </p:spPr>
      </p:pic>
      <p:sp>
        <p:nvSpPr>
          <p:cNvPr id="6" name="Speech Bubble: Rectangle with Corners Rounded 5">
            <a:extLst>
              <a:ext uri="{FF2B5EF4-FFF2-40B4-BE49-F238E27FC236}">
                <a16:creationId xmlns:a16="http://schemas.microsoft.com/office/drawing/2014/main" id="{EDF8710E-3D12-45A9-9475-B3930388C22A}"/>
              </a:ext>
            </a:extLst>
          </p:cNvPr>
          <p:cNvSpPr/>
          <p:nvPr/>
        </p:nvSpPr>
        <p:spPr>
          <a:xfrm>
            <a:off x="1929008" y="1102290"/>
            <a:ext cx="7302674" cy="1340285"/>
          </a:xfrm>
          <a:prstGeom prst="wedgeRoundRectCallout">
            <a:avLst>
              <a:gd name="adj1" fmla="val -34898"/>
              <a:gd name="adj2" fmla="val 7745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omic Sans MS" panose="030F0702030302020204" pitchFamily="66" charset="0"/>
              </a:rPr>
              <a:t>Alright you recruits … you need to police the area for these fallen letters. You know where to put them.  Check the link at </a:t>
            </a:r>
            <a:r>
              <a:rPr lang="en-US" u="sng" dirty="0">
                <a:latin typeface="Comic Sans MS" panose="030F0702030302020204" pitchFamily="66" charset="0"/>
                <a:hlinkClick r:id="rId5"/>
              </a:rPr>
              <a:t>https://tinyurl.com/y2qef2k6</a:t>
            </a:r>
            <a:r>
              <a:rPr lang="en-US" u="sng" dirty="0">
                <a:latin typeface="Comic Sans MS" panose="030F0702030302020204" pitchFamily="66" charset="0"/>
              </a:rPr>
              <a:t> </a:t>
            </a:r>
            <a:r>
              <a:rPr lang="en-US" dirty="0">
                <a:latin typeface="Comic Sans MS" panose="030F0702030302020204" pitchFamily="66" charset="0"/>
              </a:rPr>
              <a:t> for help and for other appropriate activities.  Double time, now! Go! </a:t>
            </a:r>
            <a:r>
              <a:rPr lang="en-US" dirty="0" err="1">
                <a:latin typeface="Comic Sans MS" panose="030F0702030302020204" pitchFamily="66" charset="0"/>
              </a:rPr>
              <a:t>Oorah</a:t>
            </a:r>
            <a:r>
              <a:rPr lang="en-US">
                <a:latin typeface="Comic Sans MS" panose="030F0702030302020204" pitchFamily="66" charset="0"/>
              </a:rPr>
              <a:t>!</a:t>
            </a:r>
            <a:endParaRPr lang="en-US" dirty="0">
              <a:latin typeface="Comic Sans MS" panose="030F0702030302020204" pitchFamily="66" charset="0"/>
            </a:endParaRPr>
          </a:p>
        </p:txBody>
      </p:sp>
    </p:spTree>
    <p:extLst>
      <p:ext uri="{BB962C8B-B14F-4D97-AF65-F5344CB8AC3E}">
        <p14:creationId xmlns:p14="http://schemas.microsoft.com/office/powerpoint/2010/main" val="30269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3000" fill="hold"/>
                                        <p:tgtEl>
                                          <p:spTgt spid="3074"/>
                                        </p:tgtEl>
                                        <p:attrNameLst>
                                          <p:attrName>ppt_x</p:attrName>
                                        </p:attrNameLst>
                                      </p:cBhvr>
                                      <p:tavLst>
                                        <p:tav tm="0">
                                          <p:val>
                                            <p:strVal val="#ppt_x"/>
                                          </p:val>
                                        </p:tav>
                                        <p:tav tm="100000">
                                          <p:val>
                                            <p:strVal val="#ppt_x"/>
                                          </p:val>
                                        </p:tav>
                                      </p:tavLst>
                                    </p:anim>
                                    <p:anim calcmode="lin" valueType="num">
                                      <p:cBhvr additive="base">
                                        <p:cTn id="8" dur="3000" fill="hold"/>
                                        <p:tgtEl>
                                          <p:spTgt spid="3074"/>
                                        </p:tgtEl>
                                        <p:attrNameLst>
                                          <p:attrName>ppt_y</p:attrName>
                                        </p:attrNameLst>
                                      </p:cBhvr>
                                      <p:tavLst>
                                        <p:tav tm="0">
                                          <p:val>
                                            <p:strVal val="0-#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4.16667E-6 -3.33333E-6 L 4.16667E-6 0.25 " pathEditMode="relative" rAng="0" ptsTypes="AA">
                                      <p:cBhvr>
                                        <p:cTn id="10" dur="3000" fill="hold"/>
                                        <p:tgtEl>
                                          <p:spTgt spid="4"/>
                                        </p:tgtEl>
                                        <p:attrNameLst>
                                          <p:attrName>ppt_x</p:attrName>
                                          <p:attrName>ppt_y</p:attrName>
                                        </p:attrNameLst>
                                      </p:cBhvr>
                                      <p:rCtr x="0" y="12500"/>
                                    </p:animMotion>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Living in Gratitude</a:t>
            </a:r>
          </a:p>
        </p:txBody>
      </p:sp>
      <p:sp>
        <p:nvSpPr>
          <p:cNvPr id="3" name="Subtitle 2"/>
          <p:cNvSpPr>
            <a:spLocks noGrp="1"/>
          </p:cNvSpPr>
          <p:nvPr>
            <p:ph type="subTitle" idx="1"/>
          </p:nvPr>
        </p:nvSpPr>
        <p:spPr>
          <a:xfrm>
            <a:off x="1524000" y="3906982"/>
            <a:ext cx="9144000" cy="1350818"/>
          </a:xfrm>
        </p:spPr>
        <p:txBody>
          <a:bodyPr/>
          <a:lstStyle/>
          <a:p>
            <a:r>
              <a:rPr lang="en-US" dirty="0"/>
              <a:t>November 24</a:t>
            </a:r>
          </a:p>
        </p:txBody>
      </p:sp>
    </p:spTree>
    <p:extLst>
      <p:ext uri="{BB962C8B-B14F-4D97-AF65-F5344CB8AC3E}">
        <p14:creationId xmlns:p14="http://schemas.microsoft.com/office/powerpoint/2010/main" val="3245188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C0815A-E503-474B-A8DB-7AEAE5751888}"/>
              </a:ext>
            </a:extLst>
          </p:cNvPr>
          <p:cNvSpPr>
            <a:spLocks noGrp="1"/>
          </p:cNvSpPr>
          <p:nvPr>
            <p:ph type="title"/>
          </p:nvPr>
        </p:nvSpPr>
        <p:spPr/>
        <p:txBody>
          <a:bodyPr/>
          <a:lstStyle/>
          <a:p>
            <a:r>
              <a:rPr lang="en-US" dirty="0"/>
              <a:t>Video Introduction</a:t>
            </a:r>
          </a:p>
        </p:txBody>
      </p:sp>
      <p:pic>
        <p:nvPicPr>
          <p:cNvPr id="8" name="Content Placeholder 7" descr="A close up of a logo&#10;&#10;Description automatically generated">
            <a:hlinkClick r:id="rId2"/>
            <a:extLst>
              <a:ext uri="{FF2B5EF4-FFF2-40B4-BE49-F238E27FC236}">
                <a16:creationId xmlns:a16="http://schemas.microsoft.com/office/drawing/2014/main" id="{35D7E9D6-AB2F-48C4-9B85-1E8362E97899}"/>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343224" y="1352789"/>
            <a:ext cx="7815384" cy="4824174"/>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2729B3DB-DB72-404E-B040-7EE4B3594D0D}"/>
              </a:ext>
            </a:extLst>
          </p:cNvPr>
          <p:cNvGrpSpPr/>
          <p:nvPr/>
        </p:nvGrpSpPr>
        <p:grpSpPr>
          <a:xfrm>
            <a:off x="2797479" y="1653315"/>
            <a:ext cx="6897666" cy="3437732"/>
            <a:chOff x="2797479" y="1653315"/>
            <a:chExt cx="6897666" cy="3437732"/>
          </a:xfrm>
        </p:grpSpPr>
        <p:pic>
          <p:nvPicPr>
            <p:cNvPr id="5" name="Picture 4" descr="A store inside of a building&#10;&#10;Description automatically generated">
              <a:hlinkClick r:id="rId2"/>
              <a:extLst>
                <a:ext uri="{FF2B5EF4-FFF2-40B4-BE49-F238E27FC236}">
                  <a16:creationId xmlns:a16="http://schemas.microsoft.com/office/drawing/2014/main" id="{B8B8131D-F9FA-44B6-9935-194DD4D97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479" y="1653315"/>
              <a:ext cx="6897666" cy="3437732"/>
            </a:xfrm>
            <a:prstGeom prst="rect">
              <a:avLst/>
            </a:prstGeom>
          </p:spPr>
        </p:pic>
        <p:grpSp>
          <p:nvGrpSpPr>
            <p:cNvPr id="11" name="Group 10">
              <a:extLst>
                <a:ext uri="{FF2B5EF4-FFF2-40B4-BE49-F238E27FC236}">
                  <a16:creationId xmlns:a16="http://schemas.microsoft.com/office/drawing/2014/main" id="{C3AE6EB5-004E-4897-A509-F38BBE5EBB35}"/>
                </a:ext>
              </a:extLst>
            </p:cNvPr>
            <p:cNvGrpSpPr/>
            <p:nvPr/>
          </p:nvGrpSpPr>
          <p:grpSpPr>
            <a:xfrm>
              <a:off x="5774499" y="2605414"/>
              <a:ext cx="914400" cy="801665"/>
              <a:chOff x="5774499" y="2605414"/>
              <a:chExt cx="914400" cy="801665"/>
            </a:xfrm>
          </p:grpSpPr>
          <p:sp>
            <p:nvSpPr>
              <p:cNvPr id="9" name="Isosceles Triangle 8">
                <a:hlinkClick r:id="rId2"/>
                <a:extLst>
                  <a:ext uri="{FF2B5EF4-FFF2-40B4-BE49-F238E27FC236}">
                    <a16:creationId xmlns:a16="http://schemas.microsoft.com/office/drawing/2014/main" id="{6FEF5E7C-5E60-4A25-8C51-2CCBDFCB7BD0}"/>
                  </a:ext>
                </a:extLst>
              </p:cNvPr>
              <p:cNvSpPr/>
              <p:nvPr/>
            </p:nvSpPr>
            <p:spPr>
              <a:xfrm rot="5400000">
                <a:off x="6062597" y="2780778"/>
                <a:ext cx="526093" cy="4885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2"/>
                <a:extLst>
                  <a:ext uri="{FF2B5EF4-FFF2-40B4-BE49-F238E27FC236}">
                    <a16:creationId xmlns:a16="http://schemas.microsoft.com/office/drawing/2014/main" id="{FF712910-19E8-401B-BF6C-FD2CA3EF07BF}"/>
                  </a:ext>
                </a:extLst>
              </p:cNvPr>
              <p:cNvSpPr/>
              <p:nvPr/>
            </p:nvSpPr>
            <p:spPr>
              <a:xfrm>
                <a:off x="5774499" y="2605414"/>
                <a:ext cx="914400" cy="801665"/>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172213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B06D-695C-4728-8B9D-5D5E2FAA14E4}"/>
              </a:ext>
            </a:extLst>
          </p:cNvPr>
          <p:cNvSpPr>
            <a:spLocks noGrp="1"/>
          </p:cNvSpPr>
          <p:nvPr>
            <p:ph type="title"/>
          </p:nvPr>
        </p:nvSpPr>
        <p:spPr/>
        <p:txBody>
          <a:bodyPr/>
          <a:lstStyle/>
          <a:p>
            <a:r>
              <a:rPr lang="en-US" dirty="0"/>
              <a:t>Think about it …</a:t>
            </a:r>
          </a:p>
        </p:txBody>
      </p:sp>
      <p:sp>
        <p:nvSpPr>
          <p:cNvPr id="3" name="Content Placeholder 2">
            <a:extLst>
              <a:ext uri="{FF2B5EF4-FFF2-40B4-BE49-F238E27FC236}">
                <a16:creationId xmlns:a16="http://schemas.microsoft.com/office/drawing/2014/main" id="{717DE017-4364-4E94-B1BC-63D986484C7A}"/>
              </a:ext>
            </a:extLst>
          </p:cNvPr>
          <p:cNvSpPr>
            <a:spLocks noGrp="1"/>
          </p:cNvSpPr>
          <p:nvPr>
            <p:ph idx="1"/>
          </p:nvPr>
        </p:nvSpPr>
        <p:spPr/>
        <p:txBody>
          <a:bodyPr/>
          <a:lstStyle/>
          <a:p>
            <a:r>
              <a:rPr lang="en-US" dirty="0"/>
              <a:t>As you get ready for Thanksgiving, what has made you feel especially thankful this year?</a:t>
            </a:r>
            <a:br>
              <a:rPr lang="en-US" dirty="0"/>
            </a:br>
            <a:endParaRPr lang="en-US" dirty="0"/>
          </a:p>
          <a:p>
            <a:r>
              <a:rPr lang="en-US" dirty="0">
                <a:solidFill>
                  <a:srgbClr val="C00000"/>
                </a:solidFill>
              </a:rPr>
              <a:t>While we have many blessings and occasional trials …</a:t>
            </a:r>
          </a:p>
          <a:p>
            <a:pPr lvl="1"/>
            <a:r>
              <a:rPr lang="en-US" dirty="0">
                <a:solidFill>
                  <a:srgbClr val="C00000"/>
                </a:solidFill>
              </a:rPr>
              <a:t>God calls us to give thanks … in everything.</a:t>
            </a:r>
          </a:p>
          <a:p>
            <a:endParaRPr lang="en-US" dirty="0">
              <a:solidFill>
                <a:srgbClr val="C00000"/>
              </a:solidFill>
            </a:endParaRPr>
          </a:p>
          <a:p>
            <a:endParaRPr lang="en-US" dirty="0"/>
          </a:p>
        </p:txBody>
      </p:sp>
      <p:grpSp>
        <p:nvGrpSpPr>
          <p:cNvPr id="8" name="Group 7">
            <a:extLst>
              <a:ext uri="{FF2B5EF4-FFF2-40B4-BE49-F238E27FC236}">
                <a16:creationId xmlns:a16="http://schemas.microsoft.com/office/drawing/2014/main" id="{BF13B9F1-56B3-4FCA-91EC-9859121C74DB}"/>
              </a:ext>
            </a:extLst>
          </p:cNvPr>
          <p:cNvGrpSpPr/>
          <p:nvPr/>
        </p:nvGrpSpPr>
        <p:grpSpPr>
          <a:xfrm>
            <a:off x="1211337" y="3032761"/>
            <a:ext cx="9661922" cy="2753220"/>
            <a:chOff x="1286494" y="2945080"/>
            <a:chExt cx="9661922" cy="2753220"/>
          </a:xfrm>
        </p:grpSpPr>
        <p:pic>
          <p:nvPicPr>
            <p:cNvPr id="1026" name="Picture 2" descr="Image result for new baby&quot;">
              <a:extLst>
                <a:ext uri="{FF2B5EF4-FFF2-40B4-BE49-F238E27FC236}">
                  <a16:creationId xmlns:a16="http://schemas.microsoft.com/office/drawing/2014/main" id="{FA3F6EA0-758F-4841-BFD0-226F1CAB26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93576">
              <a:off x="1286494" y="3343091"/>
              <a:ext cx="3166753" cy="21078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7C6C4FD-EF21-4C01-8295-7E77A356D3F1}"/>
                </a:ext>
              </a:extLst>
            </p:cNvPr>
            <p:cNvPicPr>
              <a:picLocks noChangeAspect="1"/>
            </p:cNvPicPr>
            <p:nvPr/>
          </p:nvPicPr>
          <p:blipFill>
            <a:blip r:embed="rId3"/>
            <a:stretch>
              <a:fillRect/>
            </a:stretch>
          </p:blipFill>
          <p:spPr>
            <a:xfrm rot="687430">
              <a:off x="7898105" y="3431969"/>
              <a:ext cx="3050311" cy="2098614"/>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clock&#10;&#10;Description automatically generated">
              <a:extLst>
                <a:ext uri="{FF2B5EF4-FFF2-40B4-BE49-F238E27FC236}">
                  <a16:creationId xmlns:a16="http://schemas.microsoft.com/office/drawing/2014/main" id="{0BE3BCAA-E765-496A-BA0A-FC5C1E2E9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903" y="2945080"/>
              <a:ext cx="2904241" cy="275322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93B3FDE-C78D-48CE-9B3A-EAC72B62B6AD}"/>
                </a:ext>
              </a:extLst>
            </p:cNvPr>
            <p:cNvSpPr txBox="1"/>
            <p:nvPr/>
          </p:nvSpPr>
          <p:spPr>
            <a:xfrm>
              <a:off x="5498275" y="4631377"/>
              <a:ext cx="1365663" cy="369332"/>
            </a:xfrm>
            <a:prstGeom prst="rect">
              <a:avLst/>
            </a:prstGeom>
            <a:noFill/>
          </p:spPr>
          <p:txBody>
            <a:bodyPr wrap="square" rtlCol="0">
              <a:spAutoFit/>
            </a:bodyPr>
            <a:lstStyle/>
            <a:p>
              <a:pPr algn="ctr"/>
              <a:r>
                <a:rPr lang="en-US" b="1" dirty="0">
                  <a:ln>
                    <a:solidFill>
                      <a:srgbClr val="C85100"/>
                    </a:solidFill>
                  </a:ln>
                  <a:solidFill>
                    <a:schemeClr val="bg1"/>
                  </a:solidFill>
                </a:rPr>
                <a:t>Mortgage</a:t>
              </a:r>
            </a:p>
          </p:txBody>
        </p:sp>
      </p:grpSp>
    </p:spTree>
    <p:extLst>
      <p:ext uri="{BB962C8B-B14F-4D97-AF65-F5344CB8AC3E}">
        <p14:creationId xmlns:p14="http://schemas.microsoft.com/office/powerpoint/2010/main" val="289285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C4ACF-E3E3-412A-9632-45371525259A}"/>
              </a:ext>
            </a:extLst>
          </p:cNvPr>
          <p:cNvSpPr>
            <a:spLocks noGrp="1"/>
          </p:cNvSpPr>
          <p:nvPr>
            <p:ph type="title"/>
          </p:nvPr>
        </p:nvSpPr>
        <p:spPr/>
        <p:txBody>
          <a:bodyPr/>
          <a:lstStyle/>
          <a:p>
            <a:pPr algn="l"/>
            <a:r>
              <a:rPr lang="en-US" dirty="0"/>
              <a:t>Listen for Paul’s request.</a:t>
            </a:r>
          </a:p>
        </p:txBody>
      </p:sp>
      <p:sp>
        <p:nvSpPr>
          <p:cNvPr id="3" name="Content Placeholder 2">
            <a:extLst>
              <a:ext uri="{FF2B5EF4-FFF2-40B4-BE49-F238E27FC236}">
                <a16:creationId xmlns:a16="http://schemas.microsoft.com/office/drawing/2014/main" id="{72828EDE-0F2F-4651-B438-3A5048A3290E}"/>
              </a:ext>
            </a:extLst>
          </p:cNvPr>
          <p:cNvSpPr>
            <a:spLocks noGrp="1"/>
          </p:cNvSpPr>
          <p:nvPr>
            <p:ph idx="1"/>
          </p:nvPr>
        </p:nvSpPr>
        <p:spPr>
          <a:xfrm>
            <a:off x="838200" y="2004163"/>
            <a:ext cx="10515600" cy="4172799"/>
          </a:xfrm>
        </p:spPr>
        <p:txBody>
          <a:bodyPr/>
          <a:lstStyle/>
          <a:p>
            <a:pPr marL="0" indent="0" algn="ctr">
              <a:buNone/>
            </a:pPr>
            <a:r>
              <a:rPr lang="en-US" dirty="0"/>
              <a:t>1 Thessalonians 5:12-13 (NIV) 12  Now we ask [</a:t>
            </a:r>
            <a:r>
              <a:rPr lang="en-US" i="1" dirty="0"/>
              <a:t>beseech</a:t>
            </a:r>
            <a:r>
              <a:rPr lang="en-US" dirty="0"/>
              <a:t>] you, brothers, to respect those who work hard among you, who are over you in the Lord and who admonish you. 13  Hold them in the highest regard in love because of their work. Live in peace with each other.</a:t>
            </a:r>
          </a:p>
          <a:p>
            <a:pPr marL="0" indent="0" algn="ctr">
              <a:buNone/>
            </a:pPr>
            <a:endParaRPr lang="en-US" dirty="0"/>
          </a:p>
        </p:txBody>
      </p:sp>
      <p:pic>
        <p:nvPicPr>
          <p:cNvPr id="4" name="Picture 3">
            <a:extLst>
              <a:ext uri="{FF2B5EF4-FFF2-40B4-BE49-F238E27FC236}">
                <a16:creationId xmlns:a16="http://schemas.microsoft.com/office/drawing/2014/main" id="{24730BFB-35C4-4BFB-AF10-E1F4AEE1D6DB}"/>
              </a:ext>
            </a:extLst>
          </p:cNvPr>
          <p:cNvPicPr>
            <a:picLocks noChangeAspect="1"/>
          </p:cNvPicPr>
          <p:nvPr/>
        </p:nvPicPr>
        <p:blipFill>
          <a:blip r:embed="rId2"/>
          <a:stretch>
            <a:fillRect/>
          </a:stretch>
        </p:blipFill>
        <p:spPr>
          <a:xfrm>
            <a:off x="5218567" y="5468673"/>
            <a:ext cx="1704762" cy="304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5080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9095B-79BF-48B5-B388-1513A01B5B93}"/>
              </a:ext>
            </a:extLst>
          </p:cNvPr>
          <p:cNvSpPr>
            <a:spLocks noGrp="1"/>
          </p:cNvSpPr>
          <p:nvPr>
            <p:ph type="title"/>
          </p:nvPr>
        </p:nvSpPr>
        <p:spPr/>
        <p:txBody>
          <a:bodyPr/>
          <a:lstStyle/>
          <a:p>
            <a:r>
              <a:rPr lang="en-US" dirty="0"/>
              <a:t>Gratitude towards Those in Ministry</a:t>
            </a:r>
          </a:p>
        </p:txBody>
      </p:sp>
      <p:sp>
        <p:nvSpPr>
          <p:cNvPr id="3" name="Content Placeholder 2">
            <a:extLst>
              <a:ext uri="{FF2B5EF4-FFF2-40B4-BE49-F238E27FC236}">
                <a16:creationId xmlns:a16="http://schemas.microsoft.com/office/drawing/2014/main" id="{8F78D8AF-6AC0-41A7-B803-8A1EFDAD7F47}"/>
              </a:ext>
            </a:extLst>
          </p:cNvPr>
          <p:cNvSpPr>
            <a:spLocks noGrp="1"/>
          </p:cNvSpPr>
          <p:nvPr>
            <p:ph idx="1"/>
          </p:nvPr>
        </p:nvSpPr>
        <p:spPr/>
        <p:txBody>
          <a:bodyPr/>
          <a:lstStyle/>
          <a:p>
            <a:r>
              <a:rPr lang="en-US" dirty="0"/>
              <a:t>KJV says “beseech” – what are some synonyms?</a:t>
            </a:r>
          </a:p>
          <a:p>
            <a:r>
              <a:rPr lang="en-US" dirty="0"/>
              <a:t>Why do you think Paul might have implied urgency in his request?</a:t>
            </a:r>
          </a:p>
          <a:p>
            <a:r>
              <a:rPr lang="en-US" dirty="0"/>
              <a:t>Who are the them about whom he spoke? How did he functionally describe them? </a:t>
            </a:r>
          </a:p>
          <a:p>
            <a:r>
              <a:rPr lang="en-US" dirty="0"/>
              <a:t>How were the brethren to treat them? What words or phrases does Paul use to communicate this?</a:t>
            </a:r>
          </a:p>
          <a:p>
            <a:endParaRPr lang="en-US" dirty="0"/>
          </a:p>
        </p:txBody>
      </p:sp>
    </p:spTree>
    <p:extLst>
      <p:ext uri="{BB962C8B-B14F-4D97-AF65-F5344CB8AC3E}">
        <p14:creationId xmlns:p14="http://schemas.microsoft.com/office/powerpoint/2010/main" val="303905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2A3F8-4025-4117-AA53-900C47A82C36}"/>
              </a:ext>
            </a:extLst>
          </p:cNvPr>
          <p:cNvSpPr>
            <a:spLocks noGrp="1"/>
          </p:cNvSpPr>
          <p:nvPr>
            <p:ph type="title"/>
          </p:nvPr>
        </p:nvSpPr>
        <p:spPr/>
        <p:txBody>
          <a:bodyPr/>
          <a:lstStyle/>
          <a:p>
            <a:r>
              <a:rPr lang="en-US" dirty="0"/>
              <a:t>Gratitude towards Those in Ministry</a:t>
            </a:r>
          </a:p>
        </p:txBody>
      </p:sp>
      <p:sp>
        <p:nvSpPr>
          <p:cNvPr id="3" name="Content Placeholder 2">
            <a:extLst>
              <a:ext uri="{FF2B5EF4-FFF2-40B4-BE49-F238E27FC236}">
                <a16:creationId xmlns:a16="http://schemas.microsoft.com/office/drawing/2014/main" id="{1204F3EC-1997-45D4-9048-6D7F4CB3728D}"/>
              </a:ext>
            </a:extLst>
          </p:cNvPr>
          <p:cNvSpPr>
            <a:spLocks noGrp="1"/>
          </p:cNvSpPr>
          <p:nvPr>
            <p:ph idx="1"/>
          </p:nvPr>
        </p:nvSpPr>
        <p:spPr/>
        <p:txBody>
          <a:bodyPr/>
          <a:lstStyle/>
          <a:p>
            <a:r>
              <a:rPr lang="en-US" dirty="0"/>
              <a:t>How might the closing admonition in verse 13 apply to leaders and followers alike?</a:t>
            </a:r>
          </a:p>
          <a:p>
            <a:r>
              <a:rPr lang="en-US" dirty="0"/>
              <a:t>Who has been instrumental in your walk with God?</a:t>
            </a:r>
          </a:p>
          <a:p>
            <a:r>
              <a:rPr lang="en-US" dirty="0"/>
              <a:t>How can we practically recognize and appreciate spiritual leaders?</a:t>
            </a:r>
          </a:p>
          <a:p>
            <a:r>
              <a:rPr lang="en-US" dirty="0"/>
              <a:t>What can we do to live in peace with everyone in the church? </a:t>
            </a:r>
          </a:p>
          <a:p>
            <a:endParaRPr lang="en-US" dirty="0"/>
          </a:p>
        </p:txBody>
      </p:sp>
    </p:spTree>
    <p:extLst>
      <p:ext uri="{BB962C8B-B14F-4D97-AF65-F5344CB8AC3E}">
        <p14:creationId xmlns:p14="http://schemas.microsoft.com/office/powerpoint/2010/main" val="261260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26C7F-8F3F-4FB2-A47E-7F9ECD25E558}"/>
              </a:ext>
            </a:extLst>
          </p:cNvPr>
          <p:cNvSpPr>
            <a:spLocks noGrp="1"/>
          </p:cNvSpPr>
          <p:nvPr>
            <p:ph type="title"/>
          </p:nvPr>
        </p:nvSpPr>
        <p:spPr/>
        <p:txBody>
          <a:bodyPr/>
          <a:lstStyle/>
          <a:p>
            <a:pPr algn="l"/>
            <a:r>
              <a:rPr lang="en-US" dirty="0"/>
              <a:t>Listen for words of instruction.</a:t>
            </a:r>
          </a:p>
        </p:txBody>
      </p:sp>
      <p:sp>
        <p:nvSpPr>
          <p:cNvPr id="3" name="Content Placeholder 2">
            <a:extLst>
              <a:ext uri="{FF2B5EF4-FFF2-40B4-BE49-F238E27FC236}">
                <a16:creationId xmlns:a16="http://schemas.microsoft.com/office/drawing/2014/main" id="{444EBC78-352A-4EAE-A28A-67E9562096BA}"/>
              </a:ext>
            </a:extLst>
          </p:cNvPr>
          <p:cNvSpPr>
            <a:spLocks noGrp="1"/>
          </p:cNvSpPr>
          <p:nvPr>
            <p:ph idx="1"/>
          </p:nvPr>
        </p:nvSpPr>
        <p:spPr>
          <a:xfrm>
            <a:off x="1365337" y="1825625"/>
            <a:ext cx="9550052" cy="4351338"/>
          </a:xfrm>
        </p:spPr>
        <p:txBody>
          <a:bodyPr/>
          <a:lstStyle/>
          <a:p>
            <a:pPr marL="0" indent="0" algn="ctr">
              <a:buNone/>
            </a:pPr>
            <a:r>
              <a:rPr lang="en-US" dirty="0"/>
              <a:t>1 Thessalonians 5:14-15 (NIV)   And we urge you, brothers, warn those who are idle, encourage the timid, help the weak, be patient with everyone.  15  Make sure that nobody pays back wrong for wrong, but always try to be kind to each other and to everyone else.</a:t>
            </a:r>
          </a:p>
          <a:p>
            <a:pPr marL="0" indent="0" algn="ctr">
              <a:buNone/>
            </a:pPr>
            <a:endParaRPr lang="en-US" dirty="0"/>
          </a:p>
        </p:txBody>
      </p:sp>
      <p:pic>
        <p:nvPicPr>
          <p:cNvPr id="4" name="Picture 3">
            <a:extLst>
              <a:ext uri="{FF2B5EF4-FFF2-40B4-BE49-F238E27FC236}">
                <a16:creationId xmlns:a16="http://schemas.microsoft.com/office/drawing/2014/main" id="{37A62FB1-05B8-4927-85B7-5A9AC616DBE0}"/>
              </a:ext>
            </a:extLst>
          </p:cNvPr>
          <p:cNvPicPr>
            <a:picLocks noChangeAspect="1"/>
          </p:cNvPicPr>
          <p:nvPr/>
        </p:nvPicPr>
        <p:blipFill>
          <a:blip r:embed="rId2"/>
          <a:stretch>
            <a:fillRect/>
          </a:stretch>
        </p:blipFill>
        <p:spPr>
          <a:xfrm>
            <a:off x="5193515" y="5368465"/>
            <a:ext cx="1704762" cy="304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4516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D585B-43E8-4F75-ABD6-955DB552CE4A}"/>
              </a:ext>
            </a:extLst>
          </p:cNvPr>
          <p:cNvSpPr>
            <a:spLocks noGrp="1"/>
          </p:cNvSpPr>
          <p:nvPr>
            <p:ph type="title"/>
          </p:nvPr>
        </p:nvSpPr>
        <p:spPr/>
        <p:txBody>
          <a:bodyPr/>
          <a:lstStyle/>
          <a:p>
            <a:r>
              <a:rPr lang="en-US" dirty="0"/>
              <a:t>Encourage Others in Their Christian Walk</a:t>
            </a:r>
          </a:p>
        </p:txBody>
      </p:sp>
      <p:sp>
        <p:nvSpPr>
          <p:cNvPr id="3" name="Content Placeholder 2">
            <a:extLst>
              <a:ext uri="{FF2B5EF4-FFF2-40B4-BE49-F238E27FC236}">
                <a16:creationId xmlns:a16="http://schemas.microsoft.com/office/drawing/2014/main" id="{D2492AA0-73F0-40FF-8440-0AFD3DF9D8B2}"/>
              </a:ext>
            </a:extLst>
          </p:cNvPr>
          <p:cNvSpPr>
            <a:spLocks noGrp="1"/>
          </p:cNvSpPr>
          <p:nvPr>
            <p:ph idx="1"/>
          </p:nvPr>
        </p:nvSpPr>
        <p:spPr/>
        <p:txBody>
          <a:bodyPr/>
          <a:lstStyle/>
          <a:p>
            <a:r>
              <a:rPr lang="en-US" dirty="0"/>
              <a:t>What three categories of troubled members were to be ministered to and in what ways? </a:t>
            </a:r>
          </a:p>
          <a:p>
            <a:r>
              <a:rPr lang="en-US" dirty="0"/>
              <a:t>What prohibition did Paul give in verse 15?</a:t>
            </a:r>
          </a:p>
          <a:p>
            <a:r>
              <a:rPr lang="en-US" dirty="0"/>
              <a:t>Instead of retaliation, what were believers to pursue? </a:t>
            </a:r>
          </a:p>
          <a:p>
            <a:r>
              <a:rPr lang="en-US" dirty="0"/>
              <a:t>Paul says to be patient with everyone.  What situations with other people tend to </a:t>
            </a:r>
            <a:r>
              <a:rPr lang="en-US" i="1" dirty="0"/>
              <a:t>test</a:t>
            </a:r>
            <a:r>
              <a:rPr lang="en-US" dirty="0"/>
              <a:t> your patience?</a:t>
            </a:r>
          </a:p>
          <a:p>
            <a:endParaRPr lang="en-US" dirty="0"/>
          </a:p>
          <a:p>
            <a:endParaRPr lang="en-US" dirty="0"/>
          </a:p>
        </p:txBody>
      </p:sp>
      <p:graphicFrame>
        <p:nvGraphicFramePr>
          <p:cNvPr id="4" name="Table 4">
            <a:extLst>
              <a:ext uri="{FF2B5EF4-FFF2-40B4-BE49-F238E27FC236}">
                <a16:creationId xmlns:a16="http://schemas.microsoft.com/office/drawing/2014/main" id="{DD2F23FF-AC7F-4A59-892F-D6401C0D0BA9}"/>
              </a:ext>
            </a:extLst>
          </p:cNvPr>
          <p:cNvGraphicFramePr>
            <a:graphicFrameLocks noGrp="1"/>
          </p:cNvGraphicFramePr>
          <p:nvPr>
            <p:extLst>
              <p:ext uri="{D42A27DB-BD31-4B8C-83A1-F6EECF244321}">
                <p14:modId xmlns:p14="http://schemas.microsoft.com/office/powerpoint/2010/main" val="563006273"/>
              </p:ext>
            </p:extLst>
          </p:nvPr>
        </p:nvGraphicFramePr>
        <p:xfrm>
          <a:off x="2107156" y="3199819"/>
          <a:ext cx="8128000" cy="10363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44965439"/>
                    </a:ext>
                  </a:extLst>
                </a:gridCol>
                <a:gridCol w="4064000">
                  <a:extLst>
                    <a:ext uri="{9D8B030D-6E8A-4147-A177-3AD203B41FA5}">
                      <a16:colId xmlns:a16="http://schemas.microsoft.com/office/drawing/2014/main" val="1415561585"/>
                    </a:ext>
                  </a:extLst>
                </a:gridCol>
              </a:tblGrid>
              <a:tr h="370840">
                <a:tc>
                  <a:txBody>
                    <a:bodyPr/>
                    <a:lstStyle/>
                    <a:p>
                      <a:pPr algn="ctr"/>
                      <a:r>
                        <a:rPr lang="en-US" sz="2800" dirty="0"/>
                        <a:t>Troubled Members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Ministry to Them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71887"/>
                  </a:ext>
                </a:extLst>
              </a:tr>
              <a:tr h="370840">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1070511"/>
                  </a:ext>
                </a:extLst>
              </a:tr>
            </a:tbl>
          </a:graphicData>
        </a:graphic>
      </p:graphicFrame>
    </p:spTree>
    <p:extLst>
      <p:ext uri="{BB962C8B-B14F-4D97-AF65-F5344CB8AC3E}">
        <p14:creationId xmlns:p14="http://schemas.microsoft.com/office/powerpoint/2010/main" val="245770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F6452-C602-4D8A-949E-C0E10AA93048}"/>
              </a:ext>
            </a:extLst>
          </p:cNvPr>
          <p:cNvSpPr>
            <a:spLocks noGrp="1"/>
          </p:cNvSpPr>
          <p:nvPr>
            <p:ph type="title"/>
          </p:nvPr>
        </p:nvSpPr>
        <p:spPr/>
        <p:txBody>
          <a:bodyPr/>
          <a:lstStyle/>
          <a:p>
            <a:r>
              <a:rPr lang="en-US" dirty="0"/>
              <a:t>Encourage Others in Their Christian Walk</a:t>
            </a:r>
          </a:p>
        </p:txBody>
      </p:sp>
      <p:sp>
        <p:nvSpPr>
          <p:cNvPr id="3" name="Content Placeholder 2">
            <a:extLst>
              <a:ext uri="{FF2B5EF4-FFF2-40B4-BE49-F238E27FC236}">
                <a16:creationId xmlns:a16="http://schemas.microsoft.com/office/drawing/2014/main" id="{10F6D2D0-72C3-49A3-8FAB-8997207B7045}"/>
              </a:ext>
            </a:extLst>
          </p:cNvPr>
          <p:cNvSpPr>
            <a:spLocks noGrp="1"/>
          </p:cNvSpPr>
          <p:nvPr>
            <p:ph idx="1"/>
          </p:nvPr>
        </p:nvSpPr>
        <p:spPr/>
        <p:txBody>
          <a:bodyPr/>
          <a:lstStyle/>
          <a:p>
            <a:r>
              <a:rPr lang="en-US" dirty="0"/>
              <a:t>So, what does it look like to obey these verses in the church today when your patience is tested?</a:t>
            </a:r>
          </a:p>
          <a:p>
            <a:r>
              <a:rPr lang="en-US" dirty="0"/>
              <a:t>When has someone followed one of these commands in a way that helped you in your walk with Christ?</a:t>
            </a:r>
          </a:p>
          <a:p>
            <a:endParaRPr lang="en-US" dirty="0"/>
          </a:p>
        </p:txBody>
      </p:sp>
    </p:spTree>
    <p:extLst>
      <p:ext uri="{BB962C8B-B14F-4D97-AF65-F5344CB8AC3E}">
        <p14:creationId xmlns:p14="http://schemas.microsoft.com/office/powerpoint/2010/main" val="354673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5AA1F7-6FBE-4C82-8877-B892F7286642}" vid="{58E30FAA-7D03-45B4-AB81-753AF28EFCA9}"/>
    </a:ext>
  </a:extLst>
</a:theme>
</file>

<file path=docProps/app.xml><?xml version="1.0" encoding="utf-8"?>
<Properties xmlns="http://schemas.openxmlformats.org/officeDocument/2006/extended-properties" xmlns:vt="http://schemas.openxmlformats.org/officeDocument/2006/docPropsVTypes">
  <Template>ss4</Template>
  <TotalTime>435</TotalTime>
  <Words>840</Words>
  <Application>Microsoft Office PowerPoint</Application>
  <PresentationFormat>Widescreen</PresentationFormat>
  <Paragraphs>64</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Comic Sans MS</vt:lpstr>
      <vt:lpstr>Office Theme</vt:lpstr>
      <vt:lpstr>Living in Gratitude</vt:lpstr>
      <vt:lpstr>Video Introduction</vt:lpstr>
      <vt:lpstr>Think about it …</vt:lpstr>
      <vt:lpstr>Listen for Paul’s request.</vt:lpstr>
      <vt:lpstr>Gratitude towards Those in Ministry</vt:lpstr>
      <vt:lpstr>Gratitude towards Those in Ministry</vt:lpstr>
      <vt:lpstr>Listen for words of instruction.</vt:lpstr>
      <vt:lpstr>Encourage Others in Their Christian Walk</vt:lpstr>
      <vt:lpstr>Encourage Others in Their Christian Walk</vt:lpstr>
      <vt:lpstr>Listen for practical commands.</vt:lpstr>
      <vt:lpstr>Express Your Thanks to God</vt:lpstr>
      <vt:lpstr>Express Your Thanks to God</vt:lpstr>
      <vt:lpstr>Express Your Thanks to God</vt:lpstr>
      <vt:lpstr>Application</vt:lpstr>
      <vt:lpstr>Application</vt:lpstr>
      <vt:lpstr>Application</vt:lpstr>
      <vt:lpstr>Family Activities</vt:lpstr>
      <vt:lpstr>Living in Gratitude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in Gratitude</dc:title>
  <dc:creator>Steve Armstrong</dc:creator>
  <cp:lastModifiedBy>Steve Armstrong</cp:lastModifiedBy>
  <cp:revision>11</cp:revision>
  <dcterms:created xsi:type="dcterms:W3CDTF">2019-11-06T21:24:13Z</dcterms:created>
  <dcterms:modified xsi:type="dcterms:W3CDTF">2019-11-07T04:39:39Z</dcterms:modified>
</cp:coreProperties>
</file>