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76000"/>
                </a:schemeClr>
              </a:gs>
              <a:gs pos="83000">
                <a:schemeClr val="accent1">
                  <a:lumMod val="45000"/>
                  <a:lumOff val="55000"/>
                  <a:alpha val="82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hyperlink" Target="https://tinyurl.com/5d9pbes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6esnv51j"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34593"/>
          </a:xfrm>
        </p:spPr>
        <p:txBody>
          <a:bodyPr/>
          <a:lstStyle/>
          <a:p>
            <a:r>
              <a:rPr lang="en-US" dirty="0"/>
              <a:t>Live the Message</a:t>
            </a:r>
          </a:p>
        </p:txBody>
      </p:sp>
      <p:sp>
        <p:nvSpPr>
          <p:cNvPr id="3" name="Subtitle 2"/>
          <p:cNvSpPr>
            <a:spLocks noGrp="1"/>
          </p:cNvSpPr>
          <p:nvPr>
            <p:ph type="subTitle" idx="1"/>
          </p:nvPr>
        </p:nvSpPr>
        <p:spPr/>
        <p:txBody>
          <a:bodyPr/>
          <a:lstStyle/>
          <a:p>
            <a:r>
              <a:rPr lang="en-US" dirty="0"/>
              <a:t>May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F18D-5D55-4C0D-9F5D-7B4D03F952F3}"/>
              </a:ext>
            </a:extLst>
          </p:cNvPr>
          <p:cNvSpPr>
            <a:spLocks noGrp="1"/>
          </p:cNvSpPr>
          <p:nvPr>
            <p:ph type="title"/>
          </p:nvPr>
        </p:nvSpPr>
        <p:spPr/>
        <p:txBody>
          <a:bodyPr/>
          <a:lstStyle/>
          <a:p>
            <a:r>
              <a:rPr lang="en-US" dirty="0"/>
              <a:t>Put On the Character of Christ</a:t>
            </a:r>
          </a:p>
        </p:txBody>
      </p:sp>
      <p:sp>
        <p:nvSpPr>
          <p:cNvPr id="3" name="Content Placeholder 2">
            <a:extLst>
              <a:ext uri="{FF2B5EF4-FFF2-40B4-BE49-F238E27FC236}">
                <a16:creationId xmlns:a16="http://schemas.microsoft.com/office/drawing/2014/main" id="{02F855DC-05C1-4709-B444-51E4CCE47E2D}"/>
              </a:ext>
            </a:extLst>
          </p:cNvPr>
          <p:cNvSpPr>
            <a:spLocks noGrp="1"/>
          </p:cNvSpPr>
          <p:nvPr>
            <p:ph idx="1"/>
          </p:nvPr>
        </p:nvSpPr>
        <p:spPr/>
        <p:txBody>
          <a:bodyPr/>
          <a:lstStyle/>
          <a:p>
            <a:r>
              <a:rPr lang="en-US" dirty="0"/>
              <a:t>When Paul says “let the peace of Christ rule in your hearts” he uses a term similar to the rule of an umpire or referee in a sports competition.   What kinds of rulings does an umpire or referee make?</a:t>
            </a:r>
          </a:p>
          <a:p>
            <a:r>
              <a:rPr lang="en-US" dirty="0"/>
              <a:t>How would this apply to the “peace of Christ” making the calls, making the rulings in our relationship with others?</a:t>
            </a:r>
          </a:p>
        </p:txBody>
      </p:sp>
      <p:pic>
        <p:nvPicPr>
          <p:cNvPr id="9" name="Picture 8" descr="A person singing into a microphone&#10;&#10;Description automatically generated with low confidence">
            <a:extLst>
              <a:ext uri="{FF2B5EF4-FFF2-40B4-BE49-F238E27FC236}">
                <a16:creationId xmlns:a16="http://schemas.microsoft.com/office/drawing/2014/main" id="{187ED2BA-76E4-4ABA-8D44-F28BE886EBC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574093" y="3892550"/>
            <a:ext cx="3048000" cy="2419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4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418A-F071-4479-B765-26DA99550406}"/>
              </a:ext>
            </a:extLst>
          </p:cNvPr>
          <p:cNvSpPr>
            <a:spLocks noGrp="1"/>
          </p:cNvSpPr>
          <p:nvPr>
            <p:ph type="title"/>
          </p:nvPr>
        </p:nvSpPr>
        <p:spPr/>
        <p:txBody>
          <a:bodyPr/>
          <a:lstStyle/>
          <a:p>
            <a:r>
              <a:rPr lang="en-US" dirty="0"/>
              <a:t>Put On the Character of Christ</a:t>
            </a:r>
          </a:p>
        </p:txBody>
      </p:sp>
      <p:sp>
        <p:nvSpPr>
          <p:cNvPr id="3" name="Content Placeholder 2">
            <a:extLst>
              <a:ext uri="{FF2B5EF4-FFF2-40B4-BE49-F238E27FC236}">
                <a16:creationId xmlns:a16="http://schemas.microsoft.com/office/drawing/2014/main" id="{F4DD6AB4-2396-4944-95C3-4339A99E450A}"/>
              </a:ext>
            </a:extLst>
          </p:cNvPr>
          <p:cNvSpPr>
            <a:spLocks noGrp="1"/>
          </p:cNvSpPr>
          <p:nvPr>
            <p:ph idx="1"/>
          </p:nvPr>
        </p:nvSpPr>
        <p:spPr/>
        <p:txBody>
          <a:bodyPr/>
          <a:lstStyle/>
          <a:p>
            <a:r>
              <a:rPr lang="en-US" dirty="0"/>
              <a:t>Paul says, “and be thankful”… what does this have to do with living out the message of the Gospel?</a:t>
            </a:r>
          </a:p>
        </p:txBody>
      </p:sp>
    </p:spTree>
    <p:extLst>
      <p:ext uri="{BB962C8B-B14F-4D97-AF65-F5344CB8AC3E}">
        <p14:creationId xmlns:p14="http://schemas.microsoft.com/office/powerpoint/2010/main" val="74616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6981-8E70-4713-9ADD-BB8D9E23E2C6}"/>
              </a:ext>
            </a:extLst>
          </p:cNvPr>
          <p:cNvSpPr>
            <a:spLocks noGrp="1"/>
          </p:cNvSpPr>
          <p:nvPr>
            <p:ph type="title"/>
          </p:nvPr>
        </p:nvSpPr>
        <p:spPr/>
        <p:txBody>
          <a:bodyPr/>
          <a:lstStyle/>
          <a:p>
            <a:pPr algn="l"/>
            <a:r>
              <a:rPr lang="en-US" dirty="0"/>
              <a:t>Listen for music.</a:t>
            </a:r>
          </a:p>
        </p:txBody>
      </p:sp>
      <p:sp>
        <p:nvSpPr>
          <p:cNvPr id="3" name="Content Placeholder 2">
            <a:extLst>
              <a:ext uri="{FF2B5EF4-FFF2-40B4-BE49-F238E27FC236}">
                <a16:creationId xmlns:a16="http://schemas.microsoft.com/office/drawing/2014/main" id="{A6CB2FC3-C06E-4989-A947-61BD8BE6DA26}"/>
              </a:ext>
            </a:extLst>
          </p:cNvPr>
          <p:cNvSpPr>
            <a:spLocks noGrp="1"/>
          </p:cNvSpPr>
          <p:nvPr>
            <p:ph idx="1"/>
          </p:nvPr>
        </p:nvSpPr>
        <p:spPr>
          <a:xfrm>
            <a:off x="838200" y="1690688"/>
            <a:ext cx="10748375" cy="4351338"/>
          </a:xfrm>
        </p:spPr>
        <p:txBody>
          <a:bodyPr/>
          <a:lstStyle/>
          <a:p>
            <a:pPr marL="0" indent="0" algn="ctr">
              <a:buNone/>
            </a:pPr>
            <a:r>
              <a:rPr lang="en-US" dirty="0"/>
              <a:t>Colossians 3:16-17 (NIV)   Let the word of Christ dwell in you richly as you teach and admonish one another with all wisdom, and as you sing psalms, hymns and spiritual songs with gratitude in your hearts to God. 17  And whatever you do, whether in word or deed, do it all in the name of the Lord Jesus, giving thanks to God the Father through him.</a:t>
            </a:r>
          </a:p>
        </p:txBody>
      </p:sp>
      <p:pic>
        <p:nvPicPr>
          <p:cNvPr id="4" name="Picture 3">
            <a:extLst>
              <a:ext uri="{FF2B5EF4-FFF2-40B4-BE49-F238E27FC236}">
                <a16:creationId xmlns:a16="http://schemas.microsoft.com/office/drawing/2014/main" id="{EAB2E3D8-5152-41E5-880F-FB21B3AD80B4}"/>
              </a:ext>
            </a:extLst>
          </p:cNvPr>
          <p:cNvPicPr>
            <a:picLocks noChangeAspect="1"/>
          </p:cNvPicPr>
          <p:nvPr/>
        </p:nvPicPr>
        <p:blipFill>
          <a:blip r:embed="rId2"/>
          <a:stretch>
            <a:fillRect/>
          </a:stretch>
        </p:blipFill>
        <p:spPr>
          <a:xfrm>
            <a:off x="4767428" y="5680121"/>
            <a:ext cx="2657143"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95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7331-65D1-49B0-AEED-7230DA91F3C2}"/>
              </a:ext>
            </a:extLst>
          </p:cNvPr>
          <p:cNvSpPr>
            <a:spLocks noGrp="1"/>
          </p:cNvSpPr>
          <p:nvPr>
            <p:ph type="title"/>
          </p:nvPr>
        </p:nvSpPr>
        <p:spPr/>
        <p:txBody>
          <a:bodyPr/>
          <a:lstStyle/>
          <a:p>
            <a:r>
              <a:rPr lang="en-US" dirty="0"/>
              <a:t>Your Life Should Point to Christ</a:t>
            </a:r>
          </a:p>
        </p:txBody>
      </p:sp>
      <p:sp>
        <p:nvSpPr>
          <p:cNvPr id="3" name="Content Placeholder 2">
            <a:extLst>
              <a:ext uri="{FF2B5EF4-FFF2-40B4-BE49-F238E27FC236}">
                <a16:creationId xmlns:a16="http://schemas.microsoft.com/office/drawing/2014/main" id="{79C6702B-E482-44B6-97CF-18ED17B15A3E}"/>
              </a:ext>
            </a:extLst>
          </p:cNvPr>
          <p:cNvSpPr>
            <a:spLocks noGrp="1"/>
          </p:cNvSpPr>
          <p:nvPr>
            <p:ph idx="1"/>
          </p:nvPr>
        </p:nvSpPr>
        <p:spPr/>
        <p:txBody>
          <a:bodyPr/>
          <a:lstStyle/>
          <a:p>
            <a:r>
              <a:rPr lang="en-US" dirty="0"/>
              <a:t>What does it mean to have the “word of Christ dwell in you richly”?</a:t>
            </a:r>
          </a:p>
          <a:p>
            <a:r>
              <a:rPr lang="en-US" dirty="0"/>
              <a:t>What actions demonstrate that believers treasure the word of Christ?</a:t>
            </a:r>
          </a:p>
          <a:p>
            <a:r>
              <a:rPr lang="en-US" dirty="0"/>
              <a:t>How has music helped shape your knowledge and understanding of God? </a:t>
            </a:r>
          </a:p>
        </p:txBody>
      </p:sp>
    </p:spTree>
    <p:extLst>
      <p:ext uri="{BB962C8B-B14F-4D97-AF65-F5344CB8AC3E}">
        <p14:creationId xmlns:p14="http://schemas.microsoft.com/office/powerpoint/2010/main" val="140894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2F5F-1A24-4F24-B0F2-DE350D549FEE}"/>
              </a:ext>
            </a:extLst>
          </p:cNvPr>
          <p:cNvSpPr>
            <a:spLocks noGrp="1"/>
          </p:cNvSpPr>
          <p:nvPr>
            <p:ph type="title"/>
          </p:nvPr>
        </p:nvSpPr>
        <p:spPr/>
        <p:txBody>
          <a:bodyPr/>
          <a:lstStyle/>
          <a:p>
            <a:r>
              <a:rPr lang="en-US" dirty="0"/>
              <a:t>Your Life Should Point to Christ</a:t>
            </a:r>
          </a:p>
        </p:txBody>
      </p:sp>
      <p:sp>
        <p:nvSpPr>
          <p:cNvPr id="3" name="Content Placeholder 2">
            <a:extLst>
              <a:ext uri="{FF2B5EF4-FFF2-40B4-BE49-F238E27FC236}">
                <a16:creationId xmlns:a16="http://schemas.microsoft.com/office/drawing/2014/main" id="{3342A9E1-8BB5-4BBF-AA92-B2929C76EA36}"/>
              </a:ext>
            </a:extLst>
          </p:cNvPr>
          <p:cNvSpPr>
            <a:spLocks noGrp="1"/>
          </p:cNvSpPr>
          <p:nvPr>
            <p:ph idx="1"/>
          </p:nvPr>
        </p:nvSpPr>
        <p:spPr/>
        <p:txBody>
          <a:bodyPr/>
          <a:lstStyle/>
          <a:p>
            <a:r>
              <a:rPr lang="en-US" dirty="0"/>
              <a:t>What are some signs that show when our lives </a:t>
            </a:r>
            <a:r>
              <a:rPr lang="en-US" i="1" dirty="0"/>
              <a:t>don’t </a:t>
            </a:r>
            <a:r>
              <a:rPr lang="en-US" dirty="0"/>
              <a:t>match the message we share?</a:t>
            </a:r>
          </a:p>
          <a:p>
            <a:r>
              <a:rPr lang="en-US" dirty="0"/>
              <a:t>How would acting “in the Name of Jesus” help us avoid some of these un-Christlike attitudes and actions?</a:t>
            </a:r>
          </a:p>
        </p:txBody>
      </p:sp>
    </p:spTree>
    <p:extLst>
      <p:ext uri="{BB962C8B-B14F-4D97-AF65-F5344CB8AC3E}">
        <p14:creationId xmlns:p14="http://schemas.microsoft.com/office/powerpoint/2010/main" val="210552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2AD1-8E7A-4B53-9D53-95A37BF61C5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DDD885E-C729-4901-A282-80ABE23716B6}"/>
              </a:ext>
            </a:extLst>
          </p:cNvPr>
          <p:cNvSpPr>
            <a:spLocks noGrp="1"/>
          </p:cNvSpPr>
          <p:nvPr>
            <p:ph idx="1"/>
          </p:nvPr>
        </p:nvSpPr>
        <p:spPr>
          <a:xfrm>
            <a:off x="838200" y="2029215"/>
            <a:ext cx="10515600" cy="4147747"/>
          </a:xfrm>
        </p:spPr>
        <p:txBody>
          <a:bodyPr/>
          <a:lstStyle/>
          <a:p>
            <a:r>
              <a:rPr lang="en-US" dirty="0"/>
              <a:t>Confess. </a:t>
            </a:r>
          </a:p>
          <a:p>
            <a:pPr lvl="1"/>
            <a:r>
              <a:rPr lang="en-US" dirty="0"/>
              <a:t>Are there any areas of your life that don’t align with the message of Christ? </a:t>
            </a:r>
          </a:p>
          <a:p>
            <a:pPr lvl="1"/>
            <a:r>
              <a:rPr lang="en-US" dirty="0"/>
              <a:t>Pray and ask God to reveal any sins or habits. </a:t>
            </a:r>
          </a:p>
          <a:p>
            <a:pPr lvl="1"/>
            <a:r>
              <a:rPr lang="en-US" dirty="0"/>
              <a:t>Confess those and repent. </a:t>
            </a:r>
          </a:p>
          <a:p>
            <a:endParaRPr lang="en-US" dirty="0"/>
          </a:p>
        </p:txBody>
      </p:sp>
    </p:spTree>
    <p:extLst>
      <p:ext uri="{BB962C8B-B14F-4D97-AF65-F5344CB8AC3E}">
        <p14:creationId xmlns:p14="http://schemas.microsoft.com/office/powerpoint/2010/main" val="258171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2AD1-8E7A-4B53-9D53-95A37BF61C5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DDD885E-C729-4901-A282-80ABE23716B6}"/>
              </a:ext>
            </a:extLst>
          </p:cNvPr>
          <p:cNvSpPr>
            <a:spLocks noGrp="1"/>
          </p:cNvSpPr>
          <p:nvPr>
            <p:ph idx="1"/>
          </p:nvPr>
        </p:nvSpPr>
        <p:spPr/>
        <p:txBody>
          <a:bodyPr/>
          <a:lstStyle/>
          <a:p>
            <a:r>
              <a:rPr lang="en-US" dirty="0"/>
              <a:t>Accept correction. </a:t>
            </a:r>
          </a:p>
          <a:p>
            <a:pPr lvl="1"/>
            <a:r>
              <a:rPr lang="en-US" sz="4000" dirty="0"/>
              <a:t>Give a trusted friend permission to point out …</a:t>
            </a:r>
          </a:p>
          <a:p>
            <a:pPr lvl="2"/>
            <a:r>
              <a:rPr lang="en-US" sz="3600" dirty="0"/>
              <a:t>Times when you are thinking more like the world. </a:t>
            </a:r>
          </a:p>
          <a:p>
            <a:pPr lvl="2"/>
            <a:r>
              <a:rPr lang="en-US" sz="3600" dirty="0"/>
              <a:t>Times you are thinking not like Christ.</a:t>
            </a:r>
          </a:p>
          <a:p>
            <a:endParaRPr lang="en-US" dirty="0"/>
          </a:p>
        </p:txBody>
      </p:sp>
    </p:spTree>
    <p:extLst>
      <p:ext uri="{BB962C8B-B14F-4D97-AF65-F5344CB8AC3E}">
        <p14:creationId xmlns:p14="http://schemas.microsoft.com/office/powerpoint/2010/main" val="242701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2AD1-8E7A-4B53-9D53-95A37BF61C5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DDD885E-C729-4901-A282-80ABE23716B6}"/>
              </a:ext>
            </a:extLst>
          </p:cNvPr>
          <p:cNvSpPr>
            <a:spLocks noGrp="1"/>
          </p:cNvSpPr>
          <p:nvPr>
            <p:ph idx="1"/>
          </p:nvPr>
        </p:nvSpPr>
        <p:spPr>
          <a:xfrm>
            <a:off x="838200" y="2154477"/>
            <a:ext cx="10515600" cy="4022486"/>
          </a:xfrm>
        </p:spPr>
        <p:txBody>
          <a:bodyPr/>
          <a:lstStyle/>
          <a:p>
            <a:r>
              <a:rPr lang="en-US" dirty="0"/>
              <a:t>Share. </a:t>
            </a:r>
          </a:p>
          <a:p>
            <a:pPr lvl="1"/>
            <a:r>
              <a:rPr lang="en-US" dirty="0"/>
              <a:t>As God gives you opportunities to share your faith, be willing to admit your own sin and failure. </a:t>
            </a:r>
          </a:p>
          <a:p>
            <a:pPr lvl="1"/>
            <a:r>
              <a:rPr lang="en-US" dirty="0"/>
              <a:t>It’s important to be transparent but keep the focus on Christ who has forgiven and transformed you.</a:t>
            </a:r>
          </a:p>
          <a:p>
            <a:endParaRPr lang="en-US" dirty="0"/>
          </a:p>
        </p:txBody>
      </p:sp>
    </p:spTree>
    <p:extLst>
      <p:ext uri="{BB962C8B-B14F-4D97-AF65-F5344CB8AC3E}">
        <p14:creationId xmlns:p14="http://schemas.microsoft.com/office/powerpoint/2010/main" val="53453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AB8FF-A1E7-49B4-8473-7CBADDE77096}"/>
              </a:ext>
            </a:extLst>
          </p:cNvPr>
          <p:cNvSpPr>
            <a:spLocks noGrp="1"/>
          </p:cNvSpPr>
          <p:nvPr>
            <p:ph type="title"/>
          </p:nvPr>
        </p:nvSpPr>
        <p:spPr/>
        <p:txBody>
          <a:bodyPr/>
          <a:lstStyle/>
          <a:p>
            <a:r>
              <a:rPr lang="en-US" dirty="0"/>
              <a:t>Family Activities</a:t>
            </a:r>
          </a:p>
        </p:txBody>
      </p:sp>
      <p:pic>
        <p:nvPicPr>
          <p:cNvPr id="6" name="Picture 5" descr="A picture containing text, newspaper&#10;&#10;Description automatically generated">
            <a:extLst>
              <a:ext uri="{FF2B5EF4-FFF2-40B4-BE49-F238E27FC236}">
                <a16:creationId xmlns:a16="http://schemas.microsoft.com/office/drawing/2014/main" id="{0C7EB634-FB84-42C0-A3EB-BA0D9CD3B0D7}"/>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746627" y="1912220"/>
            <a:ext cx="4048856" cy="303355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icture containing text&#10;&#10;Description automatically generated">
            <a:extLst>
              <a:ext uri="{FF2B5EF4-FFF2-40B4-BE49-F238E27FC236}">
                <a16:creationId xmlns:a16="http://schemas.microsoft.com/office/drawing/2014/main" id="{79B0F25F-080D-4D7F-83B6-03FDFE227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605" y="3429000"/>
            <a:ext cx="1795537" cy="2797697"/>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21C0F35D-0BF3-458D-8365-4556D2F46A75}"/>
              </a:ext>
            </a:extLst>
          </p:cNvPr>
          <p:cNvSpPr/>
          <p:nvPr/>
        </p:nvSpPr>
        <p:spPr>
          <a:xfrm>
            <a:off x="3111996" y="2279737"/>
            <a:ext cx="4634631" cy="2489546"/>
          </a:xfrm>
          <a:prstGeom prst="wedgeRoundRectCallout">
            <a:avLst>
              <a:gd name="adj1" fmla="val -54833"/>
              <a:gd name="adj2" fmla="val 241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have a situation here … these words have mounted an insurrection!  We need help to find ‘</a:t>
            </a:r>
            <a:r>
              <a:rPr lang="en-US" dirty="0" err="1">
                <a:latin typeface="Comic Sans MS" panose="030F0702030302020204" pitchFamily="66" charset="0"/>
              </a:rPr>
              <a:t>em</a:t>
            </a:r>
            <a:r>
              <a:rPr lang="en-US" dirty="0">
                <a:latin typeface="Comic Sans MS" panose="030F0702030302020204" pitchFamily="66" charset="0"/>
              </a:rPr>
              <a:t> and put ‘</a:t>
            </a:r>
            <a:r>
              <a:rPr lang="en-US" dirty="0" err="1">
                <a:latin typeface="Comic Sans MS" panose="030F0702030302020204" pitchFamily="66" charset="0"/>
              </a:rPr>
              <a:t>em</a:t>
            </a:r>
            <a:r>
              <a:rPr lang="en-US" dirty="0">
                <a:latin typeface="Comic Sans MS" panose="030F0702030302020204" pitchFamily="66" charset="0"/>
              </a:rPr>
              <a:t> in their place.  If you need assistance,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https://tinyurl.com/5d9pbesb</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and you’ll find further opportunities to bring law and order to your families!</a:t>
            </a:r>
            <a:endParaRPr lang="en-US" dirty="0">
              <a:latin typeface="Comic Sans MS" panose="030F0702030302020204" pitchFamily="66" charset="0"/>
            </a:endParaRPr>
          </a:p>
        </p:txBody>
      </p:sp>
    </p:spTree>
    <p:extLst>
      <p:ext uri="{BB962C8B-B14F-4D97-AF65-F5344CB8AC3E}">
        <p14:creationId xmlns:p14="http://schemas.microsoft.com/office/powerpoint/2010/main" val="328914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34593"/>
          </a:xfrm>
        </p:spPr>
        <p:txBody>
          <a:bodyPr/>
          <a:lstStyle/>
          <a:p>
            <a:r>
              <a:rPr lang="en-US" dirty="0"/>
              <a:t>Live the Message</a:t>
            </a:r>
          </a:p>
        </p:txBody>
      </p:sp>
      <p:sp>
        <p:nvSpPr>
          <p:cNvPr id="3" name="Subtitle 2"/>
          <p:cNvSpPr>
            <a:spLocks noGrp="1"/>
          </p:cNvSpPr>
          <p:nvPr>
            <p:ph type="subTitle" idx="1"/>
          </p:nvPr>
        </p:nvSpPr>
        <p:spPr/>
        <p:txBody>
          <a:bodyPr/>
          <a:lstStyle/>
          <a:p>
            <a:r>
              <a:rPr lang="en-US" dirty="0"/>
              <a:t>May 16</a:t>
            </a:r>
          </a:p>
        </p:txBody>
      </p:sp>
    </p:spTree>
    <p:extLst>
      <p:ext uri="{BB962C8B-B14F-4D97-AF65-F5344CB8AC3E}">
        <p14:creationId xmlns:p14="http://schemas.microsoft.com/office/powerpoint/2010/main" val="86475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0823D6-0D35-4EA9-92A9-D64E48446188}"/>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0108815F-8D86-4BA6-AFA3-3D5C4ADABA21}"/>
              </a:ext>
            </a:extLst>
          </p:cNvPr>
          <p:cNvGrpSpPr/>
          <p:nvPr/>
        </p:nvGrpSpPr>
        <p:grpSpPr>
          <a:xfrm>
            <a:off x="2849598" y="1603168"/>
            <a:ext cx="6492803" cy="4249201"/>
            <a:chOff x="2849598" y="1603168"/>
            <a:chExt cx="6492803" cy="4249201"/>
          </a:xfrm>
        </p:grpSpPr>
        <p:pic>
          <p:nvPicPr>
            <p:cNvPr id="6" name="Picture 5" descr="A picture containing text, yellow&#10;&#10;Description automatically generated">
              <a:extLst>
                <a:ext uri="{FF2B5EF4-FFF2-40B4-BE49-F238E27FC236}">
                  <a16:creationId xmlns:a16="http://schemas.microsoft.com/office/drawing/2014/main" id="{574AF681-70BD-4686-96EE-66BDC4636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90712"/>
              <a:ext cx="5715000" cy="307657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3518A33F-2DCF-41EB-B751-07E5A57E6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AC832A5-708E-4DA6-8B21-F429185DDE6F}"/>
              </a:ext>
            </a:extLst>
          </p:cNvPr>
          <p:cNvSpPr txBox="1"/>
          <p:nvPr/>
        </p:nvSpPr>
        <p:spPr>
          <a:xfrm>
            <a:off x="3942608" y="5852369"/>
            <a:ext cx="421574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54012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C1776-577C-4EE9-AE2C-4FDBC7B6C777}"/>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A3112FF3-2B83-47AF-A928-854C206E69CA}"/>
              </a:ext>
            </a:extLst>
          </p:cNvPr>
          <p:cNvSpPr>
            <a:spLocks noGrp="1"/>
          </p:cNvSpPr>
          <p:nvPr>
            <p:ph idx="1"/>
          </p:nvPr>
        </p:nvSpPr>
        <p:spPr/>
        <p:txBody>
          <a:bodyPr>
            <a:normAutofit/>
          </a:bodyPr>
          <a:lstStyle/>
          <a:p>
            <a:r>
              <a:rPr lang="en-US" dirty="0"/>
              <a:t>What’s a positive example of actions speaking louder than words?</a:t>
            </a:r>
          </a:p>
          <a:p>
            <a:r>
              <a:rPr lang="en-US" dirty="0">
                <a:solidFill>
                  <a:srgbClr val="C00000"/>
                </a:solidFill>
              </a:rPr>
              <a:t>As Christians, we claim to have the love of Jesus in our hearts.</a:t>
            </a:r>
          </a:p>
          <a:p>
            <a:pPr lvl="1"/>
            <a:r>
              <a:rPr lang="en-US" dirty="0">
                <a:solidFill>
                  <a:srgbClr val="C00000"/>
                </a:solidFill>
              </a:rPr>
              <a:t>How we live communicates whether or not that is a reality.</a:t>
            </a:r>
          </a:p>
          <a:p>
            <a:pPr lvl="1"/>
            <a:r>
              <a:rPr lang="en-US" dirty="0">
                <a:solidFill>
                  <a:srgbClr val="C00000"/>
                </a:solidFill>
              </a:rPr>
              <a:t>This will affect how believable is our witness to them.</a:t>
            </a:r>
          </a:p>
          <a:p>
            <a:endParaRPr lang="en-US" dirty="0">
              <a:solidFill>
                <a:srgbClr val="C00000"/>
              </a:solidFill>
            </a:endParaRPr>
          </a:p>
          <a:p>
            <a:endParaRPr lang="en-US" dirty="0"/>
          </a:p>
        </p:txBody>
      </p:sp>
      <p:grpSp>
        <p:nvGrpSpPr>
          <p:cNvPr id="11" name="Group 10">
            <a:extLst>
              <a:ext uri="{FF2B5EF4-FFF2-40B4-BE49-F238E27FC236}">
                <a16:creationId xmlns:a16="http://schemas.microsoft.com/office/drawing/2014/main" id="{284E40F9-038B-49ED-BD20-0492784599CC}"/>
              </a:ext>
            </a:extLst>
          </p:cNvPr>
          <p:cNvGrpSpPr/>
          <p:nvPr/>
        </p:nvGrpSpPr>
        <p:grpSpPr>
          <a:xfrm>
            <a:off x="1497142" y="2568486"/>
            <a:ext cx="8979794" cy="3608477"/>
            <a:chOff x="1497142" y="2568486"/>
            <a:chExt cx="8979794" cy="3608477"/>
          </a:xfrm>
        </p:grpSpPr>
        <p:pic>
          <p:nvPicPr>
            <p:cNvPr id="6" name="Picture 5" descr="A picture containing text, clipart&#10;&#10;Description automatically generated">
              <a:extLst>
                <a:ext uri="{FF2B5EF4-FFF2-40B4-BE49-F238E27FC236}">
                  <a16:creationId xmlns:a16="http://schemas.microsoft.com/office/drawing/2014/main" id="{CCEED9ED-0F6A-4DEB-8EE8-665EACED0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83126" y="2568486"/>
              <a:ext cx="3793810" cy="144639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clipart&#10;&#10;Description automatically generated">
              <a:extLst>
                <a:ext uri="{FF2B5EF4-FFF2-40B4-BE49-F238E27FC236}">
                  <a16:creationId xmlns:a16="http://schemas.microsoft.com/office/drawing/2014/main" id="{B52FF747-4888-4654-92FD-FC331E851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42" y="3152261"/>
              <a:ext cx="3793810" cy="1689431"/>
            </a:xfrm>
            <a:prstGeom prst="rect">
              <a:avLst/>
            </a:prstGeom>
            <a:ln>
              <a:noFill/>
            </a:ln>
            <a:effectLst>
              <a:outerShdw blurRad="292100" dist="139700" dir="2700000" algn="tl" rotWithShape="0">
                <a:srgbClr val="333333">
                  <a:alpha val="65000"/>
                </a:srgbClr>
              </a:outerShdw>
            </a:effectLst>
          </p:spPr>
        </p:pic>
        <p:pic>
          <p:nvPicPr>
            <p:cNvPr id="10" name="Picture 9" descr="Icon&#10;&#10;Description automatically generated">
              <a:extLst>
                <a:ext uri="{FF2B5EF4-FFF2-40B4-BE49-F238E27FC236}">
                  <a16:creationId xmlns:a16="http://schemas.microsoft.com/office/drawing/2014/main" id="{0592BC71-DD4D-4A91-8E70-5AB7A6B4B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776" y="3782378"/>
              <a:ext cx="3657600" cy="239458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5010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3D3F-3C79-4C02-A34F-A88E879A47CF}"/>
              </a:ext>
            </a:extLst>
          </p:cNvPr>
          <p:cNvSpPr>
            <a:spLocks noGrp="1"/>
          </p:cNvSpPr>
          <p:nvPr>
            <p:ph type="title"/>
          </p:nvPr>
        </p:nvSpPr>
        <p:spPr/>
        <p:txBody>
          <a:bodyPr/>
          <a:lstStyle/>
          <a:p>
            <a:pPr algn="l"/>
            <a:r>
              <a:rPr lang="en-US" dirty="0"/>
              <a:t>Listen for where to set your thoughts.</a:t>
            </a:r>
          </a:p>
        </p:txBody>
      </p:sp>
      <p:sp>
        <p:nvSpPr>
          <p:cNvPr id="3" name="Content Placeholder 2">
            <a:extLst>
              <a:ext uri="{FF2B5EF4-FFF2-40B4-BE49-F238E27FC236}">
                <a16:creationId xmlns:a16="http://schemas.microsoft.com/office/drawing/2014/main" id="{BB11B977-D37E-452E-AC36-FFBF7F9F1D7C}"/>
              </a:ext>
            </a:extLst>
          </p:cNvPr>
          <p:cNvSpPr>
            <a:spLocks noGrp="1"/>
          </p:cNvSpPr>
          <p:nvPr>
            <p:ph idx="1"/>
          </p:nvPr>
        </p:nvSpPr>
        <p:spPr>
          <a:xfrm>
            <a:off x="1206500" y="1863725"/>
            <a:ext cx="9779000" cy="4351338"/>
          </a:xfrm>
        </p:spPr>
        <p:txBody>
          <a:bodyPr/>
          <a:lstStyle/>
          <a:p>
            <a:pPr marL="0" indent="0" algn="ctr">
              <a:buNone/>
            </a:pPr>
            <a:r>
              <a:rPr lang="en-US" dirty="0"/>
              <a:t>Colossians 3:1-3 (NIV)  Since, then, you have been raised with Christ, set your hearts on things above, where Christ is seated at the right hand of God.  2  Set your minds on things above, not on earthly things. 3  For you died, and your life is now hidden with Christ in God.</a:t>
            </a:r>
          </a:p>
        </p:txBody>
      </p:sp>
      <p:pic>
        <p:nvPicPr>
          <p:cNvPr id="5" name="Picture 4">
            <a:extLst>
              <a:ext uri="{FF2B5EF4-FFF2-40B4-BE49-F238E27FC236}">
                <a16:creationId xmlns:a16="http://schemas.microsoft.com/office/drawing/2014/main" id="{450FB538-6219-4FEE-9CEA-5F3CEE83F1F2}"/>
              </a:ext>
            </a:extLst>
          </p:cNvPr>
          <p:cNvPicPr>
            <a:picLocks noChangeAspect="1"/>
          </p:cNvPicPr>
          <p:nvPr/>
        </p:nvPicPr>
        <p:blipFill>
          <a:blip r:embed="rId2"/>
          <a:stretch>
            <a:fillRect/>
          </a:stretch>
        </p:blipFill>
        <p:spPr>
          <a:xfrm>
            <a:off x="4767428" y="5432447"/>
            <a:ext cx="2657143"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90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B33C-3002-4168-9618-D29BF9C66E3E}"/>
              </a:ext>
            </a:extLst>
          </p:cNvPr>
          <p:cNvSpPr>
            <a:spLocks noGrp="1"/>
          </p:cNvSpPr>
          <p:nvPr>
            <p:ph type="title"/>
          </p:nvPr>
        </p:nvSpPr>
        <p:spPr/>
        <p:txBody>
          <a:bodyPr/>
          <a:lstStyle/>
          <a:p>
            <a:r>
              <a:rPr lang="en-US" dirty="0"/>
              <a:t>Seek the Things of Christ</a:t>
            </a:r>
          </a:p>
        </p:txBody>
      </p:sp>
      <p:sp>
        <p:nvSpPr>
          <p:cNvPr id="3" name="Content Placeholder 2">
            <a:extLst>
              <a:ext uri="{FF2B5EF4-FFF2-40B4-BE49-F238E27FC236}">
                <a16:creationId xmlns:a16="http://schemas.microsoft.com/office/drawing/2014/main" id="{BB08AF9A-5105-4EF6-8FCA-5FAA080C96BE}"/>
              </a:ext>
            </a:extLst>
          </p:cNvPr>
          <p:cNvSpPr>
            <a:spLocks noGrp="1"/>
          </p:cNvSpPr>
          <p:nvPr>
            <p:ph idx="1"/>
          </p:nvPr>
        </p:nvSpPr>
        <p:spPr>
          <a:xfrm>
            <a:off x="838200" y="1825624"/>
            <a:ext cx="10515600" cy="4918075"/>
          </a:xfrm>
        </p:spPr>
        <p:txBody>
          <a:bodyPr>
            <a:normAutofit/>
          </a:bodyPr>
          <a:lstStyle/>
          <a:p>
            <a:r>
              <a:rPr lang="en-US" dirty="0"/>
              <a:t>What are Christians to desire (seek)? </a:t>
            </a:r>
          </a:p>
          <a:p>
            <a:r>
              <a:rPr lang="en-US" dirty="0"/>
              <a:t>What is the significance of Christ being at the right hand of God? </a:t>
            </a:r>
          </a:p>
          <a:p>
            <a:r>
              <a:rPr lang="en-US" dirty="0"/>
              <a:t>Paul says, “you died.”  What are the implications of that statement in the context of these verses?</a:t>
            </a:r>
          </a:p>
          <a:p>
            <a:r>
              <a:rPr lang="en-US" dirty="0"/>
              <a:t>How exactly do we set our heart and mind on things above? What are these “things above” that we should set our minds on?</a:t>
            </a:r>
          </a:p>
        </p:txBody>
      </p:sp>
    </p:spTree>
    <p:extLst>
      <p:ext uri="{BB962C8B-B14F-4D97-AF65-F5344CB8AC3E}">
        <p14:creationId xmlns:p14="http://schemas.microsoft.com/office/powerpoint/2010/main" val="8973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3953-FF11-4F4A-9007-BB17FE840FBE}"/>
              </a:ext>
            </a:extLst>
          </p:cNvPr>
          <p:cNvSpPr>
            <a:spLocks noGrp="1"/>
          </p:cNvSpPr>
          <p:nvPr>
            <p:ph type="title"/>
          </p:nvPr>
        </p:nvSpPr>
        <p:spPr/>
        <p:txBody>
          <a:bodyPr/>
          <a:lstStyle/>
          <a:p>
            <a:r>
              <a:rPr lang="en-US" dirty="0"/>
              <a:t>Seek the Things of Christ</a:t>
            </a:r>
          </a:p>
        </p:txBody>
      </p:sp>
      <p:sp>
        <p:nvSpPr>
          <p:cNvPr id="3" name="Content Placeholder 2">
            <a:extLst>
              <a:ext uri="{FF2B5EF4-FFF2-40B4-BE49-F238E27FC236}">
                <a16:creationId xmlns:a16="http://schemas.microsoft.com/office/drawing/2014/main" id="{617ACA1C-333F-4EAC-A337-B8EEB048BF7D}"/>
              </a:ext>
            </a:extLst>
          </p:cNvPr>
          <p:cNvSpPr>
            <a:spLocks noGrp="1"/>
          </p:cNvSpPr>
          <p:nvPr>
            <p:ph idx="1"/>
          </p:nvPr>
        </p:nvSpPr>
        <p:spPr/>
        <p:txBody>
          <a:bodyPr/>
          <a:lstStyle/>
          <a:p>
            <a:r>
              <a:rPr lang="en-US" dirty="0"/>
              <a:t>What are some challenges we may face in trying to live an authentic Christian life?  What are earthly things which try to crowd out these “things above”?</a:t>
            </a:r>
          </a:p>
          <a:p>
            <a:r>
              <a:rPr lang="en-US" dirty="0"/>
              <a:t>What evidence would cause people to say someone is more focused on things above and not on what’s here on earth?</a:t>
            </a:r>
          </a:p>
        </p:txBody>
      </p:sp>
    </p:spTree>
    <p:extLst>
      <p:ext uri="{BB962C8B-B14F-4D97-AF65-F5344CB8AC3E}">
        <p14:creationId xmlns:p14="http://schemas.microsoft.com/office/powerpoint/2010/main" val="12133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17BB-8687-4364-9CF8-4BEDD3964AAB}"/>
              </a:ext>
            </a:extLst>
          </p:cNvPr>
          <p:cNvSpPr>
            <a:spLocks noGrp="1"/>
          </p:cNvSpPr>
          <p:nvPr>
            <p:ph type="title"/>
          </p:nvPr>
        </p:nvSpPr>
        <p:spPr/>
        <p:txBody>
          <a:bodyPr/>
          <a:lstStyle/>
          <a:p>
            <a:pPr algn="l"/>
            <a:r>
              <a:rPr lang="en-US" dirty="0"/>
              <a:t>Listen for what to wear.</a:t>
            </a:r>
          </a:p>
        </p:txBody>
      </p:sp>
      <p:sp>
        <p:nvSpPr>
          <p:cNvPr id="3" name="Content Placeholder 2">
            <a:extLst>
              <a:ext uri="{FF2B5EF4-FFF2-40B4-BE49-F238E27FC236}">
                <a16:creationId xmlns:a16="http://schemas.microsoft.com/office/drawing/2014/main" id="{47217C0E-5ED4-4672-9E82-D5E66CBDA077}"/>
              </a:ext>
            </a:extLst>
          </p:cNvPr>
          <p:cNvSpPr>
            <a:spLocks noGrp="1"/>
          </p:cNvSpPr>
          <p:nvPr>
            <p:ph idx="1"/>
          </p:nvPr>
        </p:nvSpPr>
        <p:spPr>
          <a:xfrm>
            <a:off x="1225550" y="1800225"/>
            <a:ext cx="9740900" cy="4351338"/>
          </a:xfrm>
        </p:spPr>
        <p:txBody>
          <a:bodyPr/>
          <a:lstStyle/>
          <a:p>
            <a:pPr marL="0" indent="0" algn="ctr">
              <a:buNone/>
            </a:pPr>
            <a:r>
              <a:rPr lang="en-US" dirty="0"/>
              <a:t>Colossians 3:12-15 (NIV)  Therefore, as God's chosen people, holy and dearly loved, clothe yourselves with compassion, kindness, humility, gentleness, and patience.  13  Bear with each other and forgive whatever grievances you may have against one another. </a:t>
            </a:r>
          </a:p>
        </p:txBody>
      </p:sp>
    </p:spTree>
    <p:extLst>
      <p:ext uri="{BB962C8B-B14F-4D97-AF65-F5344CB8AC3E}">
        <p14:creationId xmlns:p14="http://schemas.microsoft.com/office/powerpoint/2010/main" val="41946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17BB-8687-4364-9CF8-4BEDD3964AAB}"/>
              </a:ext>
            </a:extLst>
          </p:cNvPr>
          <p:cNvSpPr>
            <a:spLocks noGrp="1"/>
          </p:cNvSpPr>
          <p:nvPr>
            <p:ph type="title"/>
          </p:nvPr>
        </p:nvSpPr>
        <p:spPr/>
        <p:txBody>
          <a:bodyPr/>
          <a:lstStyle/>
          <a:p>
            <a:pPr algn="l"/>
            <a:r>
              <a:rPr lang="en-US" dirty="0"/>
              <a:t>Listen for what to wear.</a:t>
            </a:r>
          </a:p>
        </p:txBody>
      </p:sp>
      <p:sp>
        <p:nvSpPr>
          <p:cNvPr id="3" name="Content Placeholder 2">
            <a:extLst>
              <a:ext uri="{FF2B5EF4-FFF2-40B4-BE49-F238E27FC236}">
                <a16:creationId xmlns:a16="http://schemas.microsoft.com/office/drawing/2014/main" id="{47217C0E-5ED4-4672-9E82-D5E66CBDA077}"/>
              </a:ext>
            </a:extLst>
          </p:cNvPr>
          <p:cNvSpPr>
            <a:spLocks noGrp="1"/>
          </p:cNvSpPr>
          <p:nvPr>
            <p:ph idx="1"/>
          </p:nvPr>
        </p:nvSpPr>
        <p:spPr>
          <a:xfrm>
            <a:off x="1387475" y="1787525"/>
            <a:ext cx="9417050" cy="4351338"/>
          </a:xfrm>
        </p:spPr>
        <p:txBody>
          <a:bodyPr/>
          <a:lstStyle/>
          <a:p>
            <a:pPr marL="0" indent="0" algn="ctr">
              <a:buNone/>
            </a:pPr>
            <a:r>
              <a:rPr lang="en-US" dirty="0"/>
              <a:t>Forgive as the Lord forgave you.  14  And over all these virtues put on love, which binds them all together in perfect unity.  15  Let the peace of Christ rule in your hearts, since as members of one body you were called to peace. And be thankful. </a:t>
            </a:r>
          </a:p>
        </p:txBody>
      </p:sp>
      <p:pic>
        <p:nvPicPr>
          <p:cNvPr id="4" name="Picture 3">
            <a:extLst>
              <a:ext uri="{FF2B5EF4-FFF2-40B4-BE49-F238E27FC236}">
                <a16:creationId xmlns:a16="http://schemas.microsoft.com/office/drawing/2014/main" id="{DD6EEB99-9576-4510-9AA2-A5C3F4AC040E}"/>
              </a:ext>
            </a:extLst>
          </p:cNvPr>
          <p:cNvPicPr>
            <a:picLocks noChangeAspect="1"/>
          </p:cNvPicPr>
          <p:nvPr/>
        </p:nvPicPr>
        <p:blipFill>
          <a:blip r:embed="rId2"/>
          <a:stretch>
            <a:fillRect/>
          </a:stretch>
        </p:blipFill>
        <p:spPr>
          <a:xfrm>
            <a:off x="4767428" y="5432447"/>
            <a:ext cx="2657143"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397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6B74-C1FB-4190-9EA3-EC7A3ED8DC9C}"/>
              </a:ext>
            </a:extLst>
          </p:cNvPr>
          <p:cNvSpPr>
            <a:spLocks noGrp="1"/>
          </p:cNvSpPr>
          <p:nvPr>
            <p:ph type="title"/>
          </p:nvPr>
        </p:nvSpPr>
        <p:spPr/>
        <p:txBody>
          <a:bodyPr/>
          <a:lstStyle/>
          <a:p>
            <a:r>
              <a:rPr lang="en-US" dirty="0"/>
              <a:t>Put On the Character of Christ</a:t>
            </a:r>
          </a:p>
        </p:txBody>
      </p:sp>
      <p:sp>
        <p:nvSpPr>
          <p:cNvPr id="3" name="Content Placeholder 2">
            <a:extLst>
              <a:ext uri="{FF2B5EF4-FFF2-40B4-BE49-F238E27FC236}">
                <a16:creationId xmlns:a16="http://schemas.microsoft.com/office/drawing/2014/main" id="{73D03477-7830-4BBC-8087-F4352640E30E}"/>
              </a:ext>
            </a:extLst>
          </p:cNvPr>
          <p:cNvSpPr>
            <a:spLocks noGrp="1"/>
          </p:cNvSpPr>
          <p:nvPr>
            <p:ph idx="1"/>
          </p:nvPr>
        </p:nvSpPr>
        <p:spPr>
          <a:xfrm>
            <a:off x="977900" y="1601788"/>
            <a:ext cx="10515600" cy="4486275"/>
          </a:xfrm>
        </p:spPr>
        <p:txBody>
          <a:bodyPr/>
          <a:lstStyle/>
          <a:p>
            <a:r>
              <a:rPr lang="en-US" dirty="0"/>
              <a:t>With what qualities of life should we clothe ourselves, according to this passage?</a:t>
            </a:r>
          </a:p>
          <a:p>
            <a:r>
              <a:rPr lang="en-US" dirty="0"/>
              <a:t>If these are, indeed, fruit of the Spirit,  how do we “put them on” when they are qualities that are produced by God’s Holy Spirit?   What is the Holy Spirit’s role?  What is my role?</a:t>
            </a:r>
          </a:p>
        </p:txBody>
      </p:sp>
      <p:graphicFrame>
        <p:nvGraphicFramePr>
          <p:cNvPr id="4" name="Table 4">
            <a:extLst>
              <a:ext uri="{FF2B5EF4-FFF2-40B4-BE49-F238E27FC236}">
                <a16:creationId xmlns:a16="http://schemas.microsoft.com/office/drawing/2014/main" id="{C36DB1AB-7C88-4B68-9C0B-D3A03C82050F}"/>
              </a:ext>
            </a:extLst>
          </p:cNvPr>
          <p:cNvGraphicFramePr>
            <a:graphicFrameLocks noGrp="1"/>
          </p:cNvGraphicFramePr>
          <p:nvPr>
            <p:extLst>
              <p:ext uri="{D42A27DB-BD31-4B8C-83A1-F6EECF244321}">
                <p14:modId xmlns:p14="http://schemas.microsoft.com/office/powerpoint/2010/main" val="430797193"/>
              </p:ext>
            </p:extLst>
          </p:nvPr>
        </p:nvGraphicFramePr>
        <p:xfrm>
          <a:off x="1231900" y="4986866"/>
          <a:ext cx="9982200" cy="1493520"/>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3764800670"/>
                    </a:ext>
                  </a:extLst>
                </a:gridCol>
                <a:gridCol w="4991100">
                  <a:extLst>
                    <a:ext uri="{9D8B030D-6E8A-4147-A177-3AD203B41FA5}">
                      <a16:colId xmlns:a16="http://schemas.microsoft.com/office/drawing/2014/main" val="4114305719"/>
                    </a:ext>
                  </a:extLst>
                </a:gridCol>
              </a:tblGrid>
              <a:tr h="370840">
                <a:tc>
                  <a:txBody>
                    <a:bodyPr/>
                    <a:lstStyle/>
                    <a:p>
                      <a:pPr algn="ctr"/>
                      <a:r>
                        <a:rPr lang="en-US" sz="3200" dirty="0"/>
                        <a:t>The Spirit’s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a:t>The Believer’s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4591270"/>
                  </a:ext>
                </a:extLst>
              </a:tr>
              <a:tr h="370840">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8398227"/>
                  </a:ext>
                </a:extLst>
              </a:tr>
            </a:tbl>
          </a:graphicData>
        </a:graphic>
      </p:graphicFrame>
    </p:spTree>
    <p:extLst>
      <p:ext uri="{BB962C8B-B14F-4D97-AF65-F5344CB8AC3E}">
        <p14:creationId xmlns:p14="http://schemas.microsoft.com/office/powerpoint/2010/main" val="5305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887</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Live the Message</vt:lpstr>
      <vt:lpstr>Video Introduction</vt:lpstr>
      <vt:lpstr>Think About It …</vt:lpstr>
      <vt:lpstr>Listen for where to set your thoughts.</vt:lpstr>
      <vt:lpstr>Seek the Things of Christ</vt:lpstr>
      <vt:lpstr>Seek the Things of Christ</vt:lpstr>
      <vt:lpstr>Listen for what to wear.</vt:lpstr>
      <vt:lpstr>Listen for what to wear.</vt:lpstr>
      <vt:lpstr>Put On the Character of Christ</vt:lpstr>
      <vt:lpstr>Put On the Character of Christ</vt:lpstr>
      <vt:lpstr>Put On the Character of Christ</vt:lpstr>
      <vt:lpstr>Listen for music.</vt:lpstr>
      <vt:lpstr>Your Life Should Point to Christ</vt:lpstr>
      <vt:lpstr>Your Life Should Point to Christ</vt:lpstr>
      <vt:lpstr>Application</vt:lpstr>
      <vt:lpstr>Application</vt:lpstr>
      <vt:lpstr>Application</vt:lpstr>
      <vt:lpstr>Family Activities</vt:lpstr>
      <vt:lpstr>Live the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the Message</dc:title>
  <dc:creator>Armstrong, Stephen (General Math and Science)</dc:creator>
  <cp:lastModifiedBy>Armstrong, Stephen (General Math and Science)</cp:lastModifiedBy>
  <cp:revision>6</cp:revision>
  <dcterms:created xsi:type="dcterms:W3CDTF">2021-04-29T14:21:10Z</dcterms:created>
  <dcterms:modified xsi:type="dcterms:W3CDTF">2021-04-29T15:10:10Z</dcterms:modified>
</cp:coreProperties>
</file>