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F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9/7/2023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9/7/2023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9/7/2023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0000"/>
                </a:schemeClr>
              </a:gs>
              <a:gs pos="64000">
                <a:schemeClr val="accent1">
                  <a:lumMod val="45000"/>
                  <a:lumOff val="55000"/>
                  <a:alpha val="81000"/>
                </a:schemeClr>
              </a:gs>
              <a:gs pos="83000">
                <a:schemeClr val="accent1">
                  <a:lumMod val="45000"/>
                  <a:lumOff val="55000"/>
                  <a:alpha val="79000"/>
                </a:schemeClr>
              </a:gs>
              <a:gs pos="100000">
                <a:schemeClr val="accent1">
                  <a:lumMod val="30000"/>
                  <a:lumOff val="70000"/>
                  <a:alpha val="82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9/7/2023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988d1lt2"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hyperlink" Target="https://tinyurl.com/yrb4aztr"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Live Courageously</a:t>
            </a:r>
          </a:p>
        </p:txBody>
      </p:sp>
      <p:sp>
        <p:nvSpPr>
          <p:cNvPr id="3" name="Subtitle 2"/>
          <p:cNvSpPr>
            <a:spLocks noGrp="1"/>
          </p:cNvSpPr>
          <p:nvPr>
            <p:ph type="subTitle" idx="1"/>
          </p:nvPr>
        </p:nvSpPr>
        <p:spPr>
          <a:xfrm>
            <a:off x="1524000" y="3859480"/>
            <a:ext cx="9144000" cy="1398319"/>
          </a:xfrm>
        </p:spPr>
        <p:txBody>
          <a:bodyPr/>
          <a:lstStyle/>
          <a:p>
            <a:r>
              <a:rPr lang="en-US" dirty="0"/>
              <a:t>September 24</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39C92-F053-D98C-2330-9D7873F717ED}"/>
              </a:ext>
            </a:extLst>
          </p:cNvPr>
          <p:cNvSpPr>
            <a:spLocks noGrp="1"/>
          </p:cNvSpPr>
          <p:nvPr>
            <p:ph type="title"/>
          </p:nvPr>
        </p:nvSpPr>
        <p:spPr/>
        <p:txBody>
          <a:bodyPr/>
          <a:lstStyle/>
          <a:p>
            <a:r>
              <a:rPr lang="en-US" dirty="0"/>
              <a:t>Resolve to Obey and Honor God</a:t>
            </a:r>
          </a:p>
        </p:txBody>
      </p:sp>
      <p:sp>
        <p:nvSpPr>
          <p:cNvPr id="3" name="Content Placeholder 2">
            <a:extLst>
              <a:ext uri="{FF2B5EF4-FFF2-40B4-BE49-F238E27FC236}">
                <a16:creationId xmlns:a16="http://schemas.microsoft.com/office/drawing/2014/main" id="{6B7E9F6E-FE94-623F-FE1B-EC4270326C3D}"/>
              </a:ext>
            </a:extLst>
          </p:cNvPr>
          <p:cNvSpPr>
            <a:spLocks noGrp="1"/>
          </p:cNvSpPr>
          <p:nvPr>
            <p:ph idx="1"/>
          </p:nvPr>
        </p:nvSpPr>
        <p:spPr/>
        <p:txBody>
          <a:bodyPr/>
          <a:lstStyle/>
          <a:p>
            <a:r>
              <a:rPr lang="en-US" dirty="0">
                <a:solidFill>
                  <a:srgbClr val="C00000"/>
                </a:solidFill>
              </a:rPr>
              <a:t>Consider that Daniel is the </a:t>
            </a:r>
            <a:r>
              <a:rPr lang="en-US" i="1" dirty="0">
                <a:solidFill>
                  <a:srgbClr val="C00000"/>
                </a:solidFill>
              </a:rPr>
              <a:t>only</a:t>
            </a:r>
            <a:r>
              <a:rPr lang="en-US" dirty="0">
                <a:solidFill>
                  <a:srgbClr val="C00000"/>
                </a:solidFill>
              </a:rPr>
              <a:t>  person (aside from Jesus) about whom the scripture has </a:t>
            </a:r>
            <a:r>
              <a:rPr lang="en-US" i="1" dirty="0">
                <a:solidFill>
                  <a:srgbClr val="C00000"/>
                </a:solidFill>
              </a:rPr>
              <a:t>nothing</a:t>
            </a:r>
            <a:r>
              <a:rPr lang="en-US" dirty="0">
                <a:solidFill>
                  <a:srgbClr val="C00000"/>
                </a:solidFill>
              </a:rPr>
              <a:t> bad to say. This apparent faultless behavior </a:t>
            </a:r>
            <a:r>
              <a:rPr lang="en-US" i="1" dirty="0">
                <a:solidFill>
                  <a:srgbClr val="C00000"/>
                </a:solidFill>
              </a:rPr>
              <a:t>is possible </a:t>
            </a:r>
            <a:r>
              <a:rPr lang="en-US" dirty="0">
                <a:solidFill>
                  <a:srgbClr val="C00000"/>
                </a:solidFill>
              </a:rPr>
              <a:t>for believers today!</a:t>
            </a:r>
          </a:p>
          <a:p>
            <a:pPr lvl="1"/>
            <a:r>
              <a:rPr lang="en-US" dirty="0">
                <a:solidFill>
                  <a:srgbClr val="C00000"/>
                </a:solidFill>
              </a:rPr>
              <a:t>God’s Holy Spirit lives within us</a:t>
            </a:r>
          </a:p>
          <a:p>
            <a:pPr lvl="1"/>
            <a:r>
              <a:rPr lang="en-US" dirty="0">
                <a:solidFill>
                  <a:srgbClr val="C00000"/>
                </a:solidFill>
              </a:rPr>
              <a:t>He guides our decisions</a:t>
            </a:r>
          </a:p>
          <a:p>
            <a:pPr lvl="1"/>
            <a:r>
              <a:rPr lang="en-US" dirty="0">
                <a:solidFill>
                  <a:srgbClr val="C00000"/>
                </a:solidFill>
              </a:rPr>
              <a:t>He empowers us for right choices </a:t>
            </a:r>
            <a:br>
              <a:rPr lang="en-US" dirty="0">
                <a:solidFill>
                  <a:srgbClr val="C00000"/>
                </a:solidFill>
              </a:rPr>
            </a:br>
            <a:r>
              <a:rPr lang="en-US" dirty="0">
                <a:solidFill>
                  <a:srgbClr val="C00000"/>
                </a:solidFill>
              </a:rPr>
              <a:t>and holy living</a:t>
            </a:r>
          </a:p>
          <a:p>
            <a:endParaRPr lang="en-US" dirty="0"/>
          </a:p>
        </p:txBody>
      </p:sp>
      <p:pic>
        <p:nvPicPr>
          <p:cNvPr id="5" name="Picture 4" descr="Symbols of a cross and a ladder&#10;&#10;Description automatically generated">
            <a:extLst>
              <a:ext uri="{FF2B5EF4-FFF2-40B4-BE49-F238E27FC236}">
                <a16:creationId xmlns:a16="http://schemas.microsoft.com/office/drawing/2014/main" id="{04962DBB-BFA1-4CB3-61F3-99565AE2EC39}"/>
              </a:ext>
            </a:extLst>
          </p:cNvPr>
          <p:cNvPicPr>
            <a:picLocks noChangeAspect="1"/>
          </p:cNvPicPr>
          <p:nvPr/>
        </p:nvPicPr>
        <p:blipFill rotWithShape="1">
          <a:blip r:embed="rId2">
            <a:duotone>
              <a:prstClr val="black"/>
              <a:schemeClr val="accent4">
                <a:tint val="45000"/>
                <a:satMod val="400000"/>
              </a:schemeClr>
            </a:duotone>
            <a:extLst>
              <a:ext uri="{28A0092B-C50C-407E-A947-70E740481C1C}">
                <a14:useLocalDpi xmlns:a14="http://schemas.microsoft.com/office/drawing/2010/main" val="0"/>
              </a:ext>
            </a:extLst>
          </a:blip>
          <a:srcRect l="53510" t="4007" r="2743" b="6256"/>
          <a:stretch/>
        </p:blipFill>
        <p:spPr>
          <a:xfrm>
            <a:off x="8866209" y="4026965"/>
            <a:ext cx="1692814" cy="21181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9208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991CA-AC21-E210-887A-C348BDCFDED5}"/>
              </a:ext>
            </a:extLst>
          </p:cNvPr>
          <p:cNvSpPr>
            <a:spLocks noGrp="1"/>
          </p:cNvSpPr>
          <p:nvPr>
            <p:ph type="title"/>
          </p:nvPr>
        </p:nvSpPr>
        <p:spPr/>
        <p:txBody>
          <a:bodyPr/>
          <a:lstStyle/>
          <a:p>
            <a:pPr algn="l"/>
            <a:r>
              <a:rPr lang="en-US" dirty="0"/>
              <a:t>Listen for what the conspirators did.</a:t>
            </a:r>
          </a:p>
        </p:txBody>
      </p:sp>
      <p:sp>
        <p:nvSpPr>
          <p:cNvPr id="3" name="Content Placeholder 2">
            <a:extLst>
              <a:ext uri="{FF2B5EF4-FFF2-40B4-BE49-F238E27FC236}">
                <a16:creationId xmlns:a16="http://schemas.microsoft.com/office/drawing/2014/main" id="{B6D599A8-ECF4-5DFE-3033-6FF135953C5A}"/>
              </a:ext>
            </a:extLst>
          </p:cNvPr>
          <p:cNvSpPr>
            <a:spLocks noGrp="1"/>
          </p:cNvSpPr>
          <p:nvPr>
            <p:ph idx="1"/>
          </p:nvPr>
        </p:nvSpPr>
        <p:spPr/>
        <p:txBody>
          <a:bodyPr/>
          <a:lstStyle/>
          <a:p>
            <a:pPr marL="0" indent="0" algn="ctr">
              <a:buNone/>
            </a:pPr>
            <a:r>
              <a:rPr lang="en-US" dirty="0"/>
              <a:t>Daniel 6:11 – 13 (NIV)   Then these men went as a group and found Daniel praying and asking God for help. 12  So they went to the king and spoke to him about his royal decree: "Did you not publish a decree that during the next thirty days anyone who prays to any god or man except to you, O king, would be thrown into the lions' den?" </a:t>
            </a:r>
          </a:p>
        </p:txBody>
      </p:sp>
    </p:spTree>
    <p:extLst>
      <p:ext uri="{BB962C8B-B14F-4D97-AF65-F5344CB8AC3E}">
        <p14:creationId xmlns:p14="http://schemas.microsoft.com/office/powerpoint/2010/main" val="8040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991CA-AC21-E210-887A-C348BDCFDED5}"/>
              </a:ext>
            </a:extLst>
          </p:cNvPr>
          <p:cNvSpPr>
            <a:spLocks noGrp="1"/>
          </p:cNvSpPr>
          <p:nvPr>
            <p:ph type="title"/>
          </p:nvPr>
        </p:nvSpPr>
        <p:spPr/>
        <p:txBody>
          <a:bodyPr/>
          <a:lstStyle/>
          <a:p>
            <a:pPr algn="l"/>
            <a:r>
              <a:rPr lang="en-US" dirty="0"/>
              <a:t>Listen for what the conspirators did.</a:t>
            </a:r>
          </a:p>
        </p:txBody>
      </p:sp>
      <p:sp>
        <p:nvSpPr>
          <p:cNvPr id="3" name="Content Placeholder 2">
            <a:extLst>
              <a:ext uri="{FF2B5EF4-FFF2-40B4-BE49-F238E27FC236}">
                <a16:creationId xmlns:a16="http://schemas.microsoft.com/office/drawing/2014/main" id="{B6D599A8-ECF4-5DFE-3033-6FF135953C5A}"/>
              </a:ext>
            </a:extLst>
          </p:cNvPr>
          <p:cNvSpPr>
            <a:spLocks noGrp="1"/>
          </p:cNvSpPr>
          <p:nvPr>
            <p:ph idx="1"/>
          </p:nvPr>
        </p:nvSpPr>
        <p:spPr/>
        <p:txBody>
          <a:bodyPr/>
          <a:lstStyle/>
          <a:p>
            <a:pPr marL="0" indent="0" algn="ctr">
              <a:buNone/>
            </a:pPr>
            <a:r>
              <a:rPr lang="en-US" dirty="0"/>
              <a:t>The king answered, "The decree stands--in accordance with the laws of the Medes and Persians, which cannot be repealed." 13  Then they said to the king, "Daniel, who is one of the exiles from Judah, pays no attention to you, O king, or to the decree you put in writing. He still prays three times a day."</a:t>
            </a:r>
          </a:p>
        </p:txBody>
      </p:sp>
      <p:pic>
        <p:nvPicPr>
          <p:cNvPr id="4" name="Picture 3">
            <a:extLst>
              <a:ext uri="{FF2B5EF4-FFF2-40B4-BE49-F238E27FC236}">
                <a16:creationId xmlns:a16="http://schemas.microsoft.com/office/drawing/2014/main" id="{1C7F7006-B008-8D99-95C2-FE8FD58FCE5F}"/>
              </a:ext>
            </a:extLst>
          </p:cNvPr>
          <p:cNvPicPr>
            <a:picLocks noChangeAspect="1"/>
          </p:cNvPicPr>
          <p:nvPr/>
        </p:nvPicPr>
        <p:blipFill>
          <a:blip r:embed="rId2"/>
          <a:stretch>
            <a:fillRect/>
          </a:stretch>
        </p:blipFill>
        <p:spPr>
          <a:xfrm>
            <a:off x="5224571" y="5678001"/>
            <a:ext cx="1742857" cy="2476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30382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EDE79-3460-98DC-9A4B-B5708F74F47D}"/>
              </a:ext>
            </a:extLst>
          </p:cNvPr>
          <p:cNvSpPr>
            <a:spLocks noGrp="1"/>
          </p:cNvSpPr>
          <p:nvPr>
            <p:ph type="title"/>
          </p:nvPr>
        </p:nvSpPr>
        <p:spPr/>
        <p:txBody>
          <a:bodyPr/>
          <a:lstStyle/>
          <a:p>
            <a:r>
              <a:rPr lang="en-US" dirty="0"/>
              <a:t>Honoring God May Incur Opposition</a:t>
            </a:r>
          </a:p>
        </p:txBody>
      </p:sp>
      <p:sp>
        <p:nvSpPr>
          <p:cNvPr id="3" name="Content Placeholder 2">
            <a:extLst>
              <a:ext uri="{FF2B5EF4-FFF2-40B4-BE49-F238E27FC236}">
                <a16:creationId xmlns:a16="http://schemas.microsoft.com/office/drawing/2014/main" id="{24B4DDF1-2589-0BBD-F450-708123C2BE9D}"/>
              </a:ext>
            </a:extLst>
          </p:cNvPr>
          <p:cNvSpPr>
            <a:spLocks noGrp="1"/>
          </p:cNvSpPr>
          <p:nvPr>
            <p:ph idx="1"/>
          </p:nvPr>
        </p:nvSpPr>
        <p:spPr/>
        <p:txBody>
          <a:bodyPr/>
          <a:lstStyle/>
          <a:p>
            <a:r>
              <a:rPr lang="en-US" dirty="0"/>
              <a:t>On what grounds did the officials build their case against Daniel? </a:t>
            </a:r>
          </a:p>
          <a:p>
            <a:r>
              <a:rPr lang="en-US" dirty="0"/>
              <a:t>Why was the king distressed upon receiving the charges?  (See verse 14)</a:t>
            </a:r>
          </a:p>
          <a:p>
            <a:r>
              <a:rPr lang="en-US" dirty="0"/>
              <a:t>Why did Daniels enemies hold the upper hand in this situation?</a:t>
            </a:r>
          </a:p>
        </p:txBody>
      </p:sp>
    </p:spTree>
    <p:extLst>
      <p:ext uri="{BB962C8B-B14F-4D97-AF65-F5344CB8AC3E}">
        <p14:creationId xmlns:p14="http://schemas.microsoft.com/office/powerpoint/2010/main" val="103386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44845-9CAF-5BAF-B85B-3DF7B25D584E}"/>
              </a:ext>
            </a:extLst>
          </p:cNvPr>
          <p:cNvSpPr>
            <a:spLocks noGrp="1"/>
          </p:cNvSpPr>
          <p:nvPr>
            <p:ph type="title"/>
          </p:nvPr>
        </p:nvSpPr>
        <p:spPr/>
        <p:txBody>
          <a:bodyPr/>
          <a:lstStyle/>
          <a:p>
            <a:r>
              <a:rPr lang="en-US" dirty="0"/>
              <a:t>Honoring God May Incur Opposition</a:t>
            </a:r>
          </a:p>
        </p:txBody>
      </p:sp>
      <p:sp>
        <p:nvSpPr>
          <p:cNvPr id="3" name="Content Placeholder 2">
            <a:extLst>
              <a:ext uri="{FF2B5EF4-FFF2-40B4-BE49-F238E27FC236}">
                <a16:creationId xmlns:a16="http://schemas.microsoft.com/office/drawing/2014/main" id="{4A3CF3E5-B163-5353-B119-C4686C70D901}"/>
              </a:ext>
            </a:extLst>
          </p:cNvPr>
          <p:cNvSpPr>
            <a:spLocks noGrp="1"/>
          </p:cNvSpPr>
          <p:nvPr>
            <p:ph idx="1"/>
          </p:nvPr>
        </p:nvSpPr>
        <p:spPr/>
        <p:txBody>
          <a:bodyPr/>
          <a:lstStyle/>
          <a:p>
            <a:r>
              <a:rPr lang="en-US" dirty="0"/>
              <a:t>In what ways have you seen individuals experience opposition to their faith?</a:t>
            </a:r>
          </a:p>
          <a:p>
            <a:r>
              <a:rPr lang="en-US" dirty="0"/>
              <a:t>What are some ways in which Daniel could have changed his prayer habits to avoid trouble?</a:t>
            </a:r>
          </a:p>
          <a:p>
            <a:r>
              <a:rPr lang="en-US" dirty="0"/>
              <a:t>What do you think God’s perspective might have been had Daniel dodged the decree somehow?</a:t>
            </a:r>
          </a:p>
        </p:txBody>
      </p:sp>
      <p:sp>
        <p:nvSpPr>
          <p:cNvPr id="4" name="Scroll: Horizontal 3">
            <a:extLst>
              <a:ext uri="{FF2B5EF4-FFF2-40B4-BE49-F238E27FC236}">
                <a16:creationId xmlns:a16="http://schemas.microsoft.com/office/drawing/2014/main" id="{0C57C347-A0BB-94B9-07C9-A673A3B5B328}"/>
              </a:ext>
            </a:extLst>
          </p:cNvPr>
          <p:cNvSpPr/>
          <p:nvPr/>
        </p:nvSpPr>
        <p:spPr>
          <a:xfrm rot="21227832">
            <a:off x="2629381" y="2191884"/>
            <a:ext cx="6933236" cy="2835798"/>
          </a:xfrm>
          <a:prstGeom prst="horizontalScroll">
            <a:avLst/>
          </a:prstGeom>
          <a:solidFill>
            <a:srgbClr val="FFDF79"/>
          </a:solidFill>
          <a:effectLst>
            <a:outerShdw blurRad="165100" dist="1270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800" b="1" dirty="0">
                <a:solidFill>
                  <a:srgbClr val="C00000"/>
                </a:solidFill>
              </a:rPr>
              <a:t>God’s perspective for our situations is the same for us today as it was for Daniel.</a:t>
            </a:r>
          </a:p>
          <a:p>
            <a:pPr algn="ctr"/>
            <a:r>
              <a:rPr lang="en-US" sz="2800" b="1" dirty="0">
                <a:solidFill>
                  <a:srgbClr val="C00000"/>
                </a:solidFill>
              </a:rPr>
              <a:t>When we make the right choices, God is glorified!</a:t>
            </a:r>
          </a:p>
        </p:txBody>
      </p:sp>
    </p:spTree>
    <p:extLst>
      <p:ext uri="{BB962C8B-B14F-4D97-AF65-F5344CB8AC3E}">
        <p14:creationId xmlns:p14="http://schemas.microsoft.com/office/powerpoint/2010/main" val="399836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C3065-B873-3E15-121C-4A38B9729F97}"/>
              </a:ext>
            </a:extLst>
          </p:cNvPr>
          <p:cNvSpPr>
            <a:spLocks noGrp="1"/>
          </p:cNvSpPr>
          <p:nvPr>
            <p:ph type="title"/>
          </p:nvPr>
        </p:nvSpPr>
        <p:spPr/>
        <p:txBody>
          <a:bodyPr/>
          <a:lstStyle/>
          <a:p>
            <a:pPr algn="l"/>
            <a:r>
              <a:rPr lang="en-US" dirty="0"/>
              <a:t>Listen for how King Darius responded.</a:t>
            </a:r>
          </a:p>
        </p:txBody>
      </p:sp>
      <p:sp>
        <p:nvSpPr>
          <p:cNvPr id="3" name="Content Placeholder 2">
            <a:extLst>
              <a:ext uri="{FF2B5EF4-FFF2-40B4-BE49-F238E27FC236}">
                <a16:creationId xmlns:a16="http://schemas.microsoft.com/office/drawing/2014/main" id="{95D777DA-D13D-4876-4A88-7BA56C5A231F}"/>
              </a:ext>
            </a:extLst>
          </p:cNvPr>
          <p:cNvSpPr>
            <a:spLocks noGrp="1"/>
          </p:cNvSpPr>
          <p:nvPr>
            <p:ph idx="1"/>
          </p:nvPr>
        </p:nvSpPr>
        <p:spPr>
          <a:xfrm>
            <a:off x="1211966" y="1814050"/>
            <a:ext cx="9768068" cy="4351338"/>
          </a:xfrm>
        </p:spPr>
        <p:txBody>
          <a:bodyPr/>
          <a:lstStyle/>
          <a:p>
            <a:pPr marL="0" indent="0" algn="ctr">
              <a:buNone/>
            </a:pPr>
            <a:r>
              <a:rPr lang="en-US" dirty="0"/>
              <a:t>Daniel 6:16-17; 21 - 23 (NIV)   So the king gave the order, and they brought Daniel and threw him into the lions' den. The king said to Daniel, "May your God, whom you serve continually, rescue you!" 17  A stone was brought and placed over the mouth of the den, and the king sealed it </a:t>
            </a:r>
          </a:p>
        </p:txBody>
      </p:sp>
    </p:spTree>
    <p:extLst>
      <p:ext uri="{BB962C8B-B14F-4D97-AF65-F5344CB8AC3E}">
        <p14:creationId xmlns:p14="http://schemas.microsoft.com/office/powerpoint/2010/main" val="380756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C3065-B873-3E15-121C-4A38B9729F97}"/>
              </a:ext>
            </a:extLst>
          </p:cNvPr>
          <p:cNvSpPr>
            <a:spLocks noGrp="1"/>
          </p:cNvSpPr>
          <p:nvPr>
            <p:ph type="title"/>
          </p:nvPr>
        </p:nvSpPr>
        <p:spPr/>
        <p:txBody>
          <a:bodyPr/>
          <a:lstStyle/>
          <a:p>
            <a:pPr algn="l"/>
            <a:r>
              <a:rPr lang="en-US" dirty="0"/>
              <a:t>Listen for how King Darius responded.</a:t>
            </a:r>
          </a:p>
        </p:txBody>
      </p:sp>
      <p:sp>
        <p:nvSpPr>
          <p:cNvPr id="3" name="Content Placeholder 2">
            <a:extLst>
              <a:ext uri="{FF2B5EF4-FFF2-40B4-BE49-F238E27FC236}">
                <a16:creationId xmlns:a16="http://schemas.microsoft.com/office/drawing/2014/main" id="{95D777DA-D13D-4876-4A88-7BA56C5A231F}"/>
              </a:ext>
            </a:extLst>
          </p:cNvPr>
          <p:cNvSpPr>
            <a:spLocks noGrp="1"/>
          </p:cNvSpPr>
          <p:nvPr>
            <p:ph idx="1"/>
          </p:nvPr>
        </p:nvSpPr>
        <p:spPr>
          <a:xfrm>
            <a:off x="1211966" y="1814050"/>
            <a:ext cx="9768068" cy="4351338"/>
          </a:xfrm>
        </p:spPr>
        <p:txBody>
          <a:bodyPr/>
          <a:lstStyle/>
          <a:p>
            <a:pPr marL="0" indent="0" algn="ctr">
              <a:buNone/>
            </a:pPr>
            <a:r>
              <a:rPr lang="en-US" dirty="0"/>
              <a:t>with his own signet ring and with the rings of his nobles, so that Daniel's situation might not be changed.  …  21  Daniel answered, "O king, live forever! 22  My God sent his angel, and he shut the mouths of the lions. They have not hurt me, because I was found </a:t>
            </a:r>
          </a:p>
        </p:txBody>
      </p:sp>
    </p:spTree>
    <p:extLst>
      <p:ext uri="{BB962C8B-B14F-4D97-AF65-F5344CB8AC3E}">
        <p14:creationId xmlns:p14="http://schemas.microsoft.com/office/powerpoint/2010/main" val="1630375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C3065-B873-3E15-121C-4A38B9729F97}"/>
              </a:ext>
            </a:extLst>
          </p:cNvPr>
          <p:cNvSpPr>
            <a:spLocks noGrp="1"/>
          </p:cNvSpPr>
          <p:nvPr>
            <p:ph type="title"/>
          </p:nvPr>
        </p:nvSpPr>
        <p:spPr/>
        <p:txBody>
          <a:bodyPr/>
          <a:lstStyle/>
          <a:p>
            <a:pPr algn="l"/>
            <a:r>
              <a:rPr lang="en-US" dirty="0"/>
              <a:t>Listen for how King Darius responded.</a:t>
            </a:r>
          </a:p>
        </p:txBody>
      </p:sp>
      <p:sp>
        <p:nvSpPr>
          <p:cNvPr id="3" name="Content Placeholder 2">
            <a:extLst>
              <a:ext uri="{FF2B5EF4-FFF2-40B4-BE49-F238E27FC236}">
                <a16:creationId xmlns:a16="http://schemas.microsoft.com/office/drawing/2014/main" id="{95D777DA-D13D-4876-4A88-7BA56C5A231F}"/>
              </a:ext>
            </a:extLst>
          </p:cNvPr>
          <p:cNvSpPr>
            <a:spLocks noGrp="1"/>
          </p:cNvSpPr>
          <p:nvPr>
            <p:ph idx="1"/>
          </p:nvPr>
        </p:nvSpPr>
        <p:spPr>
          <a:xfrm>
            <a:off x="1211966" y="1814050"/>
            <a:ext cx="9768068" cy="4351338"/>
          </a:xfrm>
        </p:spPr>
        <p:txBody>
          <a:bodyPr/>
          <a:lstStyle/>
          <a:p>
            <a:pPr marL="0" indent="0" algn="ctr">
              <a:buNone/>
            </a:pPr>
            <a:r>
              <a:rPr lang="en-US" dirty="0"/>
              <a:t> innocent in his sight. Nor have I ever done any wrong before you, O king." 23  The king was overjoyed and gave orders to lift Daniel out of the den. And when Daniel was lifted from the den, no wound was found on him, because he had trusted in his God.</a:t>
            </a:r>
          </a:p>
        </p:txBody>
      </p:sp>
      <p:pic>
        <p:nvPicPr>
          <p:cNvPr id="4" name="Picture 3">
            <a:extLst>
              <a:ext uri="{FF2B5EF4-FFF2-40B4-BE49-F238E27FC236}">
                <a16:creationId xmlns:a16="http://schemas.microsoft.com/office/drawing/2014/main" id="{1AEC9435-F34A-1693-41E6-F103652203CD}"/>
              </a:ext>
            </a:extLst>
          </p:cNvPr>
          <p:cNvPicPr>
            <a:picLocks noChangeAspect="1"/>
          </p:cNvPicPr>
          <p:nvPr/>
        </p:nvPicPr>
        <p:blipFill>
          <a:blip r:embed="rId2"/>
          <a:stretch>
            <a:fillRect/>
          </a:stretch>
        </p:blipFill>
        <p:spPr>
          <a:xfrm>
            <a:off x="5340318" y="5191865"/>
            <a:ext cx="1742857" cy="2476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58017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DE497-73D4-886A-A6E5-9BDE78D04552}"/>
              </a:ext>
            </a:extLst>
          </p:cNvPr>
          <p:cNvSpPr>
            <a:spLocks noGrp="1"/>
          </p:cNvSpPr>
          <p:nvPr>
            <p:ph type="title"/>
          </p:nvPr>
        </p:nvSpPr>
        <p:spPr/>
        <p:txBody>
          <a:bodyPr/>
          <a:lstStyle/>
          <a:p>
            <a:r>
              <a:rPr lang="en-US" dirty="0"/>
              <a:t>Our Commitment Is a Witness</a:t>
            </a:r>
          </a:p>
        </p:txBody>
      </p:sp>
      <p:sp>
        <p:nvSpPr>
          <p:cNvPr id="3" name="Content Placeholder 2">
            <a:extLst>
              <a:ext uri="{FF2B5EF4-FFF2-40B4-BE49-F238E27FC236}">
                <a16:creationId xmlns:a16="http://schemas.microsoft.com/office/drawing/2014/main" id="{67ACCAC4-F5D1-64DE-9C82-D5C7709DCE5D}"/>
              </a:ext>
            </a:extLst>
          </p:cNvPr>
          <p:cNvSpPr>
            <a:spLocks noGrp="1"/>
          </p:cNvSpPr>
          <p:nvPr>
            <p:ph idx="1"/>
          </p:nvPr>
        </p:nvSpPr>
        <p:spPr/>
        <p:txBody>
          <a:bodyPr/>
          <a:lstStyle/>
          <a:p>
            <a:r>
              <a:rPr lang="en-US" dirty="0"/>
              <a:t>What was evident to the king about the quality of Daniels’s relationship to God? </a:t>
            </a:r>
          </a:p>
          <a:p>
            <a:r>
              <a:rPr lang="en-US" dirty="0"/>
              <a:t>How did this instance become an opportunity for Daniel to witness to the goodness of God? </a:t>
            </a:r>
          </a:p>
          <a:p>
            <a:endParaRPr lang="en-US" dirty="0"/>
          </a:p>
        </p:txBody>
      </p:sp>
    </p:spTree>
    <p:extLst>
      <p:ext uri="{BB962C8B-B14F-4D97-AF65-F5344CB8AC3E}">
        <p14:creationId xmlns:p14="http://schemas.microsoft.com/office/powerpoint/2010/main" val="231672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E42EE-FC4E-E192-97C7-6114EB00EC61}"/>
              </a:ext>
            </a:extLst>
          </p:cNvPr>
          <p:cNvSpPr>
            <a:spLocks noGrp="1"/>
          </p:cNvSpPr>
          <p:nvPr>
            <p:ph type="title"/>
          </p:nvPr>
        </p:nvSpPr>
        <p:spPr/>
        <p:txBody>
          <a:bodyPr/>
          <a:lstStyle/>
          <a:p>
            <a:r>
              <a:rPr lang="en-US" dirty="0"/>
              <a:t>Our Commitment Is a Witness</a:t>
            </a:r>
          </a:p>
        </p:txBody>
      </p:sp>
      <p:sp>
        <p:nvSpPr>
          <p:cNvPr id="3" name="Content Placeholder 2">
            <a:extLst>
              <a:ext uri="{FF2B5EF4-FFF2-40B4-BE49-F238E27FC236}">
                <a16:creationId xmlns:a16="http://schemas.microsoft.com/office/drawing/2014/main" id="{E9032A42-C93B-DF5A-89E5-35C60FFC80C1}"/>
              </a:ext>
            </a:extLst>
          </p:cNvPr>
          <p:cNvSpPr>
            <a:spLocks noGrp="1"/>
          </p:cNvSpPr>
          <p:nvPr>
            <p:ph idx="1"/>
          </p:nvPr>
        </p:nvSpPr>
        <p:spPr/>
        <p:txBody>
          <a:bodyPr/>
          <a:lstStyle/>
          <a:p>
            <a:r>
              <a:rPr lang="en-US" dirty="0"/>
              <a:t>How can our lives </a:t>
            </a:r>
            <a:r>
              <a:rPr lang="en-US" i="1" dirty="0"/>
              <a:t>express confidence </a:t>
            </a:r>
            <a:r>
              <a:rPr lang="en-US" dirty="0"/>
              <a:t>that God is greater than those who oppose us?</a:t>
            </a:r>
          </a:p>
          <a:p>
            <a:r>
              <a:rPr lang="en-US" dirty="0"/>
              <a:t>How does the </a:t>
            </a:r>
            <a:r>
              <a:rPr lang="en-US" i="1" dirty="0"/>
              <a:t>way we respond </a:t>
            </a:r>
            <a:r>
              <a:rPr lang="en-US" dirty="0"/>
              <a:t>to difficulties become an </a:t>
            </a:r>
            <a:r>
              <a:rPr lang="en-US" i="1" dirty="0"/>
              <a:t>opportunity to testify </a:t>
            </a:r>
            <a:r>
              <a:rPr lang="en-US" dirty="0"/>
              <a:t>to God’s faithfulness?</a:t>
            </a:r>
          </a:p>
        </p:txBody>
      </p:sp>
    </p:spTree>
    <p:extLst>
      <p:ext uri="{BB962C8B-B14F-4D97-AF65-F5344CB8AC3E}">
        <p14:creationId xmlns:p14="http://schemas.microsoft.com/office/powerpoint/2010/main" val="32811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C63404-216D-F2A3-36AF-74DD0FCAD126}"/>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DE5D1D03-5BE4-0472-EAB3-826986258E95}"/>
              </a:ext>
            </a:extLst>
          </p:cNvPr>
          <p:cNvGrpSpPr/>
          <p:nvPr/>
        </p:nvGrpSpPr>
        <p:grpSpPr>
          <a:xfrm>
            <a:off x="2849598" y="1690688"/>
            <a:ext cx="6492803" cy="4161682"/>
            <a:chOff x="2849598" y="1690688"/>
            <a:chExt cx="6492803" cy="4161682"/>
          </a:xfrm>
        </p:grpSpPr>
        <p:pic>
          <p:nvPicPr>
            <p:cNvPr id="6" name="Picture 5" descr="A person on a rock&#10;&#10;Description automatically generated">
              <a:extLst>
                <a:ext uri="{FF2B5EF4-FFF2-40B4-BE49-F238E27FC236}">
                  <a16:creationId xmlns:a16="http://schemas.microsoft.com/office/drawing/2014/main" id="{42474632-C1A1-8FED-1C13-162D954E8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933575"/>
              <a:ext cx="5715000" cy="2990850"/>
            </a:xfrm>
            <a:prstGeom prst="rect">
              <a:avLst/>
            </a:prstGeom>
            <a:ln>
              <a:noFill/>
            </a:ln>
            <a:effectLst>
              <a:outerShdw blurRad="292100" dist="139700" dir="2700000" algn="tl" rotWithShape="0">
                <a:srgbClr val="333333">
                  <a:alpha val="65000"/>
                </a:srgbClr>
              </a:outerShdw>
            </a:effectLst>
          </p:spPr>
        </p:pic>
        <p:pic>
          <p:nvPicPr>
            <p:cNvPr id="8" name="Picture 7" descr="A black background with a black square&#10;&#10;Description automatically generated with medium confidence">
              <a:hlinkClick r:id="rId3"/>
              <a:extLst>
                <a:ext uri="{FF2B5EF4-FFF2-40B4-BE49-F238E27FC236}">
                  <a16:creationId xmlns:a16="http://schemas.microsoft.com/office/drawing/2014/main" id="{A262C193-054A-EB3B-7C9C-E5ED4F4257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2BB9DBD7-1C65-C087-270F-335BECFEEFED}"/>
              </a:ext>
            </a:extLst>
          </p:cNvPr>
          <p:cNvSpPr txBox="1"/>
          <p:nvPr/>
        </p:nvSpPr>
        <p:spPr>
          <a:xfrm>
            <a:off x="4560125" y="5852370"/>
            <a:ext cx="3075709"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4231367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1AA4A-B0B8-8FF3-BAA7-11998846FAE5}"/>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378424F0-06A8-C628-4FD7-6132BAD165F7}"/>
              </a:ext>
            </a:extLst>
          </p:cNvPr>
          <p:cNvSpPr>
            <a:spLocks noGrp="1"/>
          </p:cNvSpPr>
          <p:nvPr>
            <p:ph idx="1"/>
          </p:nvPr>
        </p:nvSpPr>
        <p:spPr>
          <a:xfrm>
            <a:off x="838200" y="1990845"/>
            <a:ext cx="10515600" cy="4186117"/>
          </a:xfrm>
        </p:spPr>
        <p:txBody>
          <a:bodyPr/>
          <a:lstStyle/>
          <a:p>
            <a:r>
              <a:rPr lang="en-US" dirty="0"/>
              <a:t>Express gratitude to God. </a:t>
            </a:r>
          </a:p>
          <a:p>
            <a:pPr lvl="1"/>
            <a:r>
              <a:rPr lang="en-US" dirty="0"/>
              <a:t>When you first rise in the morning this week, think of one thing, person, or situation you are thankful for. </a:t>
            </a:r>
          </a:p>
          <a:p>
            <a:pPr lvl="1"/>
            <a:r>
              <a:rPr lang="en-US" dirty="0"/>
              <a:t>Spend time during the day expressing your appreciation to God. </a:t>
            </a:r>
          </a:p>
          <a:p>
            <a:pPr lvl="1"/>
            <a:r>
              <a:rPr lang="en-US" dirty="0"/>
              <a:t>Choose something different tomorrow.</a:t>
            </a:r>
          </a:p>
          <a:p>
            <a:endParaRPr lang="en-US" dirty="0"/>
          </a:p>
        </p:txBody>
      </p:sp>
    </p:spTree>
    <p:extLst>
      <p:ext uri="{BB962C8B-B14F-4D97-AF65-F5344CB8AC3E}">
        <p14:creationId xmlns:p14="http://schemas.microsoft.com/office/powerpoint/2010/main" val="1203311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1AA4A-B0B8-8FF3-BAA7-11998846FAE5}"/>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378424F0-06A8-C628-4FD7-6132BAD165F7}"/>
              </a:ext>
            </a:extLst>
          </p:cNvPr>
          <p:cNvSpPr>
            <a:spLocks noGrp="1"/>
          </p:cNvSpPr>
          <p:nvPr>
            <p:ph idx="1"/>
          </p:nvPr>
        </p:nvSpPr>
        <p:spPr>
          <a:xfrm>
            <a:off x="838200" y="2048719"/>
            <a:ext cx="10515600" cy="4128244"/>
          </a:xfrm>
        </p:spPr>
        <p:txBody>
          <a:bodyPr/>
          <a:lstStyle/>
          <a:p>
            <a:r>
              <a:rPr lang="en-US" dirty="0"/>
              <a:t>Pray faithfully. </a:t>
            </a:r>
          </a:p>
          <a:p>
            <a:pPr lvl="1"/>
            <a:r>
              <a:rPr lang="en-US" dirty="0"/>
              <a:t>If you have not already done so, set aside a space in your house to be your prayer “closet.” </a:t>
            </a:r>
          </a:p>
          <a:p>
            <a:pPr lvl="1"/>
            <a:r>
              <a:rPr lang="en-US" dirty="0"/>
              <a:t>Each day this week, spend time there, reading God’s Word and praying.</a:t>
            </a:r>
          </a:p>
          <a:p>
            <a:endParaRPr lang="en-US" dirty="0"/>
          </a:p>
        </p:txBody>
      </p:sp>
    </p:spTree>
    <p:extLst>
      <p:ext uri="{BB962C8B-B14F-4D97-AF65-F5344CB8AC3E}">
        <p14:creationId xmlns:p14="http://schemas.microsoft.com/office/powerpoint/2010/main" val="211104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1AA4A-B0B8-8FF3-BAA7-11998846FAE5}"/>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378424F0-06A8-C628-4FD7-6132BAD165F7}"/>
              </a:ext>
            </a:extLst>
          </p:cNvPr>
          <p:cNvSpPr>
            <a:spLocks noGrp="1"/>
          </p:cNvSpPr>
          <p:nvPr>
            <p:ph idx="1"/>
          </p:nvPr>
        </p:nvSpPr>
        <p:spPr>
          <a:xfrm>
            <a:off x="838200" y="1840375"/>
            <a:ext cx="10515600" cy="4336588"/>
          </a:xfrm>
        </p:spPr>
        <p:txBody>
          <a:bodyPr/>
          <a:lstStyle/>
          <a:p>
            <a:r>
              <a:rPr lang="en-US" dirty="0"/>
              <a:t>Examine your life. </a:t>
            </a:r>
          </a:p>
          <a:p>
            <a:pPr lvl="1"/>
            <a:r>
              <a:rPr lang="en-US" dirty="0"/>
              <a:t>Are there standards the world has set that are contrary to God’s Word, but you have embraced these anyway? </a:t>
            </a:r>
          </a:p>
          <a:p>
            <a:pPr lvl="1"/>
            <a:r>
              <a:rPr lang="en-US" dirty="0"/>
              <a:t>Consider what changes you can or should make to help you be faithful to what is God’s will. </a:t>
            </a:r>
          </a:p>
          <a:p>
            <a:pPr lvl="1"/>
            <a:r>
              <a:rPr lang="en-US" dirty="0"/>
              <a:t>What is one change will you make first? </a:t>
            </a:r>
          </a:p>
          <a:p>
            <a:endParaRPr lang="en-US" dirty="0"/>
          </a:p>
        </p:txBody>
      </p:sp>
    </p:spTree>
    <p:extLst>
      <p:ext uri="{BB962C8B-B14F-4D97-AF65-F5344CB8AC3E}">
        <p14:creationId xmlns:p14="http://schemas.microsoft.com/office/powerpoint/2010/main" val="354087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71F18B-1E60-D6F9-0DF9-AF4818FEA917}"/>
              </a:ext>
            </a:extLst>
          </p:cNvPr>
          <p:cNvSpPr>
            <a:spLocks noGrp="1"/>
          </p:cNvSpPr>
          <p:nvPr>
            <p:ph type="title"/>
          </p:nvPr>
        </p:nvSpPr>
        <p:spPr>
          <a:xfrm>
            <a:off x="2963118" y="365125"/>
            <a:ext cx="8390681" cy="1325563"/>
          </a:xfrm>
        </p:spPr>
        <p:txBody>
          <a:bodyPr/>
          <a:lstStyle/>
          <a:p>
            <a:r>
              <a:rPr lang="en-US" dirty="0"/>
              <a:t>Family Activities</a:t>
            </a:r>
          </a:p>
        </p:txBody>
      </p:sp>
      <p:pic>
        <p:nvPicPr>
          <p:cNvPr id="6" name="Picture 5" descr="A close up of a word&#10;&#10;Description automatically generated">
            <a:extLst>
              <a:ext uri="{FF2B5EF4-FFF2-40B4-BE49-F238E27FC236}">
                <a16:creationId xmlns:a16="http://schemas.microsoft.com/office/drawing/2014/main" id="{C042C687-A3C2-22A2-6A70-AA2F198B646C}"/>
              </a:ext>
            </a:extLst>
          </p:cNvPr>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0" y="1412111"/>
            <a:ext cx="5532699" cy="4565392"/>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8" name="Picture 7" descr="Cartoon of a person in a trench coat holding a magnifying glass&#10;&#10;Description automatically generated">
            <a:extLst>
              <a:ext uri="{FF2B5EF4-FFF2-40B4-BE49-F238E27FC236}">
                <a16:creationId xmlns:a16="http://schemas.microsoft.com/office/drawing/2014/main" id="{687901F0-B492-259E-A973-E5D97D1005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876897" y="1412111"/>
            <a:ext cx="3472116" cy="4890304"/>
          </a:xfrm>
          <a:prstGeom prst="rect">
            <a:avLst/>
          </a:prstGeom>
          <a:ln>
            <a:noFill/>
          </a:ln>
          <a:effectLst>
            <a:outerShdw blurRad="292100" dist="139700" dir="2700000" algn="tl" rotWithShape="0">
              <a:srgbClr val="333333">
                <a:alpha val="65000"/>
              </a:srgbClr>
            </a:outerShdw>
          </a:effectLst>
        </p:spPr>
      </p:pic>
      <p:cxnSp>
        <p:nvCxnSpPr>
          <p:cNvPr id="10" name="Straight Connector 9">
            <a:extLst>
              <a:ext uri="{FF2B5EF4-FFF2-40B4-BE49-F238E27FC236}">
                <a16:creationId xmlns:a16="http://schemas.microsoft.com/office/drawing/2014/main" id="{BC56DE20-D666-7E06-E381-87DF3E74F6D5}"/>
              </a:ext>
            </a:extLst>
          </p:cNvPr>
          <p:cNvCxnSpPr/>
          <p:nvPr/>
        </p:nvCxnSpPr>
        <p:spPr>
          <a:xfrm flipV="1">
            <a:off x="2465408" y="3727048"/>
            <a:ext cx="868101" cy="23149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BF84F94-7E9D-080A-B43F-4A0DB77147E3}"/>
              </a:ext>
            </a:extLst>
          </p:cNvPr>
          <p:cNvCxnSpPr>
            <a:cxnSpLocks/>
          </p:cNvCxnSpPr>
          <p:nvPr/>
        </p:nvCxnSpPr>
        <p:spPr>
          <a:xfrm flipH="1">
            <a:off x="2899458" y="2326511"/>
            <a:ext cx="1977439" cy="1516284"/>
          </a:xfrm>
          <a:prstGeom prst="line">
            <a:avLst/>
          </a:prstGeom>
          <a:ln>
            <a:solidFill>
              <a:srgbClr val="C00000"/>
            </a:solidFill>
            <a:prstDash val="lg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3896C0F-56D4-79F3-BA0B-03AA84D4F819}"/>
              </a:ext>
            </a:extLst>
          </p:cNvPr>
          <p:cNvCxnSpPr>
            <a:cxnSpLocks/>
          </p:cNvCxnSpPr>
          <p:nvPr/>
        </p:nvCxnSpPr>
        <p:spPr>
          <a:xfrm flipH="1">
            <a:off x="2992019" y="3130952"/>
            <a:ext cx="2255269" cy="711843"/>
          </a:xfrm>
          <a:prstGeom prst="line">
            <a:avLst/>
          </a:prstGeom>
          <a:ln>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19" name="Speech Bubble: Rectangle with Corners Rounded 18">
            <a:extLst>
              <a:ext uri="{FF2B5EF4-FFF2-40B4-BE49-F238E27FC236}">
                <a16:creationId xmlns:a16="http://schemas.microsoft.com/office/drawing/2014/main" id="{424AD281-DE29-16EB-06D6-FD56AE352DEE}"/>
              </a:ext>
            </a:extLst>
          </p:cNvPr>
          <p:cNvSpPr/>
          <p:nvPr/>
        </p:nvSpPr>
        <p:spPr>
          <a:xfrm>
            <a:off x="7998107" y="1412111"/>
            <a:ext cx="4181692" cy="3368233"/>
          </a:xfrm>
          <a:prstGeom prst="wedgeRoundRectCallout">
            <a:avLst>
              <a:gd name="adj1" fmla="val -68756"/>
              <a:gd name="adj2" fmla="val -1653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This one is either PRAY or PRAYED.  I think these are all words from the Bible lesson.  See how many you can find.  They go up, down, left, right, and diagonal.  If you get stuck go to </a:t>
            </a:r>
            <a:r>
              <a:rPr lang="en-US" dirty="0">
                <a:latin typeface="Comic Sans MS" panose="030F0702030302020204" pitchFamily="66" charset="0"/>
                <a:hlinkClick r:id="rId4"/>
              </a:rPr>
              <a:t>https://tinyurl.com/yrb4aztr</a:t>
            </a:r>
            <a:r>
              <a:rPr lang="en-US" dirty="0">
                <a:latin typeface="Comic Sans MS" panose="030F0702030302020204" pitchFamily="66" charset="0"/>
              </a:rPr>
              <a:t> If you would rather do the Crossword, it’s there also. </a:t>
            </a:r>
          </a:p>
        </p:txBody>
      </p:sp>
    </p:spTree>
    <p:extLst>
      <p:ext uri="{BB962C8B-B14F-4D97-AF65-F5344CB8AC3E}">
        <p14:creationId xmlns:p14="http://schemas.microsoft.com/office/powerpoint/2010/main" val="3332293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Live Courageously</a:t>
            </a:r>
          </a:p>
        </p:txBody>
      </p:sp>
      <p:sp>
        <p:nvSpPr>
          <p:cNvPr id="3" name="Subtitle 2"/>
          <p:cNvSpPr>
            <a:spLocks noGrp="1"/>
          </p:cNvSpPr>
          <p:nvPr>
            <p:ph type="subTitle" idx="1"/>
          </p:nvPr>
        </p:nvSpPr>
        <p:spPr>
          <a:xfrm>
            <a:off x="1524000" y="3859480"/>
            <a:ext cx="9144000" cy="1398319"/>
          </a:xfrm>
        </p:spPr>
        <p:txBody>
          <a:bodyPr/>
          <a:lstStyle/>
          <a:p>
            <a:r>
              <a:rPr lang="en-US" dirty="0"/>
              <a:t>September 24</a:t>
            </a:r>
          </a:p>
        </p:txBody>
      </p:sp>
    </p:spTree>
    <p:extLst>
      <p:ext uri="{BB962C8B-B14F-4D97-AF65-F5344CB8AC3E}">
        <p14:creationId xmlns:p14="http://schemas.microsoft.com/office/powerpoint/2010/main" val="1760897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A638B3-2A2C-2A55-6D2E-76246631F1BC}"/>
              </a:ext>
            </a:extLst>
          </p:cNvPr>
          <p:cNvSpPr>
            <a:spLocks noGrp="1"/>
          </p:cNvSpPr>
          <p:nvPr>
            <p:ph type="title"/>
          </p:nvPr>
        </p:nvSpPr>
        <p:spPr/>
        <p:txBody>
          <a:bodyPr/>
          <a:lstStyle/>
          <a:p>
            <a:r>
              <a:rPr lang="en-US" dirty="0"/>
              <a:t>Think about it …</a:t>
            </a:r>
          </a:p>
        </p:txBody>
      </p:sp>
      <p:sp>
        <p:nvSpPr>
          <p:cNvPr id="4" name="Content Placeholder 3">
            <a:extLst>
              <a:ext uri="{FF2B5EF4-FFF2-40B4-BE49-F238E27FC236}">
                <a16:creationId xmlns:a16="http://schemas.microsoft.com/office/drawing/2014/main" id="{12885B44-31B8-0030-3840-1F79FD573AF5}"/>
              </a:ext>
            </a:extLst>
          </p:cNvPr>
          <p:cNvSpPr>
            <a:spLocks noGrp="1"/>
          </p:cNvSpPr>
          <p:nvPr>
            <p:ph idx="1"/>
          </p:nvPr>
        </p:nvSpPr>
        <p:spPr/>
        <p:txBody>
          <a:bodyPr/>
          <a:lstStyle/>
          <a:p>
            <a:r>
              <a:rPr lang="en-US" dirty="0"/>
              <a:t>What change or innovation in your lifetime have you gladly embraced?</a:t>
            </a:r>
          </a:p>
          <a:p>
            <a:r>
              <a:rPr lang="en-US" dirty="0">
                <a:solidFill>
                  <a:srgbClr val="C00000"/>
                </a:solidFill>
              </a:rPr>
              <a:t>Some things we readily embrace, some we will never adopt.</a:t>
            </a:r>
          </a:p>
          <a:p>
            <a:pPr lvl="1"/>
            <a:r>
              <a:rPr lang="en-US" dirty="0">
                <a:solidFill>
                  <a:srgbClr val="C00000"/>
                </a:solidFill>
              </a:rPr>
              <a:t>There are some absolutes and standards to which we must hold firm.</a:t>
            </a:r>
          </a:p>
          <a:p>
            <a:pPr lvl="1"/>
            <a:r>
              <a:rPr lang="en-US" dirty="0">
                <a:solidFill>
                  <a:srgbClr val="C00000"/>
                </a:solidFill>
              </a:rPr>
              <a:t>Do the right thing in God’s Strength</a:t>
            </a:r>
          </a:p>
          <a:p>
            <a:endParaRPr lang="en-US" dirty="0"/>
          </a:p>
        </p:txBody>
      </p:sp>
      <p:grpSp>
        <p:nvGrpSpPr>
          <p:cNvPr id="5" name="Group 4">
            <a:extLst>
              <a:ext uri="{FF2B5EF4-FFF2-40B4-BE49-F238E27FC236}">
                <a16:creationId xmlns:a16="http://schemas.microsoft.com/office/drawing/2014/main" id="{308D8253-4906-5ED3-91C0-FEE43AD3E082}"/>
              </a:ext>
            </a:extLst>
          </p:cNvPr>
          <p:cNvGrpSpPr/>
          <p:nvPr/>
        </p:nvGrpSpPr>
        <p:grpSpPr>
          <a:xfrm>
            <a:off x="1618969" y="2812649"/>
            <a:ext cx="9231854" cy="3049929"/>
            <a:chOff x="1480073" y="2766350"/>
            <a:chExt cx="9231854" cy="3049929"/>
          </a:xfrm>
        </p:grpSpPr>
        <p:pic>
          <p:nvPicPr>
            <p:cNvPr id="1026" name="Picture 2" descr="Cellphone clipart">
              <a:extLst>
                <a:ext uri="{FF2B5EF4-FFF2-40B4-BE49-F238E27FC236}">
                  <a16:creationId xmlns:a16="http://schemas.microsoft.com/office/drawing/2014/main" id="{9847844C-C547-A7EF-F09A-75BD0323325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0073" y="3148314"/>
              <a:ext cx="1347133" cy="24827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Pc internet clipart">
              <a:extLst>
                <a:ext uri="{FF2B5EF4-FFF2-40B4-BE49-F238E27FC236}">
                  <a16:creationId xmlns:a16="http://schemas.microsoft.com/office/drawing/2014/main" id="{DE5B4501-792D-9936-DA55-14EEDBB762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9638" y="2766350"/>
              <a:ext cx="3092289" cy="30499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Microwave Oven clipart">
              <a:extLst>
                <a:ext uri="{FF2B5EF4-FFF2-40B4-BE49-F238E27FC236}">
                  <a16:creationId xmlns:a16="http://schemas.microsoft.com/office/drawing/2014/main" id="{DE8D3016-828D-22D2-91DE-EDD5419AD0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0340" y="3560241"/>
              <a:ext cx="3437084" cy="20708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1603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00388-A066-B9F5-A4B8-B42373C8B105}"/>
              </a:ext>
            </a:extLst>
          </p:cNvPr>
          <p:cNvSpPr>
            <a:spLocks noGrp="1"/>
          </p:cNvSpPr>
          <p:nvPr>
            <p:ph type="title"/>
          </p:nvPr>
        </p:nvSpPr>
        <p:spPr/>
        <p:txBody>
          <a:bodyPr/>
          <a:lstStyle/>
          <a:p>
            <a:pPr algn="l"/>
            <a:r>
              <a:rPr lang="en-US" dirty="0"/>
              <a:t>Listen for Daniel’s resolve.</a:t>
            </a:r>
          </a:p>
        </p:txBody>
      </p:sp>
      <p:sp>
        <p:nvSpPr>
          <p:cNvPr id="3" name="Content Placeholder 2">
            <a:extLst>
              <a:ext uri="{FF2B5EF4-FFF2-40B4-BE49-F238E27FC236}">
                <a16:creationId xmlns:a16="http://schemas.microsoft.com/office/drawing/2014/main" id="{0967CAD2-3FB7-4AA9-D1A2-78797D8F771C}"/>
              </a:ext>
            </a:extLst>
          </p:cNvPr>
          <p:cNvSpPr>
            <a:spLocks noGrp="1"/>
          </p:cNvSpPr>
          <p:nvPr>
            <p:ph idx="1"/>
          </p:nvPr>
        </p:nvSpPr>
        <p:spPr>
          <a:xfrm>
            <a:off x="1321925" y="1802476"/>
            <a:ext cx="9548149" cy="4351338"/>
          </a:xfrm>
        </p:spPr>
        <p:txBody>
          <a:bodyPr/>
          <a:lstStyle/>
          <a:p>
            <a:pPr marL="0" indent="0" algn="ctr">
              <a:buNone/>
            </a:pPr>
            <a:r>
              <a:rPr lang="en-US" dirty="0"/>
              <a:t>Daniel 6:6-10 (NIV)  So the administrators and the satraps went as a group to the king and said: "O King Darius, live forever! 7  The royal administrators, prefects, satraps, advisers and governors have all agreed that the king should issue an edict and enforce the decree that anyone who prays to </a:t>
            </a:r>
          </a:p>
        </p:txBody>
      </p:sp>
    </p:spTree>
    <p:extLst>
      <p:ext uri="{BB962C8B-B14F-4D97-AF65-F5344CB8AC3E}">
        <p14:creationId xmlns:p14="http://schemas.microsoft.com/office/powerpoint/2010/main" val="281325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00388-A066-B9F5-A4B8-B42373C8B105}"/>
              </a:ext>
            </a:extLst>
          </p:cNvPr>
          <p:cNvSpPr>
            <a:spLocks noGrp="1"/>
          </p:cNvSpPr>
          <p:nvPr>
            <p:ph type="title"/>
          </p:nvPr>
        </p:nvSpPr>
        <p:spPr/>
        <p:txBody>
          <a:bodyPr/>
          <a:lstStyle/>
          <a:p>
            <a:pPr algn="l"/>
            <a:r>
              <a:rPr lang="en-US" dirty="0"/>
              <a:t>Listen for Daniel’s resolve.</a:t>
            </a:r>
          </a:p>
        </p:txBody>
      </p:sp>
      <p:sp>
        <p:nvSpPr>
          <p:cNvPr id="3" name="Content Placeholder 2">
            <a:extLst>
              <a:ext uri="{FF2B5EF4-FFF2-40B4-BE49-F238E27FC236}">
                <a16:creationId xmlns:a16="http://schemas.microsoft.com/office/drawing/2014/main" id="{0967CAD2-3FB7-4AA9-D1A2-78797D8F771C}"/>
              </a:ext>
            </a:extLst>
          </p:cNvPr>
          <p:cNvSpPr>
            <a:spLocks noGrp="1"/>
          </p:cNvSpPr>
          <p:nvPr>
            <p:ph idx="1"/>
          </p:nvPr>
        </p:nvSpPr>
        <p:spPr>
          <a:xfrm>
            <a:off x="1218476" y="1802476"/>
            <a:ext cx="9755047" cy="4351338"/>
          </a:xfrm>
        </p:spPr>
        <p:txBody>
          <a:bodyPr/>
          <a:lstStyle/>
          <a:p>
            <a:pPr marL="0" indent="0" algn="ctr">
              <a:buNone/>
            </a:pPr>
            <a:r>
              <a:rPr lang="en-US" dirty="0"/>
              <a:t>any god or man during the next thirty days, except to you, O king, shall be thrown into the lions' den. 8  Now, O king, issue the decree and put it in writing so that it cannot be altered--in accordance with the laws of the Medes and Persians, which cannot be repealed." 9  So King Darius put the decree in writing.</a:t>
            </a:r>
          </a:p>
        </p:txBody>
      </p:sp>
    </p:spTree>
    <p:extLst>
      <p:ext uri="{BB962C8B-B14F-4D97-AF65-F5344CB8AC3E}">
        <p14:creationId xmlns:p14="http://schemas.microsoft.com/office/powerpoint/2010/main" val="800890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00388-A066-B9F5-A4B8-B42373C8B105}"/>
              </a:ext>
            </a:extLst>
          </p:cNvPr>
          <p:cNvSpPr>
            <a:spLocks noGrp="1"/>
          </p:cNvSpPr>
          <p:nvPr>
            <p:ph type="title"/>
          </p:nvPr>
        </p:nvSpPr>
        <p:spPr/>
        <p:txBody>
          <a:bodyPr/>
          <a:lstStyle/>
          <a:p>
            <a:pPr algn="l"/>
            <a:r>
              <a:rPr lang="en-US" dirty="0"/>
              <a:t>Listen for Daniel’s resolve.</a:t>
            </a:r>
          </a:p>
        </p:txBody>
      </p:sp>
      <p:sp>
        <p:nvSpPr>
          <p:cNvPr id="3" name="Content Placeholder 2">
            <a:extLst>
              <a:ext uri="{FF2B5EF4-FFF2-40B4-BE49-F238E27FC236}">
                <a16:creationId xmlns:a16="http://schemas.microsoft.com/office/drawing/2014/main" id="{0967CAD2-3FB7-4AA9-D1A2-78797D8F771C}"/>
              </a:ext>
            </a:extLst>
          </p:cNvPr>
          <p:cNvSpPr>
            <a:spLocks noGrp="1"/>
          </p:cNvSpPr>
          <p:nvPr>
            <p:ph idx="1"/>
          </p:nvPr>
        </p:nvSpPr>
        <p:spPr>
          <a:xfrm>
            <a:off x="1218476" y="1802476"/>
            <a:ext cx="9755047" cy="4351338"/>
          </a:xfrm>
        </p:spPr>
        <p:txBody>
          <a:bodyPr/>
          <a:lstStyle/>
          <a:p>
            <a:pPr marL="0" indent="0" algn="ctr">
              <a:buNone/>
            </a:pPr>
            <a:r>
              <a:rPr lang="en-US" dirty="0"/>
              <a:t>Now when Daniel learned that the decree had been published, he went home to his upstairs room where the windows opened toward Jerusalem. Three times a day he got down on his knees and prayed, giving thanks to his God, just as he had done before.</a:t>
            </a:r>
          </a:p>
        </p:txBody>
      </p:sp>
      <p:pic>
        <p:nvPicPr>
          <p:cNvPr id="5" name="Picture 4">
            <a:extLst>
              <a:ext uri="{FF2B5EF4-FFF2-40B4-BE49-F238E27FC236}">
                <a16:creationId xmlns:a16="http://schemas.microsoft.com/office/drawing/2014/main" id="{9EF19DA5-08B0-E26B-EC27-606F3655F48A}"/>
              </a:ext>
            </a:extLst>
          </p:cNvPr>
          <p:cNvPicPr>
            <a:picLocks noChangeAspect="1"/>
          </p:cNvPicPr>
          <p:nvPr/>
        </p:nvPicPr>
        <p:blipFill>
          <a:blip r:embed="rId2"/>
          <a:stretch>
            <a:fillRect/>
          </a:stretch>
        </p:blipFill>
        <p:spPr>
          <a:xfrm>
            <a:off x="5224570" y="5388633"/>
            <a:ext cx="1742857" cy="2476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89614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F4124-ED1D-C7EC-26E6-5627C363F9F7}"/>
              </a:ext>
            </a:extLst>
          </p:cNvPr>
          <p:cNvSpPr>
            <a:spLocks noGrp="1"/>
          </p:cNvSpPr>
          <p:nvPr>
            <p:ph type="title"/>
          </p:nvPr>
        </p:nvSpPr>
        <p:spPr/>
        <p:txBody>
          <a:bodyPr/>
          <a:lstStyle/>
          <a:p>
            <a:r>
              <a:rPr lang="en-US" dirty="0"/>
              <a:t>Resolve to Obey and Honor God</a:t>
            </a:r>
          </a:p>
        </p:txBody>
      </p:sp>
      <p:sp>
        <p:nvSpPr>
          <p:cNvPr id="3" name="Content Placeholder 2">
            <a:extLst>
              <a:ext uri="{FF2B5EF4-FFF2-40B4-BE49-F238E27FC236}">
                <a16:creationId xmlns:a16="http://schemas.microsoft.com/office/drawing/2014/main" id="{3535D04F-3472-D4F1-D313-7337847BDCE9}"/>
              </a:ext>
            </a:extLst>
          </p:cNvPr>
          <p:cNvSpPr>
            <a:spLocks noGrp="1"/>
          </p:cNvSpPr>
          <p:nvPr>
            <p:ph idx="1"/>
          </p:nvPr>
        </p:nvSpPr>
        <p:spPr/>
        <p:txBody>
          <a:bodyPr/>
          <a:lstStyle/>
          <a:p>
            <a:r>
              <a:rPr lang="en-US" dirty="0">
                <a:solidFill>
                  <a:srgbClr val="C00000"/>
                </a:solidFill>
              </a:rPr>
              <a:t>Note the organizational chart and Daniel’s place in the hierarchy. </a:t>
            </a:r>
          </a:p>
        </p:txBody>
      </p:sp>
      <p:pic>
        <p:nvPicPr>
          <p:cNvPr id="4" name="Picture 3">
            <a:extLst>
              <a:ext uri="{FF2B5EF4-FFF2-40B4-BE49-F238E27FC236}">
                <a16:creationId xmlns:a16="http://schemas.microsoft.com/office/drawing/2014/main" id="{2D14BF68-D927-70A2-0CD8-94E8BD365C9D}"/>
              </a:ext>
            </a:extLst>
          </p:cNvPr>
          <p:cNvPicPr>
            <a:picLocks noChangeAspect="1"/>
          </p:cNvPicPr>
          <p:nvPr/>
        </p:nvPicPr>
        <p:blipFill>
          <a:blip r:embed="rId2">
            <a:duotone>
              <a:prstClr val="black"/>
              <a:schemeClr val="accent4">
                <a:tint val="45000"/>
                <a:satMod val="400000"/>
              </a:schemeClr>
            </a:duotone>
          </a:blip>
          <a:stretch>
            <a:fillRect/>
          </a:stretch>
        </p:blipFill>
        <p:spPr>
          <a:xfrm>
            <a:off x="4592979" y="2977064"/>
            <a:ext cx="3819607" cy="26713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6433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AD6C0-6914-80B8-499C-109E9BD6E5DB}"/>
              </a:ext>
            </a:extLst>
          </p:cNvPr>
          <p:cNvSpPr>
            <a:spLocks noGrp="1"/>
          </p:cNvSpPr>
          <p:nvPr>
            <p:ph type="title"/>
          </p:nvPr>
        </p:nvSpPr>
        <p:spPr/>
        <p:txBody>
          <a:bodyPr/>
          <a:lstStyle/>
          <a:p>
            <a:r>
              <a:rPr lang="en-US" dirty="0"/>
              <a:t>Resolve to Obey and Honor God</a:t>
            </a:r>
          </a:p>
        </p:txBody>
      </p:sp>
      <p:sp>
        <p:nvSpPr>
          <p:cNvPr id="3" name="Content Placeholder 2">
            <a:extLst>
              <a:ext uri="{FF2B5EF4-FFF2-40B4-BE49-F238E27FC236}">
                <a16:creationId xmlns:a16="http://schemas.microsoft.com/office/drawing/2014/main" id="{94F31BA5-A41D-206B-D5CB-8BEEE9A44C54}"/>
              </a:ext>
            </a:extLst>
          </p:cNvPr>
          <p:cNvSpPr>
            <a:spLocks noGrp="1"/>
          </p:cNvSpPr>
          <p:nvPr>
            <p:ph idx="1"/>
          </p:nvPr>
        </p:nvSpPr>
        <p:spPr/>
        <p:txBody>
          <a:bodyPr/>
          <a:lstStyle/>
          <a:p>
            <a:r>
              <a:rPr lang="en-US" dirty="0"/>
              <a:t>Why do you think the other </a:t>
            </a:r>
            <a:br>
              <a:rPr lang="en-US" dirty="0"/>
            </a:br>
            <a:r>
              <a:rPr lang="en-US" dirty="0"/>
              <a:t>administrators and satraps </a:t>
            </a:r>
            <a:br>
              <a:rPr lang="en-US" dirty="0"/>
            </a:br>
            <a:r>
              <a:rPr lang="en-US" dirty="0"/>
              <a:t>opposed him?</a:t>
            </a:r>
          </a:p>
          <a:p>
            <a:r>
              <a:rPr lang="en-US" dirty="0"/>
              <a:t>When the leaders went to the king, what did they propose? </a:t>
            </a:r>
          </a:p>
          <a:p>
            <a:r>
              <a:rPr lang="en-US" dirty="0"/>
              <a:t>Why do you think Darius signed the decree? </a:t>
            </a:r>
          </a:p>
          <a:p>
            <a:endParaRPr lang="en-US" dirty="0"/>
          </a:p>
        </p:txBody>
      </p:sp>
      <p:pic>
        <p:nvPicPr>
          <p:cNvPr id="4" name="Picture 3">
            <a:extLst>
              <a:ext uri="{FF2B5EF4-FFF2-40B4-BE49-F238E27FC236}">
                <a16:creationId xmlns:a16="http://schemas.microsoft.com/office/drawing/2014/main" id="{BF40BFA4-BF6E-DFE7-72BD-88ECDA46CCF4}"/>
              </a:ext>
            </a:extLst>
          </p:cNvPr>
          <p:cNvPicPr>
            <a:picLocks noChangeAspect="1"/>
          </p:cNvPicPr>
          <p:nvPr/>
        </p:nvPicPr>
        <p:blipFill>
          <a:blip r:embed="rId2">
            <a:duotone>
              <a:prstClr val="black"/>
              <a:schemeClr val="accent4">
                <a:tint val="45000"/>
                <a:satMod val="400000"/>
              </a:schemeClr>
            </a:duotone>
          </a:blip>
          <a:stretch>
            <a:fillRect/>
          </a:stretch>
        </p:blipFill>
        <p:spPr>
          <a:xfrm>
            <a:off x="7847635" y="1590995"/>
            <a:ext cx="2453833" cy="17161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2976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C3384-E692-3B24-47D6-31C953C8C9F4}"/>
              </a:ext>
            </a:extLst>
          </p:cNvPr>
          <p:cNvSpPr>
            <a:spLocks noGrp="1"/>
          </p:cNvSpPr>
          <p:nvPr>
            <p:ph type="title"/>
          </p:nvPr>
        </p:nvSpPr>
        <p:spPr/>
        <p:txBody>
          <a:bodyPr/>
          <a:lstStyle/>
          <a:p>
            <a:r>
              <a:rPr lang="en-US" dirty="0"/>
              <a:t>Resolve to Obey and Honor God</a:t>
            </a:r>
          </a:p>
        </p:txBody>
      </p:sp>
      <p:sp>
        <p:nvSpPr>
          <p:cNvPr id="3" name="Content Placeholder 2">
            <a:extLst>
              <a:ext uri="{FF2B5EF4-FFF2-40B4-BE49-F238E27FC236}">
                <a16:creationId xmlns:a16="http://schemas.microsoft.com/office/drawing/2014/main" id="{6BF88950-B56A-E253-BCB3-14855B26D599}"/>
              </a:ext>
            </a:extLst>
          </p:cNvPr>
          <p:cNvSpPr>
            <a:spLocks noGrp="1"/>
          </p:cNvSpPr>
          <p:nvPr>
            <p:ph idx="1"/>
          </p:nvPr>
        </p:nvSpPr>
        <p:spPr/>
        <p:txBody>
          <a:bodyPr/>
          <a:lstStyle/>
          <a:p>
            <a:r>
              <a:rPr lang="en-US" dirty="0"/>
              <a:t>How did Daniel respond to the decree? </a:t>
            </a:r>
          </a:p>
          <a:p>
            <a:r>
              <a:rPr lang="en-US" dirty="0"/>
              <a:t>How have cultural changes presented new challenges to practicing our faith?</a:t>
            </a:r>
          </a:p>
          <a:p>
            <a:endParaRPr lang="en-US" dirty="0"/>
          </a:p>
        </p:txBody>
      </p:sp>
      <p:grpSp>
        <p:nvGrpSpPr>
          <p:cNvPr id="4" name="Group 3">
            <a:extLst>
              <a:ext uri="{FF2B5EF4-FFF2-40B4-BE49-F238E27FC236}">
                <a16:creationId xmlns:a16="http://schemas.microsoft.com/office/drawing/2014/main" id="{439087F9-2854-05B8-2379-6F2EA915EA42}"/>
              </a:ext>
            </a:extLst>
          </p:cNvPr>
          <p:cNvGrpSpPr/>
          <p:nvPr/>
        </p:nvGrpSpPr>
        <p:grpSpPr>
          <a:xfrm>
            <a:off x="1018570" y="3890137"/>
            <a:ext cx="9850058" cy="2286826"/>
            <a:chOff x="960697" y="3825411"/>
            <a:chExt cx="9850058" cy="2286826"/>
          </a:xfrm>
        </p:grpSpPr>
        <p:pic>
          <p:nvPicPr>
            <p:cNvPr id="3074" name="Picture 2" descr="USA and LGBT flag clipart">
              <a:extLst>
                <a:ext uri="{FF2B5EF4-FFF2-40B4-BE49-F238E27FC236}">
                  <a16:creationId xmlns:a16="http://schemas.microsoft.com/office/drawing/2014/main" id="{18689F00-7F4C-0B2D-8C53-AF1F013F80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87063" y="4173215"/>
              <a:ext cx="3023692" cy="15912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Red Vs. Blue States clipart">
              <a:extLst>
                <a:ext uri="{FF2B5EF4-FFF2-40B4-BE49-F238E27FC236}">
                  <a16:creationId xmlns:a16="http://schemas.microsoft.com/office/drawing/2014/main" id="{8E03A9B7-00D9-4DE9-EAC1-DD6AAA1BE2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697" y="4051139"/>
              <a:ext cx="2741271" cy="17132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8" name="Picture 6" descr="Free social media icons social media icon set vector">
              <a:extLst>
                <a:ext uri="{FF2B5EF4-FFF2-40B4-BE49-F238E27FC236}">
                  <a16:creationId xmlns:a16="http://schemas.microsoft.com/office/drawing/2014/main" id="{B753A531-F156-51D1-843F-51C3B11361C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2669" y="3825411"/>
              <a:ext cx="3023692" cy="22868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5938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205</TotalTime>
  <Words>1176</Words>
  <Application>Microsoft Office PowerPoint</Application>
  <PresentationFormat>Widescreen</PresentationFormat>
  <Paragraphs>73</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Comic Sans MS</vt:lpstr>
      <vt:lpstr>Office Theme</vt:lpstr>
      <vt:lpstr>Live Courageously</vt:lpstr>
      <vt:lpstr>Video Introduction</vt:lpstr>
      <vt:lpstr>Think about it …</vt:lpstr>
      <vt:lpstr>Listen for Daniel’s resolve.</vt:lpstr>
      <vt:lpstr>Listen for Daniel’s resolve.</vt:lpstr>
      <vt:lpstr>Listen for Daniel’s resolve.</vt:lpstr>
      <vt:lpstr>Resolve to Obey and Honor God</vt:lpstr>
      <vt:lpstr>Resolve to Obey and Honor God</vt:lpstr>
      <vt:lpstr>Resolve to Obey and Honor God</vt:lpstr>
      <vt:lpstr>Resolve to Obey and Honor God</vt:lpstr>
      <vt:lpstr>Listen for what the conspirators did.</vt:lpstr>
      <vt:lpstr>Listen for what the conspirators did.</vt:lpstr>
      <vt:lpstr>Honoring God May Incur Opposition</vt:lpstr>
      <vt:lpstr>Honoring God May Incur Opposition</vt:lpstr>
      <vt:lpstr>Listen for how King Darius responded.</vt:lpstr>
      <vt:lpstr>Listen for how King Darius responded.</vt:lpstr>
      <vt:lpstr>Listen for how King Darius responded.</vt:lpstr>
      <vt:lpstr>Our Commitment Is a Witness</vt:lpstr>
      <vt:lpstr>Our Commitment Is a Witness</vt:lpstr>
      <vt:lpstr>Application</vt:lpstr>
      <vt:lpstr>Application</vt:lpstr>
      <vt:lpstr>Application</vt:lpstr>
      <vt:lpstr>Family Activities</vt:lpstr>
      <vt:lpstr>Live Courageously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 Courageously</dc:title>
  <dc:creator>Armstrong, Stephen (General Math and Science)</dc:creator>
  <cp:lastModifiedBy>Armstrong, Stephen (General Math and Science)</cp:lastModifiedBy>
  <cp:revision>2</cp:revision>
  <dcterms:created xsi:type="dcterms:W3CDTF">2023-09-07T13:03:10Z</dcterms:created>
  <dcterms:modified xsi:type="dcterms:W3CDTF">2023-09-07T16:28:45Z</dcterms:modified>
</cp:coreProperties>
</file>