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3" d="100"/>
          <a:sy n="83" d="100"/>
        </p:scale>
        <p:origin x="2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12/27/2023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12/27/2023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12/27/2023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12/27/2023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12/27/2023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7000" b="-17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12/27/2023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youtu.be/TOjV3B8vEJo"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tinyurl.com/4cjjpww2"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hyperlink" Target="http://tinyurl.com/ek96hw5c"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55762"/>
          </a:xfrm>
        </p:spPr>
        <p:txBody>
          <a:bodyPr/>
          <a:lstStyle/>
          <a:p>
            <a:r>
              <a:rPr lang="en-US" dirty="0"/>
              <a:t>Life-Changing Faith</a:t>
            </a:r>
          </a:p>
        </p:txBody>
      </p:sp>
      <p:sp>
        <p:nvSpPr>
          <p:cNvPr id="3" name="Subtitle 2"/>
          <p:cNvSpPr>
            <a:spLocks noGrp="1"/>
          </p:cNvSpPr>
          <p:nvPr>
            <p:ph type="subTitle" idx="1"/>
          </p:nvPr>
        </p:nvSpPr>
        <p:spPr/>
        <p:txBody>
          <a:bodyPr/>
          <a:lstStyle/>
          <a:p>
            <a:r>
              <a:rPr lang="en-US" dirty="0"/>
              <a:t>January 14</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793D-7F83-4369-03E0-C7018473F333}"/>
              </a:ext>
            </a:extLst>
          </p:cNvPr>
          <p:cNvSpPr>
            <a:spLocks noGrp="1"/>
          </p:cNvSpPr>
          <p:nvPr>
            <p:ph type="title"/>
          </p:nvPr>
        </p:nvSpPr>
        <p:spPr/>
        <p:txBody>
          <a:bodyPr/>
          <a:lstStyle/>
          <a:p>
            <a:pPr algn="l"/>
            <a:r>
              <a:rPr lang="en-US" dirty="0"/>
              <a:t>Listen for how faith is demonstrated.</a:t>
            </a:r>
          </a:p>
        </p:txBody>
      </p:sp>
      <p:sp>
        <p:nvSpPr>
          <p:cNvPr id="3" name="Content Placeholder 2">
            <a:extLst>
              <a:ext uri="{FF2B5EF4-FFF2-40B4-BE49-F238E27FC236}">
                <a16:creationId xmlns:a16="http://schemas.microsoft.com/office/drawing/2014/main" id="{70D7EE7C-7A6B-F22C-2EBF-5C38467CB5B2}"/>
              </a:ext>
            </a:extLst>
          </p:cNvPr>
          <p:cNvSpPr>
            <a:spLocks noGrp="1"/>
          </p:cNvSpPr>
          <p:nvPr>
            <p:ph idx="1"/>
          </p:nvPr>
        </p:nvSpPr>
        <p:spPr>
          <a:xfrm>
            <a:off x="1446835" y="1871924"/>
            <a:ext cx="9594448" cy="4351338"/>
          </a:xfrm>
        </p:spPr>
        <p:txBody>
          <a:bodyPr/>
          <a:lstStyle/>
          <a:p>
            <a:pPr marL="0" indent="0" algn="ctr">
              <a:buNone/>
            </a:pPr>
            <a:r>
              <a:rPr lang="en-US" dirty="0"/>
              <a:t>let down the nets." 6  When they had done so, they caught such a large number of fish that their nets began to break. 7  So they signaled their partners in the other boat to come and help them, and they came and filled both boats so full that they began to sink.</a:t>
            </a:r>
          </a:p>
        </p:txBody>
      </p:sp>
      <p:pic>
        <p:nvPicPr>
          <p:cNvPr id="4" name="Picture 3">
            <a:extLst>
              <a:ext uri="{FF2B5EF4-FFF2-40B4-BE49-F238E27FC236}">
                <a16:creationId xmlns:a16="http://schemas.microsoft.com/office/drawing/2014/main" id="{05887E34-789A-D474-B369-A0310160460E}"/>
              </a:ext>
            </a:extLst>
          </p:cNvPr>
          <p:cNvPicPr>
            <a:picLocks noChangeAspect="1"/>
          </p:cNvPicPr>
          <p:nvPr/>
        </p:nvPicPr>
        <p:blipFill>
          <a:blip r:embed="rId2"/>
          <a:stretch>
            <a:fillRect/>
          </a:stretch>
        </p:blipFill>
        <p:spPr>
          <a:xfrm>
            <a:off x="4375879" y="5347098"/>
            <a:ext cx="2399612" cy="3129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553353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BEAE-02C2-E192-A8CC-464E7E577408}"/>
              </a:ext>
            </a:extLst>
          </p:cNvPr>
          <p:cNvSpPr>
            <a:spLocks noGrp="1"/>
          </p:cNvSpPr>
          <p:nvPr>
            <p:ph type="title"/>
          </p:nvPr>
        </p:nvSpPr>
        <p:spPr/>
        <p:txBody>
          <a:bodyPr/>
          <a:lstStyle/>
          <a:p>
            <a:r>
              <a:rPr lang="en-US" dirty="0"/>
              <a:t>Take the Next Step</a:t>
            </a:r>
          </a:p>
        </p:txBody>
      </p:sp>
      <p:sp>
        <p:nvSpPr>
          <p:cNvPr id="3" name="Content Placeholder 2">
            <a:extLst>
              <a:ext uri="{FF2B5EF4-FFF2-40B4-BE49-F238E27FC236}">
                <a16:creationId xmlns:a16="http://schemas.microsoft.com/office/drawing/2014/main" id="{E5453E92-A3A6-7B03-3813-55339D5B402B}"/>
              </a:ext>
            </a:extLst>
          </p:cNvPr>
          <p:cNvSpPr>
            <a:spLocks noGrp="1"/>
          </p:cNvSpPr>
          <p:nvPr>
            <p:ph idx="1"/>
          </p:nvPr>
        </p:nvSpPr>
        <p:spPr/>
        <p:txBody>
          <a:bodyPr/>
          <a:lstStyle/>
          <a:p>
            <a:r>
              <a:rPr lang="en-US" dirty="0"/>
              <a:t>Jesus told these professional fishermen to take the boat out into deep water and let down the nets. When Jesus made the request of Simon, what kinds of thoughts do you think Simon was having?</a:t>
            </a:r>
          </a:p>
          <a:p>
            <a:r>
              <a:rPr lang="en-US" dirty="0"/>
              <a:t>What words and phrases describe just how great a haul of fish was taken in this single catch? </a:t>
            </a:r>
          </a:p>
        </p:txBody>
      </p:sp>
    </p:spTree>
    <p:extLst>
      <p:ext uri="{BB962C8B-B14F-4D97-AF65-F5344CB8AC3E}">
        <p14:creationId xmlns:p14="http://schemas.microsoft.com/office/powerpoint/2010/main" val="283002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15497-0B4F-2575-8028-E60BB76F6B2C}"/>
              </a:ext>
            </a:extLst>
          </p:cNvPr>
          <p:cNvSpPr>
            <a:spLocks noGrp="1"/>
          </p:cNvSpPr>
          <p:nvPr>
            <p:ph type="title"/>
          </p:nvPr>
        </p:nvSpPr>
        <p:spPr/>
        <p:txBody>
          <a:bodyPr/>
          <a:lstStyle/>
          <a:p>
            <a:r>
              <a:rPr lang="en-US" dirty="0"/>
              <a:t>Take the Next Step</a:t>
            </a:r>
          </a:p>
        </p:txBody>
      </p:sp>
      <p:sp>
        <p:nvSpPr>
          <p:cNvPr id="3" name="Content Placeholder 2">
            <a:extLst>
              <a:ext uri="{FF2B5EF4-FFF2-40B4-BE49-F238E27FC236}">
                <a16:creationId xmlns:a16="http://schemas.microsoft.com/office/drawing/2014/main" id="{0E033D59-6808-F354-F682-58682EBF5E94}"/>
              </a:ext>
            </a:extLst>
          </p:cNvPr>
          <p:cNvSpPr>
            <a:spLocks noGrp="1"/>
          </p:cNvSpPr>
          <p:nvPr>
            <p:ph idx="1"/>
          </p:nvPr>
        </p:nvSpPr>
        <p:spPr/>
        <p:txBody>
          <a:bodyPr/>
          <a:lstStyle/>
          <a:p>
            <a:r>
              <a:rPr lang="en-US" dirty="0"/>
              <a:t>What do you think Simon learned from this experience? What can we learn from this sequence of events?</a:t>
            </a:r>
          </a:p>
          <a:p>
            <a:r>
              <a:rPr lang="en-US" dirty="0"/>
              <a:t>What kinds of things does Jesus ask believers today to do that may seem unreasonable or difficult?</a:t>
            </a:r>
          </a:p>
          <a:p>
            <a:r>
              <a:rPr lang="en-US" dirty="0"/>
              <a:t>What kinds of things happen when we obey God in these kids of requests?</a:t>
            </a:r>
          </a:p>
        </p:txBody>
      </p:sp>
    </p:spTree>
    <p:extLst>
      <p:ext uri="{BB962C8B-B14F-4D97-AF65-F5344CB8AC3E}">
        <p14:creationId xmlns:p14="http://schemas.microsoft.com/office/powerpoint/2010/main" val="202011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CF36-8B95-DD5B-C7D8-4A7CEDAB7C2E}"/>
              </a:ext>
            </a:extLst>
          </p:cNvPr>
          <p:cNvSpPr>
            <a:spLocks noGrp="1"/>
          </p:cNvSpPr>
          <p:nvPr>
            <p:ph type="title"/>
          </p:nvPr>
        </p:nvSpPr>
        <p:spPr/>
        <p:txBody>
          <a:bodyPr/>
          <a:lstStyle/>
          <a:p>
            <a:pPr algn="l"/>
            <a:r>
              <a:rPr lang="en-US" dirty="0"/>
              <a:t>Listen for God’s call to an adventure.</a:t>
            </a:r>
          </a:p>
        </p:txBody>
      </p:sp>
      <p:sp>
        <p:nvSpPr>
          <p:cNvPr id="3" name="Content Placeholder 2">
            <a:extLst>
              <a:ext uri="{FF2B5EF4-FFF2-40B4-BE49-F238E27FC236}">
                <a16:creationId xmlns:a16="http://schemas.microsoft.com/office/drawing/2014/main" id="{7C8E1AC8-C3D7-4598-47FA-EACB215BEC18}"/>
              </a:ext>
            </a:extLst>
          </p:cNvPr>
          <p:cNvSpPr>
            <a:spLocks noGrp="1"/>
          </p:cNvSpPr>
          <p:nvPr>
            <p:ph idx="1"/>
          </p:nvPr>
        </p:nvSpPr>
        <p:spPr>
          <a:xfrm>
            <a:off x="1585731" y="1976096"/>
            <a:ext cx="8772646" cy="4351338"/>
          </a:xfrm>
        </p:spPr>
        <p:txBody>
          <a:bodyPr/>
          <a:lstStyle/>
          <a:p>
            <a:pPr marL="0" indent="0" algn="ctr">
              <a:buNone/>
            </a:pPr>
            <a:r>
              <a:rPr lang="en-US" dirty="0"/>
              <a:t>Luke 5:8-11 (NIV)  When Simon Peter saw this, he fell at Jesus' knees and said, "Go away from me, Lord; I am a sinful man!" 9  For he and all his companions were astonished at the catch of fish they had taken, 10  and so </a:t>
            </a:r>
          </a:p>
        </p:txBody>
      </p:sp>
    </p:spTree>
    <p:extLst>
      <p:ext uri="{BB962C8B-B14F-4D97-AF65-F5344CB8AC3E}">
        <p14:creationId xmlns:p14="http://schemas.microsoft.com/office/powerpoint/2010/main" val="1169210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CCF36-8B95-DD5B-C7D8-4A7CEDAB7C2E}"/>
              </a:ext>
            </a:extLst>
          </p:cNvPr>
          <p:cNvSpPr>
            <a:spLocks noGrp="1"/>
          </p:cNvSpPr>
          <p:nvPr>
            <p:ph type="title"/>
          </p:nvPr>
        </p:nvSpPr>
        <p:spPr/>
        <p:txBody>
          <a:bodyPr/>
          <a:lstStyle/>
          <a:p>
            <a:pPr algn="l"/>
            <a:r>
              <a:rPr lang="en-US" dirty="0"/>
              <a:t>Listen for God’s call to an adventure.</a:t>
            </a:r>
          </a:p>
        </p:txBody>
      </p:sp>
      <p:sp>
        <p:nvSpPr>
          <p:cNvPr id="3" name="Content Placeholder 2">
            <a:extLst>
              <a:ext uri="{FF2B5EF4-FFF2-40B4-BE49-F238E27FC236}">
                <a16:creationId xmlns:a16="http://schemas.microsoft.com/office/drawing/2014/main" id="{7C8E1AC8-C3D7-4598-47FA-EACB215BEC18}"/>
              </a:ext>
            </a:extLst>
          </p:cNvPr>
          <p:cNvSpPr>
            <a:spLocks noGrp="1"/>
          </p:cNvSpPr>
          <p:nvPr>
            <p:ph idx="1"/>
          </p:nvPr>
        </p:nvSpPr>
        <p:spPr>
          <a:xfrm>
            <a:off x="1585731" y="1976096"/>
            <a:ext cx="8772646" cy="4351338"/>
          </a:xfrm>
        </p:spPr>
        <p:txBody>
          <a:bodyPr/>
          <a:lstStyle/>
          <a:p>
            <a:pPr marL="0" indent="0" algn="ctr">
              <a:buNone/>
            </a:pPr>
            <a:r>
              <a:rPr lang="en-US" dirty="0"/>
              <a:t>were James and John, the sons of Zebedee, Simon's partners. Then Jesus said to Simon, "Don't be afraid; from now on you will catch men." 11  So they pulled their boats up on shore, left everything and followed him.</a:t>
            </a:r>
          </a:p>
        </p:txBody>
      </p:sp>
      <p:pic>
        <p:nvPicPr>
          <p:cNvPr id="4" name="Picture 3">
            <a:extLst>
              <a:ext uri="{FF2B5EF4-FFF2-40B4-BE49-F238E27FC236}">
                <a16:creationId xmlns:a16="http://schemas.microsoft.com/office/drawing/2014/main" id="{FB6CE89E-4B1B-E6F6-72AC-D692797C5178}"/>
              </a:ext>
            </a:extLst>
          </p:cNvPr>
          <p:cNvPicPr>
            <a:picLocks noChangeAspect="1"/>
          </p:cNvPicPr>
          <p:nvPr/>
        </p:nvPicPr>
        <p:blipFill>
          <a:blip r:embed="rId2"/>
          <a:stretch>
            <a:fillRect/>
          </a:stretch>
        </p:blipFill>
        <p:spPr>
          <a:xfrm>
            <a:off x="4375879" y="5347098"/>
            <a:ext cx="2399612" cy="3129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060653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DBCA06-B4A5-5CFE-4045-5A23AB256184}"/>
              </a:ext>
            </a:extLst>
          </p:cNvPr>
          <p:cNvSpPr>
            <a:spLocks noGrp="1"/>
          </p:cNvSpPr>
          <p:nvPr>
            <p:ph type="title"/>
          </p:nvPr>
        </p:nvSpPr>
        <p:spPr/>
        <p:txBody>
          <a:bodyPr/>
          <a:lstStyle/>
          <a:p>
            <a:r>
              <a:rPr lang="en-US" dirty="0"/>
              <a:t>Commitment and Trust </a:t>
            </a:r>
          </a:p>
        </p:txBody>
      </p:sp>
      <p:sp>
        <p:nvSpPr>
          <p:cNvPr id="3" name="Content Placeholder 2">
            <a:extLst>
              <a:ext uri="{FF2B5EF4-FFF2-40B4-BE49-F238E27FC236}">
                <a16:creationId xmlns:a16="http://schemas.microsoft.com/office/drawing/2014/main" id="{F2C9FC7C-3ED9-34AA-FB85-8F3962A0D3E4}"/>
              </a:ext>
            </a:extLst>
          </p:cNvPr>
          <p:cNvSpPr>
            <a:spLocks noGrp="1"/>
          </p:cNvSpPr>
          <p:nvPr>
            <p:ph idx="1"/>
          </p:nvPr>
        </p:nvSpPr>
        <p:spPr/>
        <p:txBody>
          <a:bodyPr/>
          <a:lstStyle/>
          <a:p>
            <a:r>
              <a:rPr lang="en-US" dirty="0"/>
              <a:t>How did Simon respond to Jesus when he experienced in the large catch of fish?</a:t>
            </a:r>
          </a:p>
          <a:p>
            <a:r>
              <a:rPr lang="en-US" dirty="0"/>
              <a:t>What call, challenge, and change did Jesus make available to Simon—and others? </a:t>
            </a:r>
          </a:p>
          <a:p>
            <a:endParaRPr lang="en-US" dirty="0"/>
          </a:p>
        </p:txBody>
      </p:sp>
    </p:spTree>
    <p:extLst>
      <p:ext uri="{BB962C8B-B14F-4D97-AF65-F5344CB8AC3E}">
        <p14:creationId xmlns:p14="http://schemas.microsoft.com/office/powerpoint/2010/main" val="1634315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86758-2757-F817-24BA-9D8803C026F7}"/>
              </a:ext>
            </a:extLst>
          </p:cNvPr>
          <p:cNvSpPr>
            <a:spLocks noGrp="1"/>
          </p:cNvSpPr>
          <p:nvPr>
            <p:ph type="title"/>
          </p:nvPr>
        </p:nvSpPr>
        <p:spPr/>
        <p:txBody>
          <a:bodyPr/>
          <a:lstStyle/>
          <a:p>
            <a:r>
              <a:rPr lang="en-US" dirty="0"/>
              <a:t>Commitment and Trust </a:t>
            </a:r>
          </a:p>
        </p:txBody>
      </p:sp>
      <p:sp>
        <p:nvSpPr>
          <p:cNvPr id="3" name="Content Placeholder 2">
            <a:extLst>
              <a:ext uri="{FF2B5EF4-FFF2-40B4-BE49-F238E27FC236}">
                <a16:creationId xmlns:a16="http://schemas.microsoft.com/office/drawing/2014/main" id="{06B6F678-C199-7D0A-2EFC-473EB892697F}"/>
              </a:ext>
            </a:extLst>
          </p:cNvPr>
          <p:cNvSpPr>
            <a:spLocks noGrp="1"/>
          </p:cNvSpPr>
          <p:nvPr>
            <p:ph idx="1"/>
          </p:nvPr>
        </p:nvSpPr>
        <p:spPr>
          <a:xfrm>
            <a:off x="1724628" y="2523281"/>
            <a:ext cx="9629172" cy="3653682"/>
          </a:xfrm>
        </p:spPr>
        <p:txBody>
          <a:bodyPr/>
          <a:lstStyle/>
          <a:p>
            <a:r>
              <a:rPr lang="en-US" dirty="0">
                <a:solidFill>
                  <a:srgbClr val="C00000"/>
                </a:solidFill>
              </a:rPr>
              <a:t>Note their amazing response. </a:t>
            </a:r>
          </a:p>
          <a:p>
            <a:pPr lvl="1"/>
            <a:r>
              <a:rPr lang="en-US" dirty="0">
                <a:solidFill>
                  <a:srgbClr val="C00000"/>
                </a:solidFill>
              </a:rPr>
              <a:t>They parked their boats</a:t>
            </a:r>
          </a:p>
          <a:p>
            <a:pPr lvl="1"/>
            <a:r>
              <a:rPr lang="en-US" dirty="0">
                <a:solidFill>
                  <a:srgbClr val="C00000"/>
                </a:solidFill>
              </a:rPr>
              <a:t>They left their trade as fishermen</a:t>
            </a:r>
          </a:p>
          <a:p>
            <a:pPr lvl="1"/>
            <a:r>
              <a:rPr lang="en-US" dirty="0">
                <a:solidFill>
                  <a:srgbClr val="C00000"/>
                </a:solidFill>
              </a:rPr>
              <a:t>They followed Jesus</a:t>
            </a:r>
          </a:p>
          <a:p>
            <a:endParaRPr lang="en-US" dirty="0"/>
          </a:p>
        </p:txBody>
      </p:sp>
    </p:spTree>
    <p:extLst>
      <p:ext uri="{BB962C8B-B14F-4D97-AF65-F5344CB8AC3E}">
        <p14:creationId xmlns:p14="http://schemas.microsoft.com/office/powerpoint/2010/main" val="44536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D79D3-7BB5-A3A3-27A3-2FE4218A85FD}"/>
              </a:ext>
            </a:extLst>
          </p:cNvPr>
          <p:cNvSpPr>
            <a:spLocks noGrp="1"/>
          </p:cNvSpPr>
          <p:nvPr>
            <p:ph type="title"/>
          </p:nvPr>
        </p:nvSpPr>
        <p:spPr/>
        <p:txBody>
          <a:bodyPr/>
          <a:lstStyle/>
          <a:p>
            <a:r>
              <a:rPr lang="en-US" dirty="0"/>
              <a:t>Commitment and Trust </a:t>
            </a:r>
          </a:p>
        </p:txBody>
      </p:sp>
      <p:sp>
        <p:nvSpPr>
          <p:cNvPr id="3" name="Content Placeholder 2">
            <a:extLst>
              <a:ext uri="{FF2B5EF4-FFF2-40B4-BE49-F238E27FC236}">
                <a16:creationId xmlns:a16="http://schemas.microsoft.com/office/drawing/2014/main" id="{2C4EC10E-1252-0AF6-D222-EB28E9FB6323}"/>
              </a:ext>
            </a:extLst>
          </p:cNvPr>
          <p:cNvSpPr>
            <a:spLocks noGrp="1"/>
          </p:cNvSpPr>
          <p:nvPr>
            <p:ph idx="1"/>
          </p:nvPr>
        </p:nvSpPr>
        <p:spPr>
          <a:xfrm>
            <a:off x="838200" y="2384385"/>
            <a:ext cx="10515600" cy="3792578"/>
          </a:xfrm>
        </p:spPr>
        <p:txBody>
          <a:bodyPr/>
          <a:lstStyle/>
          <a:p>
            <a:r>
              <a:rPr lang="en-US" dirty="0"/>
              <a:t>What might we have to "leave behind" in order to follow Christ today? </a:t>
            </a:r>
          </a:p>
        </p:txBody>
      </p:sp>
    </p:spTree>
    <p:extLst>
      <p:ext uri="{BB962C8B-B14F-4D97-AF65-F5344CB8AC3E}">
        <p14:creationId xmlns:p14="http://schemas.microsoft.com/office/powerpoint/2010/main" val="3338530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5CDB6-CF71-1E19-BE7D-58C4C3EB6956}"/>
              </a:ext>
            </a:extLst>
          </p:cNvPr>
          <p:cNvSpPr>
            <a:spLocks noGrp="1"/>
          </p:cNvSpPr>
          <p:nvPr>
            <p:ph type="title"/>
          </p:nvPr>
        </p:nvSpPr>
        <p:spPr/>
        <p:txBody>
          <a:bodyPr/>
          <a:lstStyle/>
          <a:p>
            <a:r>
              <a:rPr lang="en-US" dirty="0"/>
              <a:t>Commitment and Trust </a:t>
            </a:r>
          </a:p>
        </p:txBody>
      </p:sp>
      <p:sp>
        <p:nvSpPr>
          <p:cNvPr id="3" name="Content Placeholder 2">
            <a:extLst>
              <a:ext uri="{FF2B5EF4-FFF2-40B4-BE49-F238E27FC236}">
                <a16:creationId xmlns:a16="http://schemas.microsoft.com/office/drawing/2014/main" id="{07917FD0-861E-98C8-4A21-5BCE8A16FA95}"/>
              </a:ext>
            </a:extLst>
          </p:cNvPr>
          <p:cNvSpPr>
            <a:spLocks noGrp="1"/>
          </p:cNvSpPr>
          <p:nvPr>
            <p:ph idx="1"/>
          </p:nvPr>
        </p:nvSpPr>
        <p:spPr/>
        <p:txBody>
          <a:bodyPr>
            <a:normAutofit/>
          </a:bodyPr>
          <a:lstStyle/>
          <a:p>
            <a:r>
              <a:rPr lang="en-US" dirty="0">
                <a:solidFill>
                  <a:srgbClr val="C00000"/>
                </a:solidFill>
              </a:rPr>
              <a:t>You too can be a “Fisher of Men.”</a:t>
            </a:r>
          </a:p>
          <a:p>
            <a:pPr lvl="1"/>
            <a:r>
              <a:rPr lang="en-US" dirty="0">
                <a:solidFill>
                  <a:srgbClr val="C00000"/>
                </a:solidFill>
              </a:rPr>
              <a:t>Be involved (reading, applying) God’s Word</a:t>
            </a:r>
          </a:p>
          <a:p>
            <a:pPr lvl="1"/>
            <a:r>
              <a:rPr lang="en-US" dirty="0">
                <a:solidFill>
                  <a:srgbClr val="C00000"/>
                </a:solidFill>
              </a:rPr>
              <a:t>Study methods of presenting the Gospel message concisely </a:t>
            </a:r>
          </a:p>
          <a:p>
            <a:pPr lvl="1"/>
            <a:r>
              <a:rPr lang="en-US" dirty="0">
                <a:solidFill>
                  <a:srgbClr val="C00000"/>
                </a:solidFill>
              </a:rPr>
              <a:t>Be challenged to tell your story of faith in Christ</a:t>
            </a:r>
          </a:p>
          <a:p>
            <a:pPr lvl="1"/>
            <a:r>
              <a:rPr lang="en-US" dirty="0">
                <a:solidFill>
                  <a:srgbClr val="C00000"/>
                </a:solidFill>
              </a:rPr>
              <a:t>Learn how to give a 15 second testimony  </a:t>
            </a:r>
            <a:r>
              <a:rPr lang="en-US" dirty="0">
                <a:solidFill>
                  <a:schemeClr val="accent1">
                    <a:lumMod val="75000"/>
                  </a:schemeClr>
                </a:solidFill>
                <a:hlinkClick r:id="rId2">
                  <a:extLst>
                    <a:ext uri="{A12FA001-AC4F-418D-AE19-62706E023703}">
                      <ahyp:hlinkClr xmlns:ahyp="http://schemas.microsoft.com/office/drawing/2018/hyperlinkcolor" val="tx"/>
                    </a:ext>
                  </a:extLst>
                </a:hlinkClick>
              </a:rPr>
              <a:t>https://youtu.be/TOjV3B8vEJo</a:t>
            </a:r>
            <a:r>
              <a:rPr lang="en-US" dirty="0">
                <a:solidFill>
                  <a:schemeClr val="accent1">
                    <a:lumMod val="75000"/>
                  </a:schemeClr>
                </a:solidFill>
              </a:rPr>
              <a:t>   </a:t>
            </a:r>
          </a:p>
          <a:p>
            <a:endParaRPr lang="en-US" dirty="0"/>
          </a:p>
        </p:txBody>
      </p:sp>
    </p:spTree>
    <p:extLst>
      <p:ext uri="{BB962C8B-B14F-4D97-AF65-F5344CB8AC3E}">
        <p14:creationId xmlns:p14="http://schemas.microsoft.com/office/powerpoint/2010/main" val="12197494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51DA-5C66-E010-2F47-12C3E0B98942}"/>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97B7767-4674-F52B-91B5-486CFF300F15}"/>
              </a:ext>
            </a:extLst>
          </p:cNvPr>
          <p:cNvSpPr>
            <a:spLocks noGrp="1"/>
          </p:cNvSpPr>
          <p:nvPr>
            <p:ph idx="1"/>
          </p:nvPr>
        </p:nvSpPr>
        <p:spPr>
          <a:xfrm>
            <a:off x="1516283" y="2681760"/>
            <a:ext cx="9455552" cy="3213844"/>
          </a:xfrm>
        </p:spPr>
        <p:txBody>
          <a:bodyPr/>
          <a:lstStyle/>
          <a:p>
            <a:r>
              <a:rPr lang="en-US" dirty="0"/>
              <a:t>Examine. </a:t>
            </a:r>
          </a:p>
          <a:p>
            <a:pPr lvl="1"/>
            <a:r>
              <a:rPr lang="en-US" dirty="0"/>
              <a:t>Take an inventory of your heart. </a:t>
            </a:r>
          </a:p>
          <a:p>
            <a:pPr lvl="1"/>
            <a:r>
              <a:rPr lang="en-US" dirty="0"/>
              <a:t>Are you willing to follow Jesus wherever He leads?</a:t>
            </a:r>
          </a:p>
          <a:p>
            <a:endParaRPr lang="en-US" dirty="0"/>
          </a:p>
        </p:txBody>
      </p:sp>
    </p:spTree>
    <p:extLst>
      <p:ext uri="{BB962C8B-B14F-4D97-AF65-F5344CB8AC3E}">
        <p14:creationId xmlns:p14="http://schemas.microsoft.com/office/powerpoint/2010/main" val="15567546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9E116E-A21A-A33C-862B-BF1070312835}"/>
              </a:ext>
            </a:extLst>
          </p:cNvPr>
          <p:cNvSpPr>
            <a:spLocks noGrp="1"/>
          </p:cNvSpPr>
          <p:nvPr>
            <p:ph type="title"/>
          </p:nvPr>
        </p:nvSpPr>
        <p:spPr/>
        <p:txBody>
          <a:bodyPr/>
          <a:lstStyle/>
          <a:p>
            <a:r>
              <a:rPr lang="en-US" dirty="0"/>
              <a:t>Video Introduction</a:t>
            </a:r>
          </a:p>
        </p:txBody>
      </p:sp>
      <p:grpSp>
        <p:nvGrpSpPr>
          <p:cNvPr id="5" name="Group 4">
            <a:extLst>
              <a:ext uri="{FF2B5EF4-FFF2-40B4-BE49-F238E27FC236}">
                <a16:creationId xmlns:a16="http://schemas.microsoft.com/office/drawing/2014/main" id="{721CCBBE-B9A6-C1D7-11AD-C20FE8CD90E9}"/>
              </a:ext>
            </a:extLst>
          </p:cNvPr>
          <p:cNvGrpSpPr/>
          <p:nvPr/>
        </p:nvGrpSpPr>
        <p:grpSpPr>
          <a:xfrm>
            <a:off x="2849598" y="1690688"/>
            <a:ext cx="6492803" cy="4161682"/>
            <a:chOff x="2849598" y="1690688"/>
            <a:chExt cx="6492803" cy="4161682"/>
          </a:xfrm>
        </p:grpSpPr>
        <p:pic>
          <p:nvPicPr>
            <p:cNvPr id="6" name="Picture 5" descr="A video of clouds and a video play&#10;&#10;Description automatically generated with medium confidence">
              <a:extLst>
                <a:ext uri="{FF2B5EF4-FFF2-40B4-BE49-F238E27FC236}">
                  <a16:creationId xmlns:a16="http://schemas.microsoft.com/office/drawing/2014/main" id="{145C93FA-7F9B-504C-6014-25B5773352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909762"/>
              <a:ext cx="5715000" cy="3038475"/>
            </a:xfrm>
            <a:prstGeom prst="rect">
              <a:avLst/>
            </a:prstGeom>
            <a:ln>
              <a:noFill/>
            </a:ln>
            <a:effectLst>
              <a:outerShdw blurRad="292100" dist="139700" dir="2700000" algn="tl" rotWithShape="0">
                <a:srgbClr val="333333">
                  <a:alpha val="65000"/>
                </a:srgbClr>
              </a:outerShdw>
            </a:effectLst>
          </p:spPr>
        </p:pic>
        <p:pic>
          <p:nvPicPr>
            <p:cNvPr id="3" name="Picture 2" descr="A black background with a black square&#10;&#10;Description automatically generated with medium confidence">
              <a:hlinkClick r:id="rId3"/>
              <a:extLst>
                <a:ext uri="{FF2B5EF4-FFF2-40B4-BE49-F238E27FC236}">
                  <a16:creationId xmlns:a16="http://schemas.microsoft.com/office/drawing/2014/main" id="{1F973371-8685-F7E2-63A4-6F48987D21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690688"/>
              <a:ext cx="6492803" cy="4161682"/>
            </a:xfrm>
            <a:prstGeom prst="rect">
              <a:avLst/>
            </a:prstGeom>
            <a:ln>
              <a:noFill/>
            </a:ln>
            <a:effectLst>
              <a:outerShdw blurRad="292100" dist="139700" dir="2700000" algn="tl" rotWithShape="0">
                <a:srgbClr val="333333">
                  <a:alpha val="65000"/>
                </a:srgbClr>
              </a:outerShdw>
            </a:effectLst>
          </p:spPr>
        </p:pic>
      </p:grpSp>
      <p:sp>
        <p:nvSpPr>
          <p:cNvPr id="7" name="TextBox 6">
            <a:extLst>
              <a:ext uri="{FF2B5EF4-FFF2-40B4-BE49-F238E27FC236}">
                <a16:creationId xmlns:a16="http://schemas.microsoft.com/office/drawing/2014/main" id="{42D11C5E-5C46-C9BE-047C-97792900A376}"/>
              </a:ext>
            </a:extLst>
          </p:cNvPr>
          <p:cNvSpPr txBox="1"/>
          <p:nvPr/>
        </p:nvSpPr>
        <p:spPr>
          <a:xfrm>
            <a:off x="4637589" y="5935104"/>
            <a:ext cx="2916820"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5885895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51DA-5C66-E010-2F47-12C3E0B9894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97B7767-4674-F52B-91B5-486CFF300F15}"/>
              </a:ext>
            </a:extLst>
          </p:cNvPr>
          <p:cNvSpPr>
            <a:spLocks noGrp="1"/>
          </p:cNvSpPr>
          <p:nvPr>
            <p:ph idx="1"/>
          </p:nvPr>
        </p:nvSpPr>
        <p:spPr>
          <a:xfrm>
            <a:off x="1368224" y="2442257"/>
            <a:ext cx="9455552" cy="3595809"/>
          </a:xfrm>
        </p:spPr>
        <p:txBody>
          <a:bodyPr/>
          <a:lstStyle/>
          <a:p>
            <a:r>
              <a:rPr lang="en-US" dirty="0"/>
              <a:t>Drop a net. </a:t>
            </a:r>
          </a:p>
          <a:p>
            <a:pPr lvl="1"/>
            <a:r>
              <a:rPr lang="en-US" dirty="0"/>
              <a:t>We all have unnecessary, useless activities and pursuits. </a:t>
            </a:r>
          </a:p>
          <a:p>
            <a:pPr lvl="1"/>
            <a:r>
              <a:rPr lang="en-US" dirty="0"/>
              <a:t>This week, drop something to make room for God’s call.</a:t>
            </a:r>
          </a:p>
          <a:p>
            <a:endParaRPr lang="en-US" dirty="0"/>
          </a:p>
        </p:txBody>
      </p:sp>
    </p:spTree>
    <p:extLst>
      <p:ext uri="{BB962C8B-B14F-4D97-AF65-F5344CB8AC3E}">
        <p14:creationId xmlns:p14="http://schemas.microsoft.com/office/powerpoint/2010/main" val="38863818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451DA-5C66-E010-2F47-12C3E0B98942}"/>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E97B7767-4674-F52B-91B5-486CFF300F15}"/>
              </a:ext>
            </a:extLst>
          </p:cNvPr>
          <p:cNvSpPr>
            <a:spLocks noGrp="1"/>
          </p:cNvSpPr>
          <p:nvPr>
            <p:ph idx="1"/>
          </p:nvPr>
        </p:nvSpPr>
        <p:spPr>
          <a:xfrm>
            <a:off x="1747777" y="2801073"/>
            <a:ext cx="8947232" cy="3375890"/>
          </a:xfrm>
        </p:spPr>
        <p:txBody>
          <a:bodyPr/>
          <a:lstStyle/>
          <a:p>
            <a:r>
              <a:rPr lang="en-US" dirty="0"/>
              <a:t>Speak. </a:t>
            </a:r>
          </a:p>
          <a:p>
            <a:pPr lvl="1"/>
            <a:r>
              <a:rPr lang="en-US" dirty="0"/>
              <a:t>Share your personal story of salvation with someone who isn’t a follower of Christ. </a:t>
            </a:r>
          </a:p>
          <a:p>
            <a:endParaRPr lang="en-US" dirty="0"/>
          </a:p>
        </p:txBody>
      </p:sp>
    </p:spTree>
    <p:extLst>
      <p:ext uri="{BB962C8B-B14F-4D97-AF65-F5344CB8AC3E}">
        <p14:creationId xmlns:p14="http://schemas.microsoft.com/office/powerpoint/2010/main" val="408174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912314-20D0-8042-A10C-4EE07F1A8B60}"/>
              </a:ext>
            </a:extLst>
          </p:cNvPr>
          <p:cNvSpPr>
            <a:spLocks noGrp="1"/>
          </p:cNvSpPr>
          <p:nvPr>
            <p:ph type="title"/>
          </p:nvPr>
        </p:nvSpPr>
        <p:spPr/>
        <p:txBody>
          <a:bodyPr/>
          <a:lstStyle/>
          <a:p>
            <a:r>
              <a:rPr lang="en-US" dirty="0"/>
              <a:t>Family Activities</a:t>
            </a:r>
          </a:p>
        </p:txBody>
      </p:sp>
      <p:pic>
        <p:nvPicPr>
          <p:cNvPr id="6" name="Picture 5" descr="A crossword puzzle with black squares&#10;&#10;Description automatically generated">
            <a:extLst>
              <a:ext uri="{FF2B5EF4-FFF2-40B4-BE49-F238E27FC236}">
                <a16:creationId xmlns:a16="http://schemas.microsoft.com/office/drawing/2014/main" id="{BF094417-1C52-E103-27EC-EC3BB646C42F}"/>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458444" y="2247239"/>
            <a:ext cx="7508552" cy="2854150"/>
          </a:xfrm>
          <a:prstGeom prst="rect">
            <a:avLst/>
          </a:prstGeom>
          <a:ln>
            <a:noFill/>
          </a:ln>
          <a:effectLst>
            <a:outerShdw blurRad="292100" dist="139700" dir="2700000" algn="tl" rotWithShape="0">
              <a:srgbClr val="333333">
                <a:alpha val="65000"/>
              </a:srgbClr>
            </a:outerShdw>
          </a:effectLst>
          <a:scene3d>
            <a:camera prst="perspectiveHeroicExtremeLeftFacing"/>
            <a:lightRig rig="threePt" dir="t"/>
          </a:scene3d>
        </p:spPr>
      </p:pic>
      <p:pic>
        <p:nvPicPr>
          <p:cNvPr id="8" name="Picture 7" descr="A cartoon of a person in a red dress&#10;&#10;Description automatically generated">
            <a:extLst>
              <a:ext uri="{FF2B5EF4-FFF2-40B4-BE49-F238E27FC236}">
                <a16:creationId xmlns:a16="http://schemas.microsoft.com/office/drawing/2014/main" id="{078A1DA4-5B61-1FF4-8D9D-16DA9BC660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575185" y="3140240"/>
            <a:ext cx="2026599" cy="3513221"/>
          </a:xfrm>
          <a:prstGeom prst="rect">
            <a:avLst/>
          </a:prstGeom>
          <a:ln>
            <a:noFill/>
          </a:ln>
          <a:effectLst>
            <a:outerShdw blurRad="292100" dist="139700" dir="2700000" algn="tl" rotWithShape="0">
              <a:srgbClr val="333333">
                <a:alpha val="65000"/>
              </a:srgbClr>
            </a:outerShdw>
          </a:effectLst>
        </p:spPr>
      </p:pic>
      <p:sp>
        <p:nvSpPr>
          <p:cNvPr id="9" name="Speech Bubble: Rectangle with Corners Rounded 8">
            <a:extLst>
              <a:ext uri="{FF2B5EF4-FFF2-40B4-BE49-F238E27FC236}">
                <a16:creationId xmlns:a16="http://schemas.microsoft.com/office/drawing/2014/main" id="{2AC53239-3920-686B-8DEB-B75B3DEE0A0A}"/>
              </a:ext>
            </a:extLst>
          </p:cNvPr>
          <p:cNvSpPr/>
          <p:nvPr/>
        </p:nvSpPr>
        <p:spPr>
          <a:xfrm>
            <a:off x="385011" y="1329738"/>
            <a:ext cx="3784675" cy="3513221"/>
          </a:xfrm>
          <a:prstGeom prst="wedgeRoundRectCallout">
            <a:avLst>
              <a:gd name="adj1" fmla="val 65009"/>
              <a:gd name="adj2" fmla="val 14555"/>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t>I’m in big trouble.  My decoder team used the wrong glue and the letters slid off the message form … straight down.  It’s an important message from the persecuted church in </a:t>
            </a:r>
            <a:r>
              <a:rPr lang="en-US" dirty="0" err="1"/>
              <a:t>Liazemauchaddesh</a:t>
            </a:r>
            <a:r>
              <a:rPr lang="en-US" dirty="0"/>
              <a:t>.</a:t>
            </a:r>
          </a:p>
          <a:p>
            <a:pPr algn="ctr"/>
            <a:r>
              <a:rPr lang="en-US" dirty="0"/>
              <a:t>Tech help is available at </a:t>
            </a:r>
            <a:r>
              <a:rPr lang="en-US" dirty="0">
                <a:hlinkClick r:id="rId4"/>
              </a:rPr>
              <a:t>http://tinyurl.com/ek96hw5c</a:t>
            </a:r>
            <a:r>
              <a:rPr lang="en-US" dirty="0"/>
              <a:t> </a:t>
            </a:r>
          </a:p>
          <a:p>
            <a:pPr algn="ctr"/>
            <a:r>
              <a:rPr lang="en-US" dirty="0"/>
              <a:t>The color page is also there … for you men in the back row!</a:t>
            </a:r>
          </a:p>
        </p:txBody>
      </p:sp>
    </p:spTree>
    <p:extLst>
      <p:ext uri="{BB962C8B-B14F-4D97-AF65-F5344CB8AC3E}">
        <p14:creationId xmlns:p14="http://schemas.microsoft.com/office/powerpoint/2010/main" val="13274953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655762"/>
          </a:xfrm>
        </p:spPr>
        <p:txBody>
          <a:bodyPr/>
          <a:lstStyle/>
          <a:p>
            <a:r>
              <a:rPr lang="en-US" dirty="0"/>
              <a:t>Life-Changing Faith</a:t>
            </a:r>
          </a:p>
        </p:txBody>
      </p:sp>
      <p:sp>
        <p:nvSpPr>
          <p:cNvPr id="3" name="Subtitle 2"/>
          <p:cNvSpPr>
            <a:spLocks noGrp="1"/>
          </p:cNvSpPr>
          <p:nvPr>
            <p:ph type="subTitle" idx="1"/>
          </p:nvPr>
        </p:nvSpPr>
        <p:spPr/>
        <p:txBody>
          <a:bodyPr/>
          <a:lstStyle/>
          <a:p>
            <a:r>
              <a:rPr lang="en-US" dirty="0"/>
              <a:t>January 14</a:t>
            </a:r>
          </a:p>
        </p:txBody>
      </p:sp>
    </p:spTree>
    <p:extLst>
      <p:ext uri="{BB962C8B-B14F-4D97-AF65-F5344CB8AC3E}">
        <p14:creationId xmlns:p14="http://schemas.microsoft.com/office/powerpoint/2010/main" val="2588182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35F70-838B-1D4F-95E8-7345A5A85E40}"/>
              </a:ext>
            </a:extLst>
          </p:cNvPr>
          <p:cNvSpPr>
            <a:spLocks noGrp="1"/>
          </p:cNvSpPr>
          <p:nvPr>
            <p:ph type="title"/>
          </p:nvPr>
        </p:nvSpPr>
        <p:spPr/>
        <p:txBody>
          <a:bodyPr/>
          <a:lstStyle/>
          <a:p>
            <a:r>
              <a:rPr lang="en-US" dirty="0"/>
              <a:t>Remember that time?</a:t>
            </a:r>
          </a:p>
        </p:txBody>
      </p:sp>
      <p:sp>
        <p:nvSpPr>
          <p:cNvPr id="3" name="Content Placeholder 2">
            <a:extLst>
              <a:ext uri="{FF2B5EF4-FFF2-40B4-BE49-F238E27FC236}">
                <a16:creationId xmlns:a16="http://schemas.microsoft.com/office/drawing/2014/main" id="{1C4A05AD-24F2-1D11-E87E-39C907E39FC0}"/>
              </a:ext>
            </a:extLst>
          </p:cNvPr>
          <p:cNvSpPr>
            <a:spLocks noGrp="1"/>
          </p:cNvSpPr>
          <p:nvPr>
            <p:ph idx="1"/>
          </p:nvPr>
        </p:nvSpPr>
        <p:spPr/>
        <p:txBody>
          <a:bodyPr>
            <a:normAutofit/>
          </a:bodyPr>
          <a:lstStyle/>
          <a:p>
            <a:r>
              <a:rPr lang="en-US" dirty="0"/>
              <a:t>What is a less traveled road that you’re glad you took?</a:t>
            </a:r>
          </a:p>
          <a:p>
            <a:endParaRPr lang="en-US" dirty="0"/>
          </a:p>
          <a:p>
            <a:r>
              <a:rPr lang="en-US" dirty="0">
                <a:solidFill>
                  <a:srgbClr val="C00000"/>
                </a:solidFill>
              </a:rPr>
              <a:t>The world is focused on prosperity, popularity, and power.</a:t>
            </a:r>
          </a:p>
          <a:p>
            <a:pPr lvl="1"/>
            <a:r>
              <a:rPr lang="en-US" dirty="0">
                <a:solidFill>
                  <a:srgbClr val="C00000"/>
                </a:solidFill>
              </a:rPr>
              <a:t>The believer is called to set that aside and follow Jesus.</a:t>
            </a:r>
          </a:p>
          <a:p>
            <a:pPr lvl="1"/>
            <a:r>
              <a:rPr lang="en-US" dirty="0">
                <a:solidFill>
                  <a:srgbClr val="C00000"/>
                </a:solidFill>
              </a:rPr>
              <a:t>Faith begins with the decision to follow Jesus.</a:t>
            </a:r>
          </a:p>
          <a:p>
            <a:endParaRPr lang="en-US" dirty="0"/>
          </a:p>
        </p:txBody>
      </p:sp>
      <p:grpSp>
        <p:nvGrpSpPr>
          <p:cNvPr id="6" name="Group 5">
            <a:extLst>
              <a:ext uri="{FF2B5EF4-FFF2-40B4-BE49-F238E27FC236}">
                <a16:creationId xmlns:a16="http://schemas.microsoft.com/office/drawing/2014/main" id="{BDABE5C8-CB41-2B1D-6E43-374816FAA78E}"/>
              </a:ext>
            </a:extLst>
          </p:cNvPr>
          <p:cNvGrpSpPr/>
          <p:nvPr/>
        </p:nvGrpSpPr>
        <p:grpSpPr>
          <a:xfrm>
            <a:off x="4086013" y="3293479"/>
            <a:ext cx="3999108" cy="2587074"/>
            <a:chOff x="4086013" y="3293479"/>
            <a:chExt cx="3999108" cy="2587074"/>
          </a:xfrm>
        </p:grpSpPr>
        <p:pic>
          <p:nvPicPr>
            <p:cNvPr id="1026" name="Picture 2" descr="Free People Path photo and picture">
              <a:extLst>
                <a:ext uri="{FF2B5EF4-FFF2-40B4-BE49-F238E27FC236}">
                  <a16:creationId xmlns:a16="http://schemas.microsoft.com/office/drawing/2014/main" id="{8363EEE8-6E7D-276C-B112-6F5B6CCB6B0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294191">
              <a:off x="4269677" y="3338100"/>
              <a:ext cx="3815444" cy="254245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5" name="Picture 4" descr="A close-up of a sign&#10;&#10;Description automatically generated">
              <a:extLst>
                <a:ext uri="{FF2B5EF4-FFF2-40B4-BE49-F238E27FC236}">
                  <a16:creationId xmlns:a16="http://schemas.microsoft.com/office/drawing/2014/main" id="{3EFCD227-BB92-2C09-3CF9-E89E31D744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728096">
              <a:off x="4086013" y="3293479"/>
              <a:ext cx="1942187" cy="1121723"/>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978995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CA24-E1D4-4BDE-FB92-6195F450C581}"/>
              </a:ext>
            </a:extLst>
          </p:cNvPr>
          <p:cNvSpPr>
            <a:spLocks noGrp="1"/>
          </p:cNvSpPr>
          <p:nvPr>
            <p:ph type="title"/>
          </p:nvPr>
        </p:nvSpPr>
        <p:spPr/>
        <p:txBody>
          <a:bodyPr/>
          <a:lstStyle/>
          <a:p>
            <a:pPr algn="l"/>
            <a:r>
              <a:rPr lang="en-US" dirty="0"/>
              <a:t>Listen for an unusual setting.</a:t>
            </a:r>
          </a:p>
        </p:txBody>
      </p:sp>
      <p:sp>
        <p:nvSpPr>
          <p:cNvPr id="3" name="Content Placeholder 2">
            <a:extLst>
              <a:ext uri="{FF2B5EF4-FFF2-40B4-BE49-F238E27FC236}">
                <a16:creationId xmlns:a16="http://schemas.microsoft.com/office/drawing/2014/main" id="{AF21D4CC-14F6-9733-0E10-7487428E8CBB}"/>
              </a:ext>
            </a:extLst>
          </p:cNvPr>
          <p:cNvSpPr>
            <a:spLocks noGrp="1"/>
          </p:cNvSpPr>
          <p:nvPr>
            <p:ph idx="1"/>
          </p:nvPr>
        </p:nvSpPr>
        <p:spPr>
          <a:xfrm>
            <a:off x="1420310" y="1941371"/>
            <a:ext cx="9351380" cy="4351338"/>
          </a:xfrm>
        </p:spPr>
        <p:txBody>
          <a:bodyPr/>
          <a:lstStyle/>
          <a:p>
            <a:pPr marL="0" indent="0" algn="ctr">
              <a:buNone/>
            </a:pPr>
            <a:r>
              <a:rPr lang="en-US" dirty="0"/>
              <a:t>Luke 5:1-3 (NIV)  One day as Jesus was standing by the Lake of Gennesaret, with the people crowding around him and listening to the word of God, 2  he saw at the water's edge two boats, left there by</a:t>
            </a:r>
          </a:p>
        </p:txBody>
      </p:sp>
    </p:spTree>
    <p:extLst>
      <p:ext uri="{BB962C8B-B14F-4D97-AF65-F5344CB8AC3E}">
        <p14:creationId xmlns:p14="http://schemas.microsoft.com/office/powerpoint/2010/main" val="100851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2CA24-E1D4-4BDE-FB92-6195F450C581}"/>
              </a:ext>
            </a:extLst>
          </p:cNvPr>
          <p:cNvSpPr>
            <a:spLocks noGrp="1"/>
          </p:cNvSpPr>
          <p:nvPr>
            <p:ph type="title"/>
          </p:nvPr>
        </p:nvSpPr>
        <p:spPr/>
        <p:txBody>
          <a:bodyPr/>
          <a:lstStyle/>
          <a:p>
            <a:pPr algn="l"/>
            <a:r>
              <a:rPr lang="en-US" dirty="0"/>
              <a:t>Listen for an unusual setting.</a:t>
            </a:r>
          </a:p>
        </p:txBody>
      </p:sp>
      <p:sp>
        <p:nvSpPr>
          <p:cNvPr id="3" name="Content Placeholder 2">
            <a:extLst>
              <a:ext uri="{FF2B5EF4-FFF2-40B4-BE49-F238E27FC236}">
                <a16:creationId xmlns:a16="http://schemas.microsoft.com/office/drawing/2014/main" id="{AF21D4CC-14F6-9733-0E10-7487428E8CBB}"/>
              </a:ext>
            </a:extLst>
          </p:cNvPr>
          <p:cNvSpPr>
            <a:spLocks noGrp="1"/>
          </p:cNvSpPr>
          <p:nvPr>
            <p:ph idx="1"/>
          </p:nvPr>
        </p:nvSpPr>
        <p:spPr>
          <a:xfrm>
            <a:off x="1420310" y="1941371"/>
            <a:ext cx="9351380" cy="4351338"/>
          </a:xfrm>
        </p:spPr>
        <p:txBody>
          <a:bodyPr/>
          <a:lstStyle/>
          <a:p>
            <a:pPr marL="0" indent="0" algn="ctr">
              <a:buNone/>
            </a:pPr>
            <a:r>
              <a:rPr lang="en-US" dirty="0"/>
              <a:t>the fishermen, who were washing their nets. 3  He got into one of the boats, the one belonging to Simon, and asked him to put out a little from shore. Then he sat down and taught the people from the boat.</a:t>
            </a:r>
          </a:p>
        </p:txBody>
      </p:sp>
      <p:pic>
        <p:nvPicPr>
          <p:cNvPr id="5" name="Picture 4">
            <a:extLst>
              <a:ext uri="{FF2B5EF4-FFF2-40B4-BE49-F238E27FC236}">
                <a16:creationId xmlns:a16="http://schemas.microsoft.com/office/drawing/2014/main" id="{77B01F56-16A9-C855-57CF-DC7D8D249A32}"/>
              </a:ext>
            </a:extLst>
          </p:cNvPr>
          <p:cNvPicPr>
            <a:picLocks noChangeAspect="1"/>
          </p:cNvPicPr>
          <p:nvPr/>
        </p:nvPicPr>
        <p:blipFill>
          <a:blip r:embed="rId2"/>
          <a:stretch>
            <a:fillRect/>
          </a:stretch>
        </p:blipFill>
        <p:spPr>
          <a:xfrm>
            <a:off x="4387453" y="5173477"/>
            <a:ext cx="2399612" cy="31292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627051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067516-754C-1A36-0182-F799F8BB0091}"/>
              </a:ext>
            </a:extLst>
          </p:cNvPr>
          <p:cNvSpPr>
            <a:spLocks noGrp="1"/>
          </p:cNvSpPr>
          <p:nvPr>
            <p:ph type="title"/>
          </p:nvPr>
        </p:nvSpPr>
        <p:spPr/>
        <p:txBody>
          <a:bodyPr/>
          <a:lstStyle/>
          <a:p>
            <a:r>
              <a:rPr lang="en-US" dirty="0"/>
              <a:t>Encounter with the Living Word</a:t>
            </a:r>
          </a:p>
        </p:txBody>
      </p:sp>
      <p:sp>
        <p:nvSpPr>
          <p:cNvPr id="3" name="Content Placeholder 2">
            <a:extLst>
              <a:ext uri="{FF2B5EF4-FFF2-40B4-BE49-F238E27FC236}">
                <a16:creationId xmlns:a16="http://schemas.microsoft.com/office/drawing/2014/main" id="{20151C54-9F79-9013-3267-5CEA2FF7B47F}"/>
              </a:ext>
            </a:extLst>
          </p:cNvPr>
          <p:cNvSpPr>
            <a:spLocks noGrp="1"/>
          </p:cNvSpPr>
          <p:nvPr>
            <p:ph idx="1"/>
          </p:nvPr>
        </p:nvSpPr>
        <p:spPr/>
        <p:txBody>
          <a:bodyPr/>
          <a:lstStyle/>
          <a:p>
            <a:r>
              <a:rPr lang="en-US" dirty="0"/>
              <a:t>So why did Jesus need the boat?</a:t>
            </a:r>
          </a:p>
          <a:p>
            <a:r>
              <a:rPr lang="en-US" dirty="0"/>
              <a:t>What was unusual about the instructional setting?</a:t>
            </a:r>
          </a:p>
          <a:p>
            <a:r>
              <a:rPr lang="en-US" dirty="0"/>
              <a:t>When do you remember hearing God’s Word in a way that was especially meaningful?</a:t>
            </a:r>
          </a:p>
          <a:p>
            <a:r>
              <a:rPr lang="en-US" dirty="0"/>
              <a:t>How do you think is the best way to “hear” God?  </a:t>
            </a:r>
          </a:p>
        </p:txBody>
      </p:sp>
    </p:spTree>
    <p:extLst>
      <p:ext uri="{BB962C8B-B14F-4D97-AF65-F5344CB8AC3E}">
        <p14:creationId xmlns:p14="http://schemas.microsoft.com/office/powerpoint/2010/main" val="50112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2" end="2"/>
                                            </p:txEl>
                                          </p:spTgt>
                                        </p:tgtEl>
                                        <p:attrNameLst>
                                          <p:attrName>ppt_c</p:attrName>
                                        </p:attrNameLst>
                                      </p:cBhvr>
                                      <p:to>
                                        <a:srgbClr val="969696"/>
                                      </p:to>
                                    </p:animClr>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FFCEC-79EF-A414-FA0E-342D2CEC800D}"/>
              </a:ext>
            </a:extLst>
          </p:cNvPr>
          <p:cNvSpPr>
            <a:spLocks noGrp="1"/>
          </p:cNvSpPr>
          <p:nvPr>
            <p:ph type="title"/>
          </p:nvPr>
        </p:nvSpPr>
        <p:spPr/>
        <p:txBody>
          <a:bodyPr/>
          <a:lstStyle/>
          <a:p>
            <a:r>
              <a:rPr lang="en-US" dirty="0"/>
              <a:t>Encounter with the Living Word</a:t>
            </a:r>
          </a:p>
        </p:txBody>
      </p:sp>
      <p:sp>
        <p:nvSpPr>
          <p:cNvPr id="3" name="Content Placeholder 2">
            <a:extLst>
              <a:ext uri="{FF2B5EF4-FFF2-40B4-BE49-F238E27FC236}">
                <a16:creationId xmlns:a16="http://schemas.microsoft.com/office/drawing/2014/main" id="{8670367C-1526-86B5-87FB-1AD82BAE509B}"/>
              </a:ext>
            </a:extLst>
          </p:cNvPr>
          <p:cNvSpPr>
            <a:spLocks noGrp="1"/>
          </p:cNvSpPr>
          <p:nvPr>
            <p:ph idx="1"/>
          </p:nvPr>
        </p:nvSpPr>
        <p:spPr/>
        <p:txBody>
          <a:bodyPr/>
          <a:lstStyle/>
          <a:p>
            <a:r>
              <a:rPr lang="en-US" dirty="0"/>
              <a:t>Simon’s boats were part of his everyday workplace, but Jesus needed them to teach to the crowd.  What normal things in </a:t>
            </a:r>
            <a:r>
              <a:rPr lang="en-US" i="1" dirty="0"/>
              <a:t>your daily life </a:t>
            </a:r>
            <a:r>
              <a:rPr lang="en-US" dirty="0"/>
              <a:t>might Jesus be able to use to share His message with others?</a:t>
            </a:r>
          </a:p>
          <a:p>
            <a:endParaRPr lang="en-US" dirty="0"/>
          </a:p>
        </p:txBody>
      </p:sp>
    </p:spTree>
    <p:extLst>
      <p:ext uri="{BB962C8B-B14F-4D97-AF65-F5344CB8AC3E}">
        <p14:creationId xmlns:p14="http://schemas.microsoft.com/office/powerpoint/2010/main" val="1082271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5785D-1327-8144-6BCA-73A8995E6321}"/>
              </a:ext>
            </a:extLst>
          </p:cNvPr>
          <p:cNvSpPr>
            <a:spLocks noGrp="1"/>
          </p:cNvSpPr>
          <p:nvPr>
            <p:ph type="title"/>
          </p:nvPr>
        </p:nvSpPr>
        <p:spPr/>
        <p:txBody>
          <a:bodyPr/>
          <a:lstStyle/>
          <a:p>
            <a:r>
              <a:rPr lang="en-US" dirty="0"/>
              <a:t>Encounter with the Living Word</a:t>
            </a:r>
          </a:p>
        </p:txBody>
      </p:sp>
      <p:sp>
        <p:nvSpPr>
          <p:cNvPr id="3" name="Content Placeholder 2">
            <a:extLst>
              <a:ext uri="{FF2B5EF4-FFF2-40B4-BE49-F238E27FC236}">
                <a16:creationId xmlns:a16="http://schemas.microsoft.com/office/drawing/2014/main" id="{B6BABD45-4974-1D6C-B773-9C94E872EFD5}"/>
              </a:ext>
            </a:extLst>
          </p:cNvPr>
          <p:cNvSpPr>
            <a:spLocks noGrp="1"/>
          </p:cNvSpPr>
          <p:nvPr>
            <p:ph idx="1"/>
          </p:nvPr>
        </p:nvSpPr>
        <p:spPr/>
        <p:txBody>
          <a:bodyPr/>
          <a:lstStyle/>
          <a:p>
            <a:pPr marL="0" indent="0">
              <a:buNone/>
            </a:pPr>
            <a:r>
              <a:rPr lang="en-US" dirty="0">
                <a:solidFill>
                  <a:srgbClr val="C00000"/>
                </a:solidFill>
                <a:sym typeface="Wingdings" panose="05000000000000000000" pitchFamily="2" charset="2"/>
              </a:rPr>
              <a:t></a:t>
            </a:r>
            <a:r>
              <a:rPr lang="en-US" dirty="0">
                <a:solidFill>
                  <a:srgbClr val="C00000"/>
                </a:solidFill>
              </a:rPr>
              <a:t> It was not a coincidence that Peter’s boat was nearby … Jesus may have sought him out.</a:t>
            </a:r>
          </a:p>
          <a:p>
            <a:pPr>
              <a:buFont typeface="Wingdings" panose="05000000000000000000" pitchFamily="2" charset="2"/>
              <a:buChar char="ð"/>
            </a:pPr>
            <a:r>
              <a:rPr lang="en-US" dirty="0">
                <a:solidFill>
                  <a:srgbClr val="C00000"/>
                </a:solidFill>
              </a:rPr>
              <a:t>It is not a coincidence that God has </a:t>
            </a:r>
            <a:br>
              <a:rPr lang="en-US" dirty="0">
                <a:solidFill>
                  <a:srgbClr val="C00000"/>
                </a:solidFill>
              </a:rPr>
            </a:br>
            <a:r>
              <a:rPr lang="en-US" dirty="0">
                <a:solidFill>
                  <a:srgbClr val="C00000"/>
                </a:solidFill>
              </a:rPr>
              <a:t>placed you …</a:t>
            </a:r>
          </a:p>
          <a:p>
            <a:pPr lvl="1"/>
            <a:r>
              <a:rPr lang="en-US" dirty="0">
                <a:solidFill>
                  <a:srgbClr val="C00000"/>
                </a:solidFill>
              </a:rPr>
              <a:t>In your neighborhood</a:t>
            </a:r>
          </a:p>
          <a:p>
            <a:pPr lvl="1"/>
            <a:r>
              <a:rPr lang="en-US" dirty="0">
                <a:solidFill>
                  <a:srgbClr val="C00000"/>
                </a:solidFill>
              </a:rPr>
              <a:t>In your job situation</a:t>
            </a:r>
          </a:p>
          <a:p>
            <a:pPr lvl="1"/>
            <a:r>
              <a:rPr lang="en-US" dirty="0">
                <a:solidFill>
                  <a:srgbClr val="C00000"/>
                </a:solidFill>
              </a:rPr>
              <a:t>In  your extended family</a:t>
            </a:r>
          </a:p>
          <a:p>
            <a:pPr lvl="1"/>
            <a:endParaRPr lang="en-US" dirty="0">
              <a:solidFill>
                <a:srgbClr val="C00000"/>
              </a:solidFill>
            </a:endParaRPr>
          </a:p>
          <a:p>
            <a:endParaRPr lang="en-US" dirty="0"/>
          </a:p>
        </p:txBody>
      </p:sp>
    </p:spTree>
    <p:extLst>
      <p:ext uri="{BB962C8B-B14F-4D97-AF65-F5344CB8AC3E}">
        <p14:creationId xmlns:p14="http://schemas.microsoft.com/office/powerpoint/2010/main" val="91101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C793D-7F83-4369-03E0-C7018473F333}"/>
              </a:ext>
            </a:extLst>
          </p:cNvPr>
          <p:cNvSpPr>
            <a:spLocks noGrp="1"/>
          </p:cNvSpPr>
          <p:nvPr>
            <p:ph type="title"/>
          </p:nvPr>
        </p:nvSpPr>
        <p:spPr/>
        <p:txBody>
          <a:bodyPr/>
          <a:lstStyle/>
          <a:p>
            <a:pPr algn="l"/>
            <a:r>
              <a:rPr lang="en-US" dirty="0"/>
              <a:t>Listen for how faith is demonstrated.</a:t>
            </a:r>
          </a:p>
        </p:txBody>
      </p:sp>
      <p:sp>
        <p:nvSpPr>
          <p:cNvPr id="3" name="Content Placeholder 2">
            <a:extLst>
              <a:ext uri="{FF2B5EF4-FFF2-40B4-BE49-F238E27FC236}">
                <a16:creationId xmlns:a16="http://schemas.microsoft.com/office/drawing/2014/main" id="{70D7EE7C-7A6B-F22C-2EBF-5C38467CB5B2}"/>
              </a:ext>
            </a:extLst>
          </p:cNvPr>
          <p:cNvSpPr>
            <a:spLocks noGrp="1"/>
          </p:cNvSpPr>
          <p:nvPr>
            <p:ph idx="1"/>
          </p:nvPr>
        </p:nvSpPr>
        <p:spPr>
          <a:xfrm>
            <a:off x="1446835" y="1871924"/>
            <a:ext cx="9594448" cy="4351338"/>
          </a:xfrm>
        </p:spPr>
        <p:txBody>
          <a:bodyPr/>
          <a:lstStyle/>
          <a:p>
            <a:pPr marL="0" indent="0" algn="ctr">
              <a:buNone/>
            </a:pPr>
            <a:r>
              <a:rPr lang="en-US" dirty="0"/>
              <a:t>Luke 5:4-7 (NIV)  When he had finished speaking, he said to Simon, "Put out into deep water, and let down the nets for a catch." 5  Simon answered, "Master, we've worked hard all night and haven't caught anything. But because you say so, I will</a:t>
            </a:r>
          </a:p>
        </p:txBody>
      </p:sp>
    </p:spTree>
    <p:extLst>
      <p:ext uri="{BB962C8B-B14F-4D97-AF65-F5344CB8AC3E}">
        <p14:creationId xmlns:p14="http://schemas.microsoft.com/office/powerpoint/2010/main" val="3722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8F1030B4876842BFCB8BD477E49967" ma:contentTypeVersion="12" ma:contentTypeDescription="Create a new document." ma:contentTypeScope="" ma:versionID="69955c2f7c4e2522f6a3a393aaa829a6">
  <xsd:schema xmlns:xsd="http://www.w3.org/2001/XMLSchema" xmlns:xs="http://www.w3.org/2001/XMLSchema" xmlns:p="http://schemas.microsoft.com/office/2006/metadata/properties" xmlns:ns3="cc43d6cf-8a0b-44e4-ab1d-3c9dc081b136" xmlns:ns4="7e392ffc-8708-4630-933d-e38c66d6d621" targetNamespace="http://schemas.microsoft.com/office/2006/metadata/properties" ma:root="true" ma:fieldsID="118aaca23598acbb37f041eb20e7a412" ns3:_="" ns4:_="">
    <xsd:import namespace="cc43d6cf-8a0b-44e4-ab1d-3c9dc081b136"/>
    <xsd:import namespace="7e392ffc-8708-4630-933d-e38c66d6d621"/>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SearchProperties" minOccurs="0"/>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3d6cf-8a0b-44e4-ab1d-3c9dc081b13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392ffc-8708-4630-933d-e38c66d6d621"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6CA65DD-F8A8-4410-85BB-53F6D0125A74}">
  <ds:schemaRefs>
    <ds:schemaRef ds:uri="http://schemas.microsoft.com/office/2006/metadata/properties"/>
    <ds:schemaRef ds:uri="http://schemas.microsoft.com/office/2006/documentManagement/types"/>
    <ds:schemaRef ds:uri="cc43d6cf-8a0b-44e4-ab1d-3c9dc081b136"/>
    <ds:schemaRef ds:uri="http://purl.org/dc/dcmitype/"/>
    <ds:schemaRef ds:uri="http://www.w3.org/XML/1998/namespace"/>
    <ds:schemaRef ds:uri="http://schemas.microsoft.com/office/infopath/2007/PartnerControls"/>
    <ds:schemaRef ds:uri="http://purl.org/dc/elements/1.1/"/>
    <ds:schemaRef ds:uri="http://schemas.openxmlformats.org/package/2006/metadata/core-properties"/>
    <ds:schemaRef ds:uri="7e392ffc-8708-4630-933d-e38c66d6d621"/>
    <ds:schemaRef ds:uri="http://purl.org/dc/terms/"/>
  </ds:schemaRefs>
</ds:datastoreItem>
</file>

<file path=customXml/itemProps2.xml><?xml version="1.0" encoding="utf-8"?>
<ds:datastoreItem xmlns:ds="http://schemas.openxmlformats.org/officeDocument/2006/customXml" ds:itemID="{6C8198F3-6DD6-44DB-A5A6-854E12FA730D}">
  <ds:schemaRefs>
    <ds:schemaRef ds:uri="http://schemas.microsoft.com/sharepoint/v3/contenttype/forms"/>
  </ds:schemaRefs>
</ds:datastoreItem>
</file>

<file path=customXml/itemProps3.xml><?xml version="1.0" encoding="utf-8"?>
<ds:datastoreItem xmlns:ds="http://schemas.openxmlformats.org/officeDocument/2006/customXml" ds:itemID="{01701EC8-3F50-46A9-8766-A1CD1A5F0D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43d6cf-8a0b-44e4-ab1d-3c9dc081b136"/>
    <ds:schemaRef ds:uri="7e392ffc-8708-4630-933d-e38c66d6d6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baf8218e-b302-4465-a993-4a39c97251b2}" enabled="0" method="" siteId="{baf8218e-b302-4465-a993-4a39c97251b2}" removed="1"/>
</clbl:labelList>
</file>

<file path=docProps/app.xml><?xml version="1.0" encoding="utf-8"?>
<Properties xmlns="http://schemas.openxmlformats.org/officeDocument/2006/extended-properties" xmlns:vt="http://schemas.openxmlformats.org/officeDocument/2006/docPropsVTypes">
  <Template>ss4</Template>
  <TotalTime>44</TotalTime>
  <Words>931</Words>
  <Application>Microsoft Office PowerPoint</Application>
  <PresentationFormat>Widescreen</PresentationFormat>
  <Paragraphs>75</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Life-Changing Faith</vt:lpstr>
      <vt:lpstr>Video Introduction</vt:lpstr>
      <vt:lpstr>Remember that time?</vt:lpstr>
      <vt:lpstr>Listen for an unusual setting.</vt:lpstr>
      <vt:lpstr>Listen for an unusual setting.</vt:lpstr>
      <vt:lpstr>Encounter with the Living Word</vt:lpstr>
      <vt:lpstr>Encounter with the Living Word</vt:lpstr>
      <vt:lpstr>Encounter with the Living Word</vt:lpstr>
      <vt:lpstr>Listen for how faith is demonstrated.</vt:lpstr>
      <vt:lpstr>Listen for how faith is demonstrated.</vt:lpstr>
      <vt:lpstr>Take the Next Step</vt:lpstr>
      <vt:lpstr>Take the Next Step</vt:lpstr>
      <vt:lpstr>Listen for God’s call to an adventure.</vt:lpstr>
      <vt:lpstr>Listen for God’s call to an adventure.</vt:lpstr>
      <vt:lpstr>Commitment and Trust </vt:lpstr>
      <vt:lpstr>Commitment and Trust </vt:lpstr>
      <vt:lpstr>Commitment and Trust </vt:lpstr>
      <vt:lpstr>Commitment and Trust </vt:lpstr>
      <vt:lpstr>Application</vt:lpstr>
      <vt:lpstr>Application</vt:lpstr>
      <vt:lpstr>Application</vt:lpstr>
      <vt:lpstr>Family Activities</vt:lpstr>
      <vt:lpstr>Life-Changing Faith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Life-Changing Faith</dc:title>
  <dc:creator>Armstrong, Stephen (General Math and Science)</dc:creator>
  <cp:lastModifiedBy>Armstrong, Stephen (General Math and Science)</cp:lastModifiedBy>
  <cp:revision>3</cp:revision>
  <dcterms:created xsi:type="dcterms:W3CDTF">2023-12-27T20:37:28Z</dcterms:created>
  <dcterms:modified xsi:type="dcterms:W3CDTF">2023-12-27T21:30:26Z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0x010100B68F1030B4876842BFCB8BD477E49967</vt:lpwstr>
  </property>
</Properties>
</file>