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4" d="100"/>
          <a:sy n="74" d="100"/>
        </p:scale>
        <p:origin x="54" y="390"/>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7D3EC0C-D973-4240-BF21-13D918BC7DA9}" type="datetimeFigureOut">
              <a:rPr lang="en-US" smtClean="0"/>
              <a:t>4/26/2019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70359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D3EC0C-D973-4240-BF21-13D918BC7DA9}" type="datetimeFigureOut">
              <a:rPr lang="en-US" smtClean="0"/>
              <a:t>4/26/2019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03257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D3EC0C-D973-4240-BF21-13D918BC7DA9}" type="datetimeFigureOut">
              <a:rPr lang="en-US" smtClean="0"/>
              <a:t>4/26/2019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512064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D3EC0C-D973-4240-BF21-13D918BC7DA9}" type="datetimeFigureOut">
              <a:rPr lang="en-US" smtClean="0"/>
              <a:t>4/26/2019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8322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D3EC0C-D973-4240-BF21-13D918BC7DA9}" type="datetimeFigureOut">
              <a:rPr lang="en-US" smtClean="0"/>
              <a:t>4/26/2019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320791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7D3EC0C-D973-4240-BF21-13D918BC7DA9}" type="datetimeFigureOut">
              <a:rPr lang="en-US" smtClean="0"/>
              <a:t>4/26/2019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23122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7D3EC0C-D973-4240-BF21-13D918BC7DA9}" type="datetimeFigureOut">
              <a:rPr lang="en-US" smtClean="0"/>
              <a:t>4/26/2019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1000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7D3EC0C-D973-4240-BF21-13D918BC7DA9}" type="datetimeFigureOut">
              <a:rPr lang="en-US" smtClean="0"/>
              <a:t>4/26/2019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081506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D3EC0C-D973-4240-BF21-13D918BC7DA9}" type="datetimeFigureOut">
              <a:rPr lang="en-US" smtClean="0"/>
              <a:t>4/26/2019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972911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4/26/2019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4194828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4/26/2019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021861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9000" b="-9000"/>
          </a:stretch>
        </a:blipFill>
        <a:effectLst/>
      </p:bgPr>
    </p:bg>
    <p:spTree>
      <p:nvGrpSpPr>
        <p:cNvPr id="1" name=""/>
        <p:cNvGrpSpPr/>
        <p:nvPr/>
      </p:nvGrpSpPr>
      <p:grpSpPr>
        <a:xfrm>
          <a:off x="0" y="0"/>
          <a:ext cx="0" cy="0"/>
          <a:chOff x="0" y="0"/>
          <a:chExt cx="0" cy="0"/>
        </a:xfrm>
      </p:grpSpPr>
      <p:sp>
        <p:nvSpPr>
          <p:cNvPr id="7" name="Folded Corner 6"/>
          <p:cNvSpPr/>
          <p:nvPr userDrawn="1"/>
        </p:nvSpPr>
        <p:spPr>
          <a:xfrm>
            <a:off x="656216" y="249382"/>
            <a:ext cx="11015831" cy="6377329"/>
          </a:xfrm>
          <a:prstGeom prst="foldedCorner">
            <a:avLst/>
          </a:prstGeom>
          <a:gradFill>
            <a:gsLst>
              <a:gs pos="0">
                <a:schemeClr val="accent1">
                  <a:lumMod val="5000"/>
                  <a:lumOff val="95000"/>
                  <a:alpha val="87000"/>
                </a:schemeClr>
              </a:gs>
              <a:gs pos="64000">
                <a:schemeClr val="accent1">
                  <a:lumMod val="45000"/>
                  <a:lumOff val="55000"/>
                  <a:alpha val="87000"/>
                </a:schemeClr>
              </a:gs>
              <a:gs pos="83000">
                <a:schemeClr val="accent1">
                  <a:lumMod val="45000"/>
                  <a:lumOff val="55000"/>
                  <a:alpha val="87000"/>
                </a:schemeClr>
              </a:gs>
              <a:gs pos="100000">
                <a:schemeClr val="accent1">
                  <a:lumMod val="30000"/>
                  <a:lumOff val="70000"/>
                  <a:alpha val="87000"/>
                </a:schemeClr>
              </a:gs>
            </a:gsLst>
            <a:lin ang="3600000" scaled="0"/>
          </a:gradFill>
          <a:ln>
            <a:noFill/>
          </a:ln>
          <a:effectLst>
            <a:outerShdw blurRad="165100" dist="165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D3EC0C-D973-4240-BF21-13D918BC7DA9}" type="datetimeFigureOut">
              <a:rPr lang="en-US" smtClean="0"/>
              <a:t>4/26/2019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329984-D937-41E6-9E9F-EFD2EFD29535}" type="slidenum">
              <a:rPr lang="en-US" smtClean="0"/>
              <a:t>‹#›</a:t>
            </a:fld>
            <a:endParaRPr lang="en-US"/>
          </a:p>
        </p:txBody>
      </p:sp>
    </p:spTree>
    <p:extLst>
      <p:ext uri="{BB962C8B-B14F-4D97-AF65-F5344CB8AC3E}">
        <p14:creationId xmlns:p14="http://schemas.microsoft.com/office/powerpoint/2010/main" val="2162879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inyurl.com/y5adzxq9" TargetMode="External"/><Relationship Id="rId2" Type="http://schemas.openxmlformats.org/officeDocument/2006/relationships/image" Target="../media/image8.png"/><Relationship Id="rId1" Type="http://schemas.openxmlformats.org/officeDocument/2006/relationships/slideLayout" Target="../slideLayouts/slideLayout6.xml"/><Relationship Id="rId4" Type="http://schemas.openxmlformats.org/officeDocument/2006/relationships/image" Target="../media/image9.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atch.liberty.edu/media/t/1_w885ggd0"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Let the Dead </a:t>
            </a:r>
            <a:br>
              <a:rPr lang="en-US" dirty="0" smtClean="0"/>
            </a:br>
            <a:r>
              <a:rPr lang="en-US" dirty="0" smtClean="0"/>
              <a:t>Bury their Dead</a:t>
            </a:r>
            <a:endParaRPr lang="en-US" dirty="0"/>
          </a:p>
        </p:txBody>
      </p:sp>
      <p:sp>
        <p:nvSpPr>
          <p:cNvPr id="3" name="Subtitle 2"/>
          <p:cNvSpPr>
            <a:spLocks noGrp="1"/>
          </p:cNvSpPr>
          <p:nvPr>
            <p:ph type="subTitle" idx="1"/>
          </p:nvPr>
        </p:nvSpPr>
        <p:spPr>
          <a:xfrm>
            <a:off x="1524000" y="3823854"/>
            <a:ext cx="9144000" cy="1433945"/>
          </a:xfrm>
        </p:spPr>
        <p:txBody>
          <a:bodyPr/>
          <a:lstStyle/>
          <a:p>
            <a:r>
              <a:rPr lang="en-US" dirty="0" smtClean="0"/>
              <a:t>May 12</a:t>
            </a:r>
            <a:endParaRPr lang="en-US" dirty="0"/>
          </a:p>
        </p:txBody>
      </p:sp>
    </p:spTree>
    <p:extLst>
      <p:ext uri="{BB962C8B-B14F-4D97-AF65-F5344CB8AC3E}">
        <p14:creationId xmlns:p14="http://schemas.microsoft.com/office/powerpoint/2010/main" val="27528424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another excuse</a:t>
            </a:r>
            <a:r>
              <a:rPr lang="en-US" dirty="0" smtClean="0"/>
              <a:t>.</a:t>
            </a:r>
            <a:endParaRPr lang="en-US" dirty="0"/>
          </a:p>
        </p:txBody>
      </p:sp>
      <p:sp>
        <p:nvSpPr>
          <p:cNvPr id="3" name="Content Placeholder 2"/>
          <p:cNvSpPr>
            <a:spLocks noGrp="1"/>
          </p:cNvSpPr>
          <p:nvPr>
            <p:ph idx="1"/>
          </p:nvPr>
        </p:nvSpPr>
        <p:spPr>
          <a:xfrm>
            <a:off x="1159099" y="1980172"/>
            <a:ext cx="10053034" cy="4351338"/>
          </a:xfrm>
        </p:spPr>
        <p:txBody>
          <a:bodyPr/>
          <a:lstStyle/>
          <a:p>
            <a:pPr marL="0" indent="0" algn="ctr">
              <a:buNone/>
            </a:pPr>
            <a:r>
              <a:rPr lang="en-US" dirty="0"/>
              <a:t>Luke 9:61-62 (NIV)  Still another said, "I will follow you, Lord; but first let me go back and say good-by to my family." 62  Jesus replied, "No one who puts his hand to the plow and looks back is fit for service in the kingdom of God."</a:t>
            </a:r>
          </a:p>
          <a:p>
            <a:pPr marL="0" indent="0" algn="ctr">
              <a:buNone/>
            </a:pPr>
            <a:endParaRPr lang="en-US" dirty="0"/>
          </a:p>
        </p:txBody>
      </p:sp>
      <p:pic>
        <p:nvPicPr>
          <p:cNvPr id="4" name="Picture 3"/>
          <p:cNvPicPr>
            <a:picLocks noChangeAspect="1"/>
          </p:cNvPicPr>
          <p:nvPr/>
        </p:nvPicPr>
        <p:blipFill>
          <a:blip r:embed="rId2"/>
          <a:stretch>
            <a:fillRect/>
          </a:stretch>
        </p:blipFill>
        <p:spPr>
          <a:xfrm>
            <a:off x="4572185" y="5357610"/>
            <a:ext cx="2946569" cy="373487"/>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737905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Moving Forward vs. Looking Back</a:t>
            </a:r>
            <a:endParaRPr lang="en-US" dirty="0"/>
          </a:p>
        </p:txBody>
      </p:sp>
      <p:sp>
        <p:nvSpPr>
          <p:cNvPr id="3" name="Content Placeholder 2"/>
          <p:cNvSpPr>
            <a:spLocks noGrp="1"/>
          </p:cNvSpPr>
          <p:nvPr>
            <p:ph idx="1"/>
          </p:nvPr>
        </p:nvSpPr>
        <p:spPr/>
        <p:txBody>
          <a:bodyPr/>
          <a:lstStyle/>
          <a:p>
            <a:r>
              <a:rPr lang="en-US" dirty="0"/>
              <a:t>How was this man’s offer similar to the first man’s offer? </a:t>
            </a:r>
          </a:p>
          <a:p>
            <a:r>
              <a:rPr lang="en-US" dirty="0"/>
              <a:t>How was his request similar to the </a:t>
            </a:r>
            <a:r>
              <a:rPr lang="en-US" i="1" dirty="0"/>
              <a:t>second</a:t>
            </a:r>
            <a:r>
              <a:rPr lang="en-US" dirty="0"/>
              <a:t> man’s? </a:t>
            </a:r>
          </a:p>
          <a:p>
            <a:r>
              <a:rPr lang="en-US" dirty="0"/>
              <a:t>How does the proverb in verse 62 fit the situation of the third man? </a:t>
            </a:r>
          </a:p>
          <a:p>
            <a:endParaRPr lang="en-US" dirty="0"/>
          </a:p>
        </p:txBody>
      </p:sp>
    </p:spTree>
    <p:extLst>
      <p:ext uri="{BB962C8B-B14F-4D97-AF65-F5344CB8AC3E}">
        <p14:creationId xmlns:p14="http://schemas.microsoft.com/office/powerpoint/2010/main" val="702233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808080"/>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Moving Forward vs. Looking Back</a:t>
            </a:r>
          </a:p>
        </p:txBody>
      </p:sp>
      <p:sp>
        <p:nvSpPr>
          <p:cNvPr id="3" name="Content Placeholder 2"/>
          <p:cNvSpPr>
            <a:spLocks noGrp="1"/>
          </p:cNvSpPr>
          <p:nvPr>
            <p:ph idx="1"/>
          </p:nvPr>
        </p:nvSpPr>
        <p:spPr/>
        <p:txBody>
          <a:bodyPr/>
          <a:lstStyle/>
          <a:p>
            <a:r>
              <a:rPr lang="en-US" dirty="0"/>
              <a:t>What reason for not committing to discipleship does this man exemplify?</a:t>
            </a:r>
          </a:p>
          <a:p>
            <a:r>
              <a:rPr lang="en-US" dirty="0"/>
              <a:t>What excuses might people make in our culture today when asked to serve the Lord?</a:t>
            </a:r>
          </a:p>
          <a:p>
            <a:endParaRPr lang="en-US" dirty="0"/>
          </a:p>
        </p:txBody>
      </p:sp>
    </p:spTree>
    <p:extLst>
      <p:ext uri="{BB962C8B-B14F-4D97-AF65-F5344CB8AC3E}">
        <p14:creationId xmlns:p14="http://schemas.microsoft.com/office/powerpoint/2010/main" val="361710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Moving Forward vs. Looking Back</a:t>
            </a:r>
          </a:p>
        </p:txBody>
      </p:sp>
      <p:sp>
        <p:nvSpPr>
          <p:cNvPr id="3" name="Content Placeholder 2"/>
          <p:cNvSpPr>
            <a:spLocks noGrp="1"/>
          </p:cNvSpPr>
          <p:nvPr>
            <p:ph idx="1"/>
          </p:nvPr>
        </p:nvSpPr>
        <p:spPr/>
        <p:txBody>
          <a:bodyPr/>
          <a:lstStyle/>
          <a:p>
            <a:r>
              <a:rPr lang="en-US" dirty="0" smtClean="0"/>
              <a:t>Agree or disagree?</a:t>
            </a:r>
            <a:endParaRPr lang="en-US" dirty="0"/>
          </a:p>
        </p:txBody>
      </p:sp>
      <p:pic>
        <p:nvPicPr>
          <p:cNvPr id="1026" name="Picture 2" descr="Image result for debat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7920507" y="3524239"/>
            <a:ext cx="2692310" cy="2773195"/>
          </a:xfrm>
          <a:prstGeom prst="rect">
            <a:avLst/>
          </a:prstGeom>
          <a:noFill/>
          <a:extLst>
            <a:ext uri="{909E8E84-426E-40DD-AFC4-6F175D3DCCD1}">
              <a14:hiddenFill xmlns:a14="http://schemas.microsoft.com/office/drawing/2010/main">
                <a:solidFill>
                  <a:srgbClr val="FFFFFF"/>
                </a:solidFill>
              </a14:hiddenFill>
            </a:ext>
          </a:extLst>
        </p:spPr>
      </p:pic>
      <p:sp>
        <p:nvSpPr>
          <p:cNvPr id="4" name="Oval Callout 3"/>
          <p:cNvSpPr/>
          <p:nvPr/>
        </p:nvSpPr>
        <p:spPr>
          <a:xfrm>
            <a:off x="8075054" y="1249251"/>
            <a:ext cx="2975019" cy="1996225"/>
          </a:xfrm>
          <a:prstGeom prst="wedgeEllipseCallout">
            <a:avLst>
              <a:gd name="adj1" fmla="val 2111"/>
              <a:gd name="adj2" fmla="val 59274"/>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a:latin typeface="Comic Sans MS" panose="030F0702030302020204" pitchFamily="66" charset="0"/>
              </a:rPr>
              <a:t>Telling Jesus “later” is the same as saying “no.”</a:t>
            </a:r>
            <a:endParaRPr lang="en-US" sz="2400">
              <a:latin typeface="Comic Sans MS" panose="030F0702030302020204" pitchFamily="66" charset="0"/>
            </a:endParaRPr>
          </a:p>
        </p:txBody>
      </p:sp>
      <p:sp>
        <p:nvSpPr>
          <p:cNvPr id="6" name="Oval Callout 5"/>
          <p:cNvSpPr/>
          <p:nvPr/>
        </p:nvSpPr>
        <p:spPr>
          <a:xfrm>
            <a:off x="5563674" y="2653048"/>
            <a:ext cx="2972873" cy="834980"/>
          </a:xfrm>
          <a:prstGeom prst="wedgeEllipseCallout">
            <a:avLst>
              <a:gd name="adj1" fmla="val 49765"/>
              <a:gd name="adj2" fmla="val 65444"/>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latin typeface="Comic Sans MS" panose="030F0702030302020204" pitchFamily="66" charset="0"/>
              </a:rPr>
              <a:t>I disagree …</a:t>
            </a:r>
            <a:endParaRPr lang="en-US" sz="2400" dirty="0">
              <a:latin typeface="Comic Sans MS" panose="030F0702030302020204" pitchFamily="66" charset="0"/>
            </a:endParaRPr>
          </a:p>
        </p:txBody>
      </p:sp>
      <p:graphicFrame>
        <p:nvGraphicFramePr>
          <p:cNvPr id="5" name="Table 4"/>
          <p:cNvGraphicFramePr>
            <a:graphicFrameLocks noGrp="1"/>
          </p:cNvGraphicFramePr>
          <p:nvPr>
            <p:extLst>
              <p:ext uri="{D42A27DB-BD31-4B8C-83A1-F6EECF244321}">
                <p14:modId xmlns:p14="http://schemas.microsoft.com/office/powerpoint/2010/main" val="748882130"/>
              </p:ext>
            </p:extLst>
          </p:nvPr>
        </p:nvGraphicFramePr>
        <p:xfrm>
          <a:off x="1285024" y="3849232"/>
          <a:ext cx="6313510" cy="1463040"/>
        </p:xfrm>
        <a:graphic>
          <a:graphicData uri="http://schemas.openxmlformats.org/drawingml/2006/table">
            <a:tbl>
              <a:tblPr firstRow="1" bandRow="1">
                <a:tableStyleId>{5C22544A-7EE6-4342-B048-85BDC9FD1C3A}</a:tableStyleId>
              </a:tblPr>
              <a:tblGrid>
                <a:gridCol w="3156755"/>
                <a:gridCol w="3156755"/>
              </a:tblGrid>
              <a:tr h="370840">
                <a:tc>
                  <a:txBody>
                    <a:bodyPr/>
                    <a:lstStyle/>
                    <a:p>
                      <a:pPr algn="ctr"/>
                      <a:r>
                        <a:rPr lang="en-US" sz="2800" dirty="0" smtClean="0"/>
                        <a:t>Agree</a:t>
                      </a: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smtClean="0"/>
                        <a:t>Disagree</a:t>
                      </a: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lang="en-US" sz="2800" dirty="0" smtClean="0"/>
                    </a:p>
                    <a:p>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1721000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Moving Forward vs. Looking Back</a:t>
            </a:r>
          </a:p>
        </p:txBody>
      </p:sp>
      <p:sp>
        <p:nvSpPr>
          <p:cNvPr id="3" name="Content Placeholder 2"/>
          <p:cNvSpPr>
            <a:spLocks noGrp="1"/>
          </p:cNvSpPr>
          <p:nvPr>
            <p:ph idx="1"/>
          </p:nvPr>
        </p:nvSpPr>
        <p:spPr/>
        <p:txBody>
          <a:bodyPr/>
          <a:lstStyle/>
          <a:p>
            <a:r>
              <a:rPr lang="en-US" dirty="0"/>
              <a:t>Why is preoccupation with temporal affairs a hindrance to receiving spiritual blessings from following Jesus?</a:t>
            </a:r>
          </a:p>
          <a:p>
            <a:r>
              <a:rPr lang="en-US" dirty="0"/>
              <a:t>What are some practical steps in how we respond to Jesus call to follow Him?</a:t>
            </a:r>
          </a:p>
          <a:p>
            <a:endParaRPr lang="en-US" dirty="0"/>
          </a:p>
        </p:txBody>
      </p:sp>
    </p:spTree>
    <p:extLst>
      <p:ext uri="{BB962C8B-B14F-4D97-AF65-F5344CB8AC3E}">
        <p14:creationId xmlns:p14="http://schemas.microsoft.com/office/powerpoint/2010/main" val="2903839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a:t>
            </a:r>
            <a:endParaRPr lang="en-US" dirty="0"/>
          </a:p>
        </p:txBody>
      </p:sp>
      <p:sp>
        <p:nvSpPr>
          <p:cNvPr id="3" name="Content Placeholder 2"/>
          <p:cNvSpPr>
            <a:spLocks noGrp="1"/>
          </p:cNvSpPr>
          <p:nvPr>
            <p:ph idx="1"/>
          </p:nvPr>
        </p:nvSpPr>
        <p:spPr/>
        <p:txBody>
          <a:bodyPr/>
          <a:lstStyle/>
          <a:p>
            <a:r>
              <a:rPr lang="en-US" dirty="0"/>
              <a:t>Let go of the past. </a:t>
            </a:r>
          </a:p>
          <a:p>
            <a:pPr lvl="1"/>
            <a:r>
              <a:rPr lang="en-US" dirty="0"/>
              <a:t>The rearview mirror is a useful tool in driving, but there is a reason that it is not the size of the windshield. </a:t>
            </a:r>
          </a:p>
          <a:p>
            <a:pPr lvl="1"/>
            <a:r>
              <a:rPr lang="en-US" dirty="0"/>
              <a:t>Do not let the past become more important than where God is leading you today.</a:t>
            </a:r>
          </a:p>
          <a:p>
            <a:pPr lvl="1"/>
            <a:r>
              <a:rPr lang="en-US" dirty="0"/>
              <a:t>Focus on Christ daily as you follow Him and embrace what lies ahead.</a:t>
            </a:r>
          </a:p>
          <a:p>
            <a:endParaRPr lang="en-US" dirty="0"/>
          </a:p>
        </p:txBody>
      </p:sp>
    </p:spTree>
    <p:extLst>
      <p:ext uri="{BB962C8B-B14F-4D97-AF65-F5344CB8AC3E}">
        <p14:creationId xmlns:p14="http://schemas.microsoft.com/office/powerpoint/2010/main" val="34289112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Application</a:t>
            </a:r>
            <a:endParaRPr lang="en-US"/>
          </a:p>
        </p:txBody>
      </p:sp>
      <p:sp>
        <p:nvSpPr>
          <p:cNvPr id="3" name="Content Placeholder 2"/>
          <p:cNvSpPr>
            <a:spLocks noGrp="1"/>
          </p:cNvSpPr>
          <p:nvPr>
            <p:ph idx="1"/>
          </p:nvPr>
        </p:nvSpPr>
        <p:spPr/>
        <p:txBody>
          <a:bodyPr/>
          <a:lstStyle/>
          <a:p>
            <a:r>
              <a:rPr lang="en-US" dirty="0"/>
              <a:t>Evaluate your priorities. </a:t>
            </a:r>
          </a:p>
          <a:p>
            <a:pPr lvl="1"/>
            <a:r>
              <a:rPr lang="en-US" dirty="0"/>
              <a:t>Realize following Jesus includes no guarantee of comfort. </a:t>
            </a:r>
          </a:p>
          <a:p>
            <a:pPr lvl="1"/>
            <a:r>
              <a:rPr lang="en-US" dirty="0"/>
              <a:t>Look for ways your desire for personal comfort has hindered you from truly following Jesus. </a:t>
            </a:r>
          </a:p>
          <a:p>
            <a:pPr lvl="1"/>
            <a:r>
              <a:rPr lang="en-US" dirty="0"/>
              <a:t>Remove those hindrances and allow Jesus to have top priority.</a:t>
            </a:r>
          </a:p>
          <a:p>
            <a:endParaRPr lang="en-US" dirty="0"/>
          </a:p>
        </p:txBody>
      </p:sp>
    </p:spTree>
    <p:extLst>
      <p:ext uri="{BB962C8B-B14F-4D97-AF65-F5344CB8AC3E}">
        <p14:creationId xmlns:p14="http://schemas.microsoft.com/office/powerpoint/2010/main" val="29755574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Application</a:t>
            </a:r>
            <a:endParaRPr lang="en-US"/>
          </a:p>
        </p:txBody>
      </p:sp>
      <p:sp>
        <p:nvSpPr>
          <p:cNvPr id="3" name="Content Placeholder 2"/>
          <p:cNvSpPr>
            <a:spLocks noGrp="1"/>
          </p:cNvSpPr>
          <p:nvPr>
            <p:ph idx="1"/>
          </p:nvPr>
        </p:nvSpPr>
        <p:spPr>
          <a:xfrm>
            <a:off x="838200" y="2009103"/>
            <a:ext cx="10515600" cy="4167859"/>
          </a:xfrm>
        </p:spPr>
        <p:txBody>
          <a:bodyPr/>
          <a:lstStyle/>
          <a:p>
            <a:r>
              <a:rPr lang="en-US" dirty="0"/>
              <a:t>Follow Jesus with immediate obedience. </a:t>
            </a:r>
          </a:p>
          <a:p>
            <a:pPr lvl="1"/>
            <a:r>
              <a:rPr lang="en-US" dirty="0"/>
              <a:t>If there is an area in your life where you have delayed your obedience, understand that this is disobedience. </a:t>
            </a:r>
          </a:p>
          <a:p>
            <a:pPr lvl="1"/>
            <a:r>
              <a:rPr lang="en-US" dirty="0"/>
              <a:t>Repent and act immediately on what you know Christ is calling you to do.</a:t>
            </a:r>
          </a:p>
          <a:p>
            <a:endParaRPr lang="en-US" dirty="0"/>
          </a:p>
        </p:txBody>
      </p:sp>
    </p:spTree>
    <p:extLst>
      <p:ext uri="{BB962C8B-B14F-4D97-AF65-F5344CB8AC3E}">
        <p14:creationId xmlns:p14="http://schemas.microsoft.com/office/powerpoint/2010/main" val="21630592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Image result for office work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7009" y="3511622"/>
            <a:ext cx="2974036" cy="293535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p:txBody>
          <a:bodyPr/>
          <a:lstStyle/>
          <a:p>
            <a:r>
              <a:rPr lang="en-US" dirty="0" smtClean="0"/>
              <a:t>Family Activities</a:t>
            </a:r>
            <a:endParaRPr lang="en-US" dirty="0"/>
          </a:p>
        </p:txBody>
      </p:sp>
      <p:sp>
        <p:nvSpPr>
          <p:cNvPr id="6" name="Rounded Rectangular Callout 5"/>
          <p:cNvSpPr/>
          <p:nvPr/>
        </p:nvSpPr>
        <p:spPr>
          <a:xfrm>
            <a:off x="4559121" y="1532586"/>
            <a:ext cx="6684136" cy="1790164"/>
          </a:xfrm>
          <a:prstGeom prst="wedgeRoundRectCallout">
            <a:avLst>
              <a:gd name="adj1" fmla="val 7619"/>
              <a:gd name="adj2" fmla="val 87439"/>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000" dirty="0" smtClean="0">
                <a:latin typeface="Comic Sans MS" panose="030F0702030302020204" pitchFamily="66" charset="0"/>
              </a:rPr>
              <a:t>Before we print the handout, we need your help to make necessary editing corrections.    Oh no … you’ve already received it?  Well there’s some other important Family Activities you should attend to at</a:t>
            </a:r>
          </a:p>
          <a:p>
            <a:pPr algn="ctr"/>
            <a:r>
              <a:rPr lang="en-US" sz="2000" u="sng" dirty="0">
                <a:latin typeface="Comic Sans MS" panose="030F0702030302020204" pitchFamily="66" charset="0"/>
                <a:hlinkClick r:id="rId3"/>
              </a:rPr>
              <a:t>https://tinyurl.com/y5adzxq9</a:t>
            </a:r>
            <a:endParaRPr lang="en-US" sz="2000" dirty="0">
              <a:latin typeface="Comic Sans MS" panose="030F0702030302020204" pitchFamily="66" charset="0"/>
            </a:endParaRPr>
          </a:p>
        </p:txBody>
      </p:sp>
      <p:pic>
        <p:nvPicPr>
          <p:cNvPr id="7" name="Picture 6"/>
          <p:cNvPicPr>
            <a:picLocks noChangeAspect="1"/>
          </p:cNvPicPr>
          <p:nvPr/>
        </p:nvPicPr>
        <p:blipFill>
          <a:blip r:embed="rId4"/>
          <a:stretch>
            <a:fillRect/>
          </a:stretch>
        </p:blipFill>
        <p:spPr>
          <a:xfrm rot="20605241">
            <a:off x="1582775" y="2180085"/>
            <a:ext cx="2380952" cy="321904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5569965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Let the Dead </a:t>
            </a:r>
            <a:br>
              <a:rPr lang="en-US" dirty="0" smtClean="0"/>
            </a:br>
            <a:r>
              <a:rPr lang="en-US" dirty="0" smtClean="0"/>
              <a:t>Bury their Dead</a:t>
            </a:r>
            <a:endParaRPr lang="en-US" dirty="0"/>
          </a:p>
        </p:txBody>
      </p:sp>
      <p:sp>
        <p:nvSpPr>
          <p:cNvPr id="3" name="Subtitle 2"/>
          <p:cNvSpPr>
            <a:spLocks noGrp="1"/>
          </p:cNvSpPr>
          <p:nvPr>
            <p:ph type="subTitle" idx="1"/>
          </p:nvPr>
        </p:nvSpPr>
        <p:spPr>
          <a:xfrm>
            <a:off x="1524000" y="3823854"/>
            <a:ext cx="9144000" cy="1433945"/>
          </a:xfrm>
        </p:spPr>
        <p:txBody>
          <a:bodyPr/>
          <a:lstStyle/>
          <a:p>
            <a:r>
              <a:rPr lang="en-US" dirty="0" smtClean="0"/>
              <a:t>May 12</a:t>
            </a:r>
            <a:endParaRPr lang="en-US" dirty="0"/>
          </a:p>
        </p:txBody>
      </p:sp>
    </p:spTree>
    <p:extLst>
      <p:ext uri="{BB962C8B-B14F-4D97-AF65-F5344CB8AC3E}">
        <p14:creationId xmlns:p14="http://schemas.microsoft.com/office/powerpoint/2010/main" val="8594718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Introduction</a:t>
            </a:r>
            <a:endParaRPr lang="en-US" dirty="0"/>
          </a:p>
        </p:txBody>
      </p:sp>
      <p:pic>
        <p:nvPicPr>
          <p:cNvPr id="5" name="Picture 4">
            <a:hlinkClick r:id="rId2"/>
          </p:cNvPr>
          <p:cNvPicPr>
            <a:picLocks noChangeAspect="1"/>
          </p:cNvPicPr>
          <p:nvPr/>
        </p:nvPicPr>
        <p:blipFill>
          <a:blip r:embed="rId3"/>
          <a:stretch>
            <a:fillRect/>
          </a:stretch>
        </p:blipFill>
        <p:spPr>
          <a:xfrm>
            <a:off x="2694861" y="1769424"/>
            <a:ext cx="6965334" cy="3621973"/>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Box 5"/>
          <p:cNvSpPr txBox="1"/>
          <p:nvPr/>
        </p:nvSpPr>
        <p:spPr>
          <a:xfrm>
            <a:off x="3942608" y="5735782"/>
            <a:ext cx="4845132" cy="461665"/>
          </a:xfrm>
          <a:prstGeom prst="rect">
            <a:avLst/>
          </a:prstGeom>
          <a:noFill/>
        </p:spPr>
        <p:txBody>
          <a:bodyPr wrap="square" rtlCol="0">
            <a:spAutoFit/>
          </a:bodyPr>
          <a:lstStyle/>
          <a:p>
            <a:pPr algn="ctr"/>
            <a:r>
              <a:rPr lang="en-US" sz="2400" dirty="0" smtClean="0">
                <a:hlinkClick r:id="rId2"/>
              </a:rPr>
              <a:t>View the Introduction Video</a:t>
            </a:r>
            <a:endParaRPr lang="en-US" sz="2400" dirty="0"/>
          </a:p>
        </p:txBody>
      </p:sp>
    </p:spTree>
    <p:extLst>
      <p:ext uri="{BB962C8B-B14F-4D97-AF65-F5344CB8AC3E}">
        <p14:creationId xmlns:p14="http://schemas.microsoft.com/office/powerpoint/2010/main" val="4854301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Think about it …</a:t>
            </a:r>
            <a:endParaRPr lang="en-US" dirty="0"/>
          </a:p>
        </p:txBody>
      </p:sp>
      <p:sp>
        <p:nvSpPr>
          <p:cNvPr id="4" name="Content Placeholder 3"/>
          <p:cNvSpPr>
            <a:spLocks noGrp="1"/>
          </p:cNvSpPr>
          <p:nvPr>
            <p:ph idx="1"/>
          </p:nvPr>
        </p:nvSpPr>
        <p:spPr/>
        <p:txBody>
          <a:bodyPr/>
          <a:lstStyle/>
          <a:p>
            <a:r>
              <a:rPr lang="en-US" dirty="0"/>
              <a:t>What kind of events or causes produce the effect of people “jumping on the bandwagon</a:t>
            </a:r>
            <a:r>
              <a:rPr lang="en-US" dirty="0" smtClean="0"/>
              <a:t>”?</a:t>
            </a:r>
          </a:p>
          <a:p>
            <a:r>
              <a:rPr lang="en-US" dirty="0">
                <a:solidFill>
                  <a:srgbClr val="C00000"/>
                </a:solidFill>
              </a:rPr>
              <a:t>It is easy to get involved in some popular cause.</a:t>
            </a:r>
          </a:p>
          <a:p>
            <a:pPr lvl="1"/>
            <a:r>
              <a:rPr lang="en-US" dirty="0">
                <a:solidFill>
                  <a:srgbClr val="C00000"/>
                </a:solidFill>
              </a:rPr>
              <a:t>Today we study how Jesus responded to three people who wanted to join Him as disciples.</a:t>
            </a:r>
          </a:p>
          <a:p>
            <a:pPr lvl="1"/>
            <a:r>
              <a:rPr lang="en-US" dirty="0">
                <a:solidFill>
                  <a:srgbClr val="C00000"/>
                </a:solidFill>
              </a:rPr>
              <a:t>If we would follow Jesus, He requires priority over all other </a:t>
            </a:r>
            <a:r>
              <a:rPr lang="en-US" dirty="0" smtClean="0">
                <a:solidFill>
                  <a:srgbClr val="C00000"/>
                </a:solidFill>
              </a:rPr>
              <a:t>commitments</a:t>
            </a:r>
            <a:r>
              <a:rPr lang="en-US" dirty="0"/>
              <a:t> </a:t>
            </a:r>
          </a:p>
          <a:p>
            <a:endParaRPr lang="en-US" dirty="0"/>
          </a:p>
          <a:p>
            <a:endParaRPr lang="en-US" dirty="0"/>
          </a:p>
        </p:txBody>
      </p:sp>
      <p:grpSp>
        <p:nvGrpSpPr>
          <p:cNvPr id="8" name="Group 7"/>
          <p:cNvGrpSpPr/>
          <p:nvPr/>
        </p:nvGrpSpPr>
        <p:grpSpPr>
          <a:xfrm>
            <a:off x="1829815" y="3246400"/>
            <a:ext cx="9126118" cy="1999292"/>
            <a:chOff x="1829815" y="3246400"/>
            <a:chExt cx="9126118" cy="1999292"/>
          </a:xfrm>
        </p:grpSpPr>
        <p:pic>
          <p:nvPicPr>
            <p:cNvPr id="5" name="Picture 4"/>
            <p:cNvPicPr>
              <a:picLocks noChangeAspect="1"/>
            </p:cNvPicPr>
            <p:nvPr/>
          </p:nvPicPr>
          <p:blipFill>
            <a:blip r:embed="rId2"/>
            <a:stretch>
              <a:fillRect/>
            </a:stretch>
          </p:blipFill>
          <p:spPr>
            <a:xfrm rot="21079865">
              <a:off x="1829815" y="3512359"/>
              <a:ext cx="2380952" cy="1733333"/>
            </a:xfrm>
            <a:prstGeom prst="rect">
              <a:avLst/>
            </a:prstGeom>
            <a:ln>
              <a:noFill/>
            </a:ln>
            <a:effectLst>
              <a:outerShdw blurRad="292100" dist="139700" dir="2700000" algn="tl" rotWithShape="0">
                <a:srgbClr val="333333">
                  <a:alpha val="65000"/>
                </a:srgbClr>
              </a:outerShdw>
            </a:effectLst>
          </p:spPr>
        </p:pic>
        <p:pic>
          <p:nvPicPr>
            <p:cNvPr id="6" name="Picture 5"/>
            <p:cNvPicPr>
              <a:picLocks noChangeAspect="1"/>
            </p:cNvPicPr>
            <p:nvPr/>
          </p:nvPicPr>
          <p:blipFill>
            <a:blip r:embed="rId3"/>
            <a:stretch>
              <a:fillRect/>
            </a:stretch>
          </p:blipFill>
          <p:spPr>
            <a:xfrm>
              <a:off x="5029038" y="3246400"/>
              <a:ext cx="2371429" cy="1695238"/>
            </a:xfrm>
            <a:prstGeom prst="rect">
              <a:avLst/>
            </a:prstGeom>
            <a:ln>
              <a:noFill/>
            </a:ln>
            <a:effectLst>
              <a:outerShdw blurRad="292100" dist="139700" dir="2700000" algn="tl" rotWithShape="0">
                <a:srgbClr val="333333">
                  <a:alpha val="65000"/>
                </a:srgbClr>
              </a:outerShdw>
            </a:effectLst>
          </p:spPr>
        </p:pic>
        <p:pic>
          <p:nvPicPr>
            <p:cNvPr id="7" name="Picture 6"/>
            <p:cNvPicPr>
              <a:picLocks noChangeAspect="1"/>
            </p:cNvPicPr>
            <p:nvPr/>
          </p:nvPicPr>
          <p:blipFill>
            <a:blip r:embed="rId4"/>
            <a:stretch>
              <a:fillRect/>
            </a:stretch>
          </p:blipFill>
          <p:spPr>
            <a:xfrm rot="454091">
              <a:off x="8183113" y="3479470"/>
              <a:ext cx="2772820" cy="1597145"/>
            </a:xfrm>
            <a:prstGeom prst="rect">
              <a:avLst/>
            </a:prstGeom>
            <a:ln>
              <a:noFill/>
            </a:ln>
            <a:effectLst>
              <a:outerShdw blurRad="292100" dist="139700" dir="2700000" algn="tl" rotWithShape="0">
                <a:srgbClr val="333333">
                  <a:alpha val="65000"/>
                </a:srgbClr>
              </a:outerShdw>
            </a:effectLst>
          </p:spPr>
        </p:pic>
      </p:grpSp>
    </p:spTree>
    <p:extLst>
      <p:ext uri="{BB962C8B-B14F-4D97-AF65-F5344CB8AC3E}">
        <p14:creationId xmlns:p14="http://schemas.microsoft.com/office/powerpoint/2010/main" val="1519301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par>
                                <p:cTn id="11" presetID="1" presetClass="exit" presetSubtype="0" fill="hold" nodeType="withEffect">
                                  <p:stCondLst>
                                    <p:cond delay="0"/>
                                  </p:stCondLst>
                                  <p:childTnLst>
                                    <p:set>
                                      <p:cBhvr>
                                        <p:cTn id="12" dur="1" fill="hold">
                                          <p:stCondLst>
                                            <p:cond delay="0"/>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the “no guarantee</a:t>
            </a:r>
            <a:r>
              <a:rPr lang="en-US" dirty="0" smtClean="0"/>
              <a:t>.”</a:t>
            </a:r>
            <a:endParaRPr lang="en-US" dirty="0"/>
          </a:p>
        </p:txBody>
      </p:sp>
      <p:sp>
        <p:nvSpPr>
          <p:cNvPr id="3" name="Content Placeholder 2"/>
          <p:cNvSpPr>
            <a:spLocks noGrp="1"/>
          </p:cNvSpPr>
          <p:nvPr>
            <p:ph idx="1"/>
          </p:nvPr>
        </p:nvSpPr>
        <p:spPr>
          <a:xfrm>
            <a:off x="1519706" y="1890020"/>
            <a:ext cx="9370454" cy="4351338"/>
          </a:xfrm>
        </p:spPr>
        <p:txBody>
          <a:bodyPr/>
          <a:lstStyle/>
          <a:p>
            <a:pPr marL="0" indent="0" algn="ctr">
              <a:buNone/>
            </a:pPr>
            <a:r>
              <a:rPr lang="en-US" dirty="0"/>
              <a:t>Luke 9:57-58 (NIV)  As they were walking along the road, a man said to him, "I will follow you wherever you go." 58  Jesus replied, "Foxes have holes and birds of the air have nests, but the Son of Man has no place to lay his head."</a:t>
            </a:r>
          </a:p>
          <a:p>
            <a:pPr marL="0" indent="0" algn="ctr">
              <a:buNone/>
            </a:pPr>
            <a:endParaRPr lang="en-US" dirty="0"/>
          </a:p>
        </p:txBody>
      </p:sp>
      <p:pic>
        <p:nvPicPr>
          <p:cNvPr id="5" name="Picture 4"/>
          <p:cNvPicPr>
            <a:picLocks noChangeAspect="1"/>
          </p:cNvPicPr>
          <p:nvPr/>
        </p:nvPicPr>
        <p:blipFill>
          <a:blip r:embed="rId2"/>
          <a:stretch>
            <a:fillRect/>
          </a:stretch>
        </p:blipFill>
        <p:spPr>
          <a:xfrm>
            <a:off x="4572185" y="5357610"/>
            <a:ext cx="2946569" cy="373487"/>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985454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 Guarantee of Comfort</a:t>
            </a:r>
            <a:endParaRPr lang="en-US" dirty="0"/>
          </a:p>
        </p:txBody>
      </p:sp>
      <p:sp>
        <p:nvSpPr>
          <p:cNvPr id="3" name="Content Placeholder 2"/>
          <p:cNvSpPr>
            <a:spLocks noGrp="1"/>
          </p:cNvSpPr>
          <p:nvPr>
            <p:ph idx="1"/>
          </p:nvPr>
        </p:nvSpPr>
        <p:spPr/>
        <p:txBody>
          <a:bodyPr/>
          <a:lstStyle/>
          <a:p>
            <a:r>
              <a:rPr lang="en-US" dirty="0"/>
              <a:t>For what kinds of reasons might the man have volunteered to follow Jesus “wherever you go”?</a:t>
            </a:r>
          </a:p>
          <a:p>
            <a:r>
              <a:rPr lang="en-US" dirty="0"/>
              <a:t>What words and phrases did Jesus use to try to discourage the man?</a:t>
            </a:r>
          </a:p>
          <a:p>
            <a:r>
              <a:rPr lang="en-US" dirty="0" smtClean="0"/>
              <a:t>Why </a:t>
            </a:r>
            <a:r>
              <a:rPr lang="en-US" dirty="0"/>
              <a:t>do you think Jesus responded the way He did? What did Jesus want the man to understand about being His disciple? </a:t>
            </a:r>
          </a:p>
          <a:p>
            <a:endParaRPr lang="en-US" dirty="0"/>
          </a:p>
        </p:txBody>
      </p:sp>
    </p:spTree>
    <p:extLst>
      <p:ext uri="{BB962C8B-B14F-4D97-AF65-F5344CB8AC3E}">
        <p14:creationId xmlns:p14="http://schemas.microsoft.com/office/powerpoint/2010/main" val="2258792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808080"/>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 Guarantee of Comfort</a:t>
            </a:r>
          </a:p>
        </p:txBody>
      </p:sp>
      <p:sp>
        <p:nvSpPr>
          <p:cNvPr id="3" name="Content Placeholder 2"/>
          <p:cNvSpPr>
            <a:spLocks noGrp="1"/>
          </p:cNvSpPr>
          <p:nvPr>
            <p:ph idx="1"/>
          </p:nvPr>
        </p:nvSpPr>
        <p:spPr/>
        <p:txBody>
          <a:bodyPr/>
          <a:lstStyle/>
          <a:p>
            <a:r>
              <a:rPr lang="en-US" dirty="0"/>
              <a:t>What kind of personal comforts are important to our lives in our culture today?</a:t>
            </a:r>
          </a:p>
          <a:p>
            <a:r>
              <a:rPr lang="en-US" dirty="0"/>
              <a:t>How can these things hold us back from following Jesus more completely?</a:t>
            </a:r>
          </a:p>
          <a:p>
            <a:endParaRPr lang="en-US" dirty="0"/>
          </a:p>
        </p:txBody>
      </p:sp>
    </p:spTree>
    <p:extLst>
      <p:ext uri="{BB962C8B-B14F-4D97-AF65-F5344CB8AC3E}">
        <p14:creationId xmlns:p14="http://schemas.microsoft.com/office/powerpoint/2010/main" val="1546985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one man’s excuse</a:t>
            </a:r>
            <a:r>
              <a:rPr lang="en-US" dirty="0" smtClean="0"/>
              <a:t>.</a:t>
            </a:r>
            <a:endParaRPr lang="en-US" dirty="0"/>
          </a:p>
        </p:txBody>
      </p:sp>
      <p:sp>
        <p:nvSpPr>
          <p:cNvPr id="3" name="Content Placeholder 2"/>
          <p:cNvSpPr>
            <a:spLocks noGrp="1"/>
          </p:cNvSpPr>
          <p:nvPr>
            <p:ph idx="1"/>
          </p:nvPr>
        </p:nvSpPr>
        <p:spPr>
          <a:xfrm>
            <a:off x="1725769" y="1735473"/>
            <a:ext cx="8881056" cy="4351338"/>
          </a:xfrm>
        </p:spPr>
        <p:txBody>
          <a:bodyPr/>
          <a:lstStyle/>
          <a:p>
            <a:pPr marL="0" indent="0" algn="ctr">
              <a:buNone/>
            </a:pPr>
            <a:r>
              <a:rPr lang="en-US" dirty="0"/>
              <a:t>Luke 9:59-60 (NIV)  He said to another man, "Follow me." But the man replied, "Lord, first let me go and bury my father." 60  Jesus said to him, "Let the dead bury their own dead, but you go and proclaim the kingdom of God."</a:t>
            </a:r>
          </a:p>
          <a:p>
            <a:pPr marL="0" indent="0" algn="ctr">
              <a:buNone/>
            </a:pPr>
            <a:endParaRPr lang="en-US" dirty="0"/>
          </a:p>
        </p:txBody>
      </p:sp>
      <p:pic>
        <p:nvPicPr>
          <p:cNvPr id="4" name="Picture 3"/>
          <p:cNvPicPr>
            <a:picLocks noChangeAspect="1"/>
          </p:cNvPicPr>
          <p:nvPr/>
        </p:nvPicPr>
        <p:blipFill>
          <a:blip r:embed="rId2"/>
          <a:stretch>
            <a:fillRect/>
          </a:stretch>
        </p:blipFill>
        <p:spPr>
          <a:xfrm>
            <a:off x="4572185" y="5357610"/>
            <a:ext cx="2946569" cy="373487"/>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007544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Delayed Obedience</a:t>
            </a:r>
            <a:endParaRPr lang="en-US" dirty="0"/>
          </a:p>
        </p:txBody>
      </p:sp>
      <p:sp>
        <p:nvSpPr>
          <p:cNvPr id="3" name="Content Placeholder 2"/>
          <p:cNvSpPr>
            <a:spLocks noGrp="1"/>
          </p:cNvSpPr>
          <p:nvPr>
            <p:ph idx="1"/>
          </p:nvPr>
        </p:nvSpPr>
        <p:spPr/>
        <p:txBody>
          <a:bodyPr/>
          <a:lstStyle/>
          <a:p>
            <a:r>
              <a:rPr lang="en-US" dirty="0"/>
              <a:t>Who took the initiative in this encounter?   What was the request?</a:t>
            </a:r>
          </a:p>
          <a:p>
            <a:r>
              <a:rPr lang="en-US" dirty="0"/>
              <a:t>The man wanted to “go and bury my father.”  What different possibilities might this have implied?</a:t>
            </a:r>
          </a:p>
          <a:p>
            <a:r>
              <a:rPr lang="en-US" dirty="0"/>
              <a:t>What was Jesus’ unusual reply? </a:t>
            </a:r>
          </a:p>
          <a:p>
            <a:endParaRPr lang="en-US" dirty="0"/>
          </a:p>
        </p:txBody>
      </p:sp>
    </p:spTree>
    <p:extLst>
      <p:ext uri="{BB962C8B-B14F-4D97-AF65-F5344CB8AC3E}">
        <p14:creationId xmlns:p14="http://schemas.microsoft.com/office/powerpoint/2010/main" val="2219172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808080"/>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Delayed Obedience</a:t>
            </a:r>
          </a:p>
        </p:txBody>
      </p:sp>
      <p:sp>
        <p:nvSpPr>
          <p:cNvPr id="3" name="Content Placeholder 2"/>
          <p:cNvSpPr>
            <a:spLocks noGrp="1"/>
          </p:cNvSpPr>
          <p:nvPr>
            <p:ph idx="1"/>
          </p:nvPr>
        </p:nvSpPr>
        <p:spPr/>
        <p:txBody>
          <a:bodyPr/>
          <a:lstStyle/>
          <a:p>
            <a:r>
              <a:rPr lang="en-US" dirty="0"/>
              <a:t>What is the major assignment given to those who follow Jesus?</a:t>
            </a:r>
          </a:p>
          <a:p>
            <a:r>
              <a:rPr lang="en-US" dirty="0"/>
              <a:t>What reason for not committing to discipleship does this man exemplify?  What loyalties conflict with our allegiance to God?</a:t>
            </a:r>
          </a:p>
          <a:p>
            <a:r>
              <a:rPr lang="en-US" dirty="0"/>
              <a:t>Why did Jesus encourage the one man to place such little value on family responsibilities? </a:t>
            </a:r>
          </a:p>
          <a:p>
            <a:endParaRPr lang="en-US" dirty="0"/>
          </a:p>
        </p:txBody>
      </p:sp>
    </p:spTree>
    <p:extLst>
      <p:ext uri="{BB962C8B-B14F-4D97-AF65-F5344CB8AC3E}">
        <p14:creationId xmlns:p14="http://schemas.microsoft.com/office/powerpoint/2010/main" val="1449357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808080"/>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69D6C060-DF19-4BCE-900F-B10A1367196D}" vid="{712B9EBD-A77D-44BD-8EF5-1A4E9BFB8294}"/>
    </a:ext>
  </a:extLst>
</a:theme>
</file>

<file path=docProps/app.xml><?xml version="1.0" encoding="utf-8"?>
<Properties xmlns="http://schemas.openxmlformats.org/officeDocument/2006/extended-properties" xmlns:vt="http://schemas.openxmlformats.org/officeDocument/2006/docPropsVTypes">
  <Template>SS3</Template>
  <TotalTime>64</TotalTime>
  <Words>780</Words>
  <Application>Microsoft Office PowerPoint</Application>
  <PresentationFormat>Widescreen</PresentationFormat>
  <Paragraphs>65</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Comic Sans MS</vt:lpstr>
      <vt:lpstr>Office Theme</vt:lpstr>
      <vt:lpstr>Let the Dead  Bury their Dead</vt:lpstr>
      <vt:lpstr>Introduction</vt:lpstr>
      <vt:lpstr>Think about it …</vt:lpstr>
      <vt:lpstr>Listen for the “no guarantee.”</vt:lpstr>
      <vt:lpstr>No Guarantee of Comfort</vt:lpstr>
      <vt:lpstr>No Guarantee of Comfort</vt:lpstr>
      <vt:lpstr>Listen for one man’s excuse.</vt:lpstr>
      <vt:lpstr>Delayed Obedience</vt:lpstr>
      <vt:lpstr>Delayed Obedience</vt:lpstr>
      <vt:lpstr>Listen for another excuse.</vt:lpstr>
      <vt:lpstr>Moving Forward vs. Looking Back</vt:lpstr>
      <vt:lpstr>Moving Forward vs. Looking Back</vt:lpstr>
      <vt:lpstr>Moving Forward vs. Looking Back</vt:lpstr>
      <vt:lpstr>Moving Forward vs. Looking Back</vt:lpstr>
      <vt:lpstr>Application</vt:lpstr>
      <vt:lpstr>Application</vt:lpstr>
      <vt:lpstr>Application</vt:lpstr>
      <vt:lpstr>Family Activities</vt:lpstr>
      <vt:lpstr>Let the Dead  Bury their Dead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Let the Dead  Bury their Dead</dc:title>
  <dc:creator>Steve Armstrong</dc:creator>
  <cp:lastModifiedBy>Steve Armstrong</cp:lastModifiedBy>
  <cp:revision>7</cp:revision>
  <dcterms:created xsi:type="dcterms:W3CDTF">2019-04-26T13:55:45Z</dcterms:created>
  <dcterms:modified xsi:type="dcterms:W3CDTF">2019-04-26T15:00:11Z</dcterms:modified>
</cp:coreProperties>
</file>