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4" autoAdjust="0"/>
    <p:restoredTop sz="94660"/>
  </p:normalViewPr>
  <p:slideViewPr>
    <p:cSldViewPr snapToGrid="0">
      <p:cViewPr varScale="1">
        <p:scale>
          <a:sx n="81" d="100"/>
          <a:sy n="81" d="100"/>
        </p:scale>
        <p:origin x="126" y="2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1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atch.liberty.edu/media/t/0_e1r1gyoz"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y5qn6av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Leave a Legacy</a:t>
            </a:r>
          </a:p>
        </p:txBody>
      </p:sp>
      <p:sp>
        <p:nvSpPr>
          <p:cNvPr id="3" name="Subtitle 2"/>
          <p:cNvSpPr>
            <a:spLocks noGrp="1"/>
          </p:cNvSpPr>
          <p:nvPr>
            <p:ph type="subTitle" idx="1"/>
          </p:nvPr>
        </p:nvSpPr>
        <p:spPr/>
        <p:txBody>
          <a:bodyPr/>
          <a:lstStyle/>
          <a:p>
            <a:r>
              <a:rPr lang="en-US" dirty="0"/>
              <a:t>August 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God’s Truth</a:t>
            </a:r>
          </a:p>
        </p:txBody>
      </p:sp>
      <p:sp>
        <p:nvSpPr>
          <p:cNvPr id="3" name="Content Placeholder 2"/>
          <p:cNvSpPr>
            <a:spLocks noGrp="1"/>
          </p:cNvSpPr>
          <p:nvPr>
            <p:ph idx="1"/>
          </p:nvPr>
        </p:nvSpPr>
        <p:spPr/>
        <p:txBody>
          <a:bodyPr/>
          <a:lstStyle/>
          <a:p>
            <a:r>
              <a:rPr lang="en-US" dirty="0"/>
              <a:t>What was another plan Jehoshaphat implemented as part of his reform movement? </a:t>
            </a:r>
          </a:p>
          <a:p>
            <a:r>
              <a:rPr lang="en-US" dirty="0"/>
              <a:t>How expansive was this effort?</a:t>
            </a:r>
          </a:p>
          <a:p>
            <a:r>
              <a:rPr lang="en-US" dirty="0"/>
              <a:t>What value would such a teaching mission have for the people and the generation to come? </a:t>
            </a:r>
          </a:p>
          <a:p>
            <a:endParaRPr lang="en-US" dirty="0"/>
          </a:p>
        </p:txBody>
      </p:sp>
    </p:spTree>
    <p:extLst>
      <p:ext uri="{BB962C8B-B14F-4D97-AF65-F5344CB8AC3E}">
        <p14:creationId xmlns:p14="http://schemas.microsoft.com/office/powerpoint/2010/main" val="393554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God’s Truth</a:t>
            </a:r>
          </a:p>
        </p:txBody>
      </p:sp>
      <p:sp>
        <p:nvSpPr>
          <p:cNvPr id="3" name="Content Placeholder 2"/>
          <p:cNvSpPr>
            <a:spLocks noGrp="1"/>
          </p:cNvSpPr>
          <p:nvPr>
            <p:ph idx="1"/>
          </p:nvPr>
        </p:nvSpPr>
        <p:spPr/>
        <p:txBody>
          <a:bodyPr/>
          <a:lstStyle/>
          <a:p>
            <a:r>
              <a:rPr lang="en-US" dirty="0"/>
              <a:t>What have been some practices in your life that have helped you to learn more of the truths of God?</a:t>
            </a:r>
          </a:p>
          <a:p>
            <a:r>
              <a:rPr lang="en-US" dirty="0"/>
              <a:t>What are some ways you influence others to know and obey God’s Word?</a:t>
            </a:r>
          </a:p>
          <a:p>
            <a:endParaRPr lang="en-US" dirty="0"/>
          </a:p>
        </p:txBody>
      </p:sp>
    </p:spTree>
    <p:extLst>
      <p:ext uri="{BB962C8B-B14F-4D97-AF65-F5344CB8AC3E}">
        <p14:creationId xmlns:p14="http://schemas.microsoft.com/office/powerpoint/2010/main" val="23742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response by Judah’s enemies.</a:t>
            </a:r>
          </a:p>
        </p:txBody>
      </p:sp>
      <p:sp>
        <p:nvSpPr>
          <p:cNvPr id="3" name="Content Placeholder 2"/>
          <p:cNvSpPr>
            <a:spLocks noGrp="1"/>
          </p:cNvSpPr>
          <p:nvPr>
            <p:ph idx="1"/>
          </p:nvPr>
        </p:nvSpPr>
        <p:spPr>
          <a:xfrm>
            <a:off x="1428750" y="1837055"/>
            <a:ext cx="9559290" cy="4351338"/>
          </a:xfrm>
        </p:spPr>
        <p:txBody>
          <a:bodyPr/>
          <a:lstStyle/>
          <a:p>
            <a:pPr marL="0" indent="0" algn="ctr">
              <a:buNone/>
            </a:pPr>
            <a:r>
              <a:rPr lang="en-US" dirty="0"/>
              <a:t>2 Chronicles 17:10-13 (NIV)  The fear of the LORD fell on all the kingdoms of the lands surrounding Judah, so that they did not make war with Jehoshaphat.  11  Some Philistines brought Jehoshaphat gifts and silver as tribute, and the Arabs brought him flocks: seven thousand </a:t>
            </a:r>
          </a:p>
        </p:txBody>
      </p:sp>
    </p:spTree>
    <p:extLst>
      <p:ext uri="{BB962C8B-B14F-4D97-AF65-F5344CB8AC3E}">
        <p14:creationId xmlns:p14="http://schemas.microsoft.com/office/powerpoint/2010/main" val="48430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response by Judah’s enemies.</a:t>
            </a:r>
          </a:p>
        </p:txBody>
      </p:sp>
      <p:sp>
        <p:nvSpPr>
          <p:cNvPr id="3" name="Content Placeholder 2"/>
          <p:cNvSpPr>
            <a:spLocks noGrp="1"/>
          </p:cNvSpPr>
          <p:nvPr>
            <p:ph idx="1"/>
          </p:nvPr>
        </p:nvSpPr>
        <p:spPr>
          <a:xfrm>
            <a:off x="1428750" y="1837055"/>
            <a:ext cx="9559290" cy="4351338"/>
          </a:xfrm>
        </p:spPr>
        <p:txBody>
          <a:bodyPr/>
          <a:lstStyle/>
          <a:p>
            <a:pPr marL="0" indent="0" algn="ctr">
              <a:buNone/>
            </a:pPr>
            <a:r>
              <a:rPr lang="en-US" dirty="0"/>
              <a:t>seven hundred rams and seven thousand seven hundred goats.  12  Jehoshaphat became more and more powerful; he built forts and store cities in Judah  13  and had large supplies in the towns of Judah. He also kept experienced fighting men in Jerusalem.</a:t>
            </a:r>
          </a:p>
          <a:p>
            <a:pPr marL="0" indent="0" algn="ctr">
              <a:buNone/>
            </a:pPr>
            <a:endParaRPr lang="en-US" dirty="0"/>
          </a:p>
        </p:txBody>
      </p:sp>
      <p:pic>
        <p:nvPicPr>
          <p:cNvPr id="4" name="Picture 3"/>
          <p:cNvPicPr>
            <a:picLocks noChangeAspect="1"/>
          </p:cNvPicPr>
          <p:nvPr/>
        </p:nvPicPr>
        <p:blipFill>
          <a:blip r:embed="rId2"/>
          <a:stretch>
            <a:fillRect/>
          </a:stretch>
        </p:blipFill>
        <p:spPr>
          <a:xfrm>
            <a:off x="5008394" y="5389263"/>
            <a:ext cx="2380952"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5660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Influence of Godly Living</a:t>
            </a:r>
          </a:p>
        </p:txBody>
      </p:sp>
      <p:sp>
        <p:nvSpPr>
          <p:cNvPr id="3" name="Content Placeholder 2"/>
          <p:cNvSpPr>
            <a:spLocks noGrp="1"/>
          </p:cNvSpPr>
          <p:nvPr>
            <p:ph idx="1"/>
          </p:nvPr>
        </p:nvSpPr>
        <p:spPr/>
        <p:txBody>
          <a:bodyPr/>
          <a:lstStyle/>
          <a:p>
            <a:r>
              <a:rPr lang="en-US" dirty="0"/>
              <a:t>How were others, especially his enemies, affected by Jehoshaphat’s faithfulness to the Lord? </a:t>
            </a:r>
          </a:p>
          <a:p>
            <a:r>
              <a:rPr lang="en-US" dirty="0"/>
              <a:t>How can </a:t>
            </a:r>
            <a:r>
              <a:rPr lang="en-US" i="1" dirty="0"/>
              <a:t>our</a:t>
            </a:r>
            <a:r>
              <a:rPr lang="en-US" dirty="0"/>
              <a:t> faithfulness to God change relationships with people who might be seen as “enemies”?</a:t>
            </a:r>
          </a:p>
          <a:p>
            <a:endParaRPr lang="en-US" dirty="0"/>
          </a:p>
        </p:txBody>
      </p:sp>
    </p:spTree>
    <p:extLst>
      <p:ext uri="{BB962C8B-B14F-4D97-AF65-F5344CB8AC3E}">
        <p14:creationId xmlns:p14="http://schemas.microsoft.com/office/powerpoint/2010/main" val="13065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Influence of Godly Living</a:t>
            </a:r>
          </a:p>
        </p:txBody>
      </p:sp>
      <p:sp>
        <p:nvSpPr>
          <p:cNvPr id="3" name="Content Placeholder 2"/>
          <p:cNvSpPr>
            <a:spLocks noGrp="1"/>
          </p:cNvSpPr>
          <p:nvPr>
            <p:ph idx="1"/>
          </p:nvPr>
        </p:nvSpPr>
        <p:spPr/>
        <p:txBody>
          <a:bodyPr/>
          <a:lstStyle/>
          <a:p>
            <a:r>
              <a:rPr lang="en-US" dirty="0"/>
              <a:t>What were some other things Jehoshaphat did that had positive implications for the generation that would follow?</a:t>
            </a:r>
          </a:p>
          <a:p>
            <a:r>
              <a:rPr lang="en-US" dirty="0"/>
              <a:t>What are the rewards of Bible Study and devotion to God – that is, our spiritual re-armament?</a:t>
            </a:r>
          </a:p>
          <a:p>
            <a:r>
              <a:rPr lang="en-US" dirty="0"/>
              <a:t>What kind of spiritual legacy do you want to leave to your children and grandchildren?</a:t>
            </a:r>
          </a:p>
          <a:p>
            <a:endParaRPr lang="en-US" dirty="0"/>
          </a:p>
        </p:txBody>
      </p:sp>
    </p:spTree>
    <p:extLst>
      <p:ext uri="{BB962C8B-B14F-4D97-AF65-F5344CB8AC3E}">
        <p14:creationId xmlns:p14="http://schemas.microsoft.com/office/powerpoint/2010/main" val="35615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Video</a:t>
            </a:r>
          </a:p>
        </p:txBody>
      </p:sp>
      <p:pic>
        <p:nvPicPr>
          <p:cNvPr id="6" name="Picture 5">
            <a:hlinkClick r:id="rId2"/>
          </p:cNvPr>
          <p:cNvPicPr>
            <a:picLocks noChangeAspect="1"/>
          </p:cNvPicPr>
          <p:nvPr/>
        </p:nvPicPr>
        <p:blipFill>
          <a:blip r:embed="rId3"/>
          <a:stretch>
            <a:fillRect/>
          </a:stretch>
        </p:blipFill>
        <p:spPr>
          <a:xfrm>
            <a:off x="2750274" y="1750903"/>
            <a:ext cx="6816636" cy="360396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417570" y="5577840"/>
            <a:ext cx="510921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428472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a:xfrm>
            <a:off x="1451610" y="2042795"/>
            <a:ext cx="9273540" cy="4351338"/>
          </a:xfrm>
        </p:spPr>
        <p:txBody>
          <a:bodyPr/>
          <a:lstStyle/>
          <a:p>
            <a:r>
              <a:rPr lang="en-US" dirty="0"/>
              <a:t>Pray. </a:t>
            </a:r>
          </a:p>
          <a:p>
            <a:pPr lvl="1"/>
            <a:r>
              <a:rPr lang="en-US" dirty="0"/>
              <a:t>As you begin each day, ask God to give you opportunities to be a godly influence to those you encounter.</a:t>
            </a:r>
          </a:p>
          <a:p>
            <a:endParaRPr lang="en-US" dirty="0"/>
          </a:p>
        </p:txBody>
      </p:sp>
    </p:spTree>
    <p:extLst>
      <p:ext uri="{BB962C8B-B14F-4D97-AF65-F5344CB8AC3E}">
        <p14:creationId xmlns:p14="http://schemas.microsoft.com/office/powerpoint/2010/main" val="318414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a:t>
            </a:r>
          </a:p>
        </p:txBody>
      </p:sp>
      <p:sp>
        <p:nvSpPr>
          <p:cNvPr id="3" name="Content Placeholder 2"/>
          <p:cNvSpPr>
            <a:spLocks noGrp="1"/>
          </p:cNvSpPr>
          <p:nvPr>
            <p:ph idx="1"/>
          </p:nvPr>
        </p:nvSpPr>
        <p:spPr>
          <a:xfrm>
            <a:off x="838200" y="2045969"/>
            <a:ext cx="10515600" cy="4130993"/>
          </a:xfrm>
        </p:spPr>
        <p:txBody>
          <a:bodyPr/>
          <a:lstStyle/>
          <a:p>
            <a:r>
              <a:rPr lang="en-US" dirty="0"/>
              <a:t>Thank. </a:t>
            </a:r>
          </a:p>
          <a:p>
            <a:pPr lvl="1"/>
            <a:r>
              <a:rPr lang="en-US" dirty="0"/>
              <a:t>Who has modeled a godly life before you in such a way that you wanted to follow his or her example? </a:t>
            </a:r>
          </a:p>
          <a:p>
            <a:pPr lvl="1"/>
            <a:r>
              <a:rPr lang="en-US" dirty="0"/>
              <a:t>Contact that person and say thank you for influencing your own walk with Christ.</a:t>
            </a:r>
          </a:p>
          <a:p>
            <a:endParaRPr lang="en-US" dirty="0"/>
          </a:p>
        </p:txBody>
      </p:sp>
    </p:spTree>
    <p:extLst>
      <p:ext uri="{BB962C8B-B14F-4D97-AF65-F5344CB8AC3E}">
        <p14:creationId xmlns:p14="http://schemas.microsoft.com/office/powerpoint/2010/main" val="174935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a:t>
            </a:r>
          </a:p>
        </p:txBody>
      </p:sp>
      <p:sp>
        <p:nvSpPr>
          <p:cNvPr id="3" name="Content Placeholder 2"/>
          <p:cNvSpPr>
            <a:spLocks noGrp="1"/>
          </p:cNvSpPr>
          <p:nvPr>
            <p:ph idx="1"/>
          </p:nvPr>
        </p:nvSpPr>
        <p:spPr/>
        <p:txBody>
          <a:bodyPr/>
          <a:lstStyle/>
          <a:p>
            <a:r>
              <a:rPr lang="en-US" dirty="0"/>
              <a:t>Invest. </a:t>
            </a:r>
          </a:p>
          <a:p>
            <a:pPr lvl="1"/>
            <a:r>
              <a:rPr lang="en-US" dirty="0"/>
              <a:t>Meet with two or three others whom you can encourage and influence. Consider ways to teach them God’s Word. </a:t>
            </a:r>
          </a:p>
          <a:p>
            <a:pPr lvl="1"/>
            <a:r>
              <a:rPr lang="en-US" dirty="0"/>
              <a:t>One option is to take them through a discussion of this same study from the life of King Asa</a:t>
            </a:r>
          </a:p>
          <a:p>
            <a:endParaRPr lang="en-US" dirty="0"/>
          </a:p>
        </p:txBody>
      </p:sp>
    </p:spTree>
    <p:extLst>
      <p:ext uri="{BB962C8B-B14F-4D97-AF65-F5344CB8AC3E}">
        <p14:creationId xmlns:p14="http://schemas.microsoft.com/office/powerpoint/2010/main" val="423981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honest, now …</a:t>
            </a:r>
          </a:p>
        </p:txBody>
      </p:sp>
      <p:sp>
        <p:nvSpPr>
          <p:cNvPr id="3" name="Content Placeholder 2"/>
          <p:cNvSpPr>
            <a:spLocks noGrp="1"/>
          </p:cNvSpPr>
          <p:nvPr>
            <p:ph idx="1"/>
          </p:nvPr>
        </p:nvSpPr>
        <p:spPr/>
        <p:txBody>
          <a:bodyPr/>
          <a:lstStyle/>
          <a:p>
            <a:r>
              <a:rPr lang="en-US" dirty="0"/>
              <a:t>If you could be known for one rare achievement, what would it be?</a:t>
            </a:r>
          </a:p>
          <a:p>
            <a:r>
              <a:rPr lang="en-US" dirty="0">
                <a:solidFill>
                  <a:srgbClr val="C00000"/>
                </a:solidFill>
              </a:rPr>
              <a:t>We probably all would like to be known for something positive.</a:t>
            </a:r>
          </a:p>
          <a:p>
            <a:pPr lvl="1"/>
            <a:r>
              <a:rPr lang="en-US" dirty="0">
                <a:solidFill>
                  <a:srgbClr val="C00000"/>
                </a:solidFill>
              </a:rPr>
              <a:t>You could get a lot of recognition for it amongst your kids and grandkids.</a:t>
            </a:r>
          </a:p>
          <a:p>
            <a:pPr lvl="1"/>
            <a:r>
              <a:rPr lang="en-US" dirty="0">
                <a:solidFill>
                  <a:srgbClr val="C00000"/>
                </a:solidFill>
              </a:rPr>
              <a:t>Today we consider how godly living will likewise impact future generations, in even more important ways.</a:t>
            </a:r>
          </a:p>
          <a:p>
            <a:endParaRPr lang="en-US" dirty="0"/>
          </a:p>
          <a:p>
            <a:endParaRPr lang="en-US" dirty="0"/>
          </a:p>
        </p:txBody>
      </p:sp>
      <p:grpSp>
        <p:nvGrpSpPr>
          <p:cNvPr id="8" name="Group 7"/>
          <p:cNvGrpSpPr/>
          <p:nvPr/>
        </p:nvGrpSpPr>
        <p:grpSpPr>
          <a:xfrm>
            <a:off x="1163782" y="3386080"/>
            <a:ext cx="9326210" cy="2057143"/>
            <a:chOff x="1163782" y="3386080"/>
            <a:chExt cx="9326210" cy="2057143"/>
          </a:xfrm>
        </p:grpSpPr>
        <p:pic>
          <p:nvPicPr>
            <p:cNvPr id="4" name="Picture 3"/>
            <p:cNvPicPr>
              <a:picLocks noChangeAspect="1"/>
            </p:cNvPicPr>
            <p:nvPr/>
          </p:nvPicPr>
          <p:blipFill>
            <a:blip r:embed="rId2"/>
            <a:stretch>
              <a:fillRect/>
            </a:stretch>
          </p:blipFill>
          <p:spPr>
            <a:xfrm>
              <a:off x="5249613" y="3698072"/>
              <a:ext cx="2619048" cy="136190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8470944" y="3386080"/>
              <a:ext cx="2019048" cy="205714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82" y="3438648"/>
              <a:ext cx="3534889" cy="198837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9482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Activities</a:t>
            </a:r>
          </a:p>
        </p:txBody>
      </p:sp>
      <p:pic>
        <p:nvPicPr>
          <p:cNvPr id="5" name="Picture 4"/>
          <p:cNvPicPr>
            <a:picLocks noChangeAspect="1"/>
          </p:cNvPicPr>
          <p:nvPr/>
        </p:nvPicPr>
        <p:blipFill>
          <a:blip r:embed="rId2"/>
          <a:stretch>
            <a:fillRect/>
          </a:stretch>
        </p:blipFill>
        <p:spPr>
          <a:xfrm>
            <a:off x="1459771" y="1948004"/>
            <a:ext cx="5178907" cy="298975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938" y="2926079"/>
            <a:ext cx="1678105" cy="2252889"/>
          </a:xfrm>
          <a:prstGeom prst="rect">
            <a:avLst/>
          </a:prstGeom>
          <a:ln>
            <a:noFill/>
          </a:ln>
          <a:effectLst>
            <a:outerShdw blurRad="292100" dist="139700" dir="2700000" algn="tl" rotWithShape="0">
              <a:srgbClr val="333333">
                <a:alpha val="65000"/>
              </a:srgbClr>
            </a:outerShdw>
          </a:effectLst>
        </p:spPr>
      </p:pic>
      <p:sp>
        <p:nvSpPr>
          <p:cNvPr id="7" name="Rounded Rectangular Callout 6"/>
          <p:cNvSpPr/>
          <p:nvPr/>
        </p:nvSpPr>
        <p:spPr>
          <a:xfrm>
            <a:off x="8298180" y="925830"/>
            <a:ext cx="3177540" cy="1931670"/>
          </a:xfrm>
          <a:prstGeom prst="wedgeRoundRectCallout">
            <a:avLst>
              <a:gd name="adj1" fmla="val -37020"/>
              <a:gd name="adj2" fmla="val 678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Will you look at that!  It’s been a while … I heard there’s other cool things there too.  Go to</a:t>
            </a:r>
          </a:p>
          <a:p>
            <a:pPr algn="ctr"/>
            <a:r>
              <a:rPr lang="en-US" u="sng" dirty="0">
                <a:hlinkClick r:id="rId4"/>
              </a:rPr>
              <a:t>https://tinyurl.com/y5qn6avk</a:t>
            </a:r>
            <a:r>
              <a:rPr lang="en-US" dirty="0">
                <a:latin typeface="Comic Sans MS" panose="030F0702030302020204" pitchFamily="66" charset="0"/>
              </a:rPr>
              <a:t> </a:t>
            </a:r>
          </a:p>
        </p:txBody>
      </p:sp>
    </p:spTree>
    <p:extLst>
      <p:ext uri="{BB962C8B-B14F-4D97-AF65-F5344CB8AC3E}">
        <p14:creationId xmlns:p14="http://schemas.microsoft.com/office/powerpoint/2010/main" val="2168872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Leave a Legacy</a:t>
            </a:r>
          </a:p>
        </p:txBody>
      </p:sp>
      <p:sp>
        <p:nvSpPr>
          <p:cNvPr id="3" name="Subtitle 2"/>
          <p:cNvSpPr>
            <a:spLocks noGrp="1"/>
          </p:cNvSpPr>
          <p:nvPr>
            <p:ph type="subTitle" idx="1"/>
          </p:nvPr>
        </p:nvSpPr>
        <p:spPr/>
        <p:txBody>
          <a:bodyPr/>
          <a:lstStyle/>
          <a:p>
            <a:r>
              <a:rPr lang="en-US" dirty="0"/>
              <a:t>August 25</a:t>
            </a:r>
          </a:p>
        </p:txBody>
      </p:sp>
    </p:spTree>
    <p:extLst>
      <p:ext uri="{BB962C8B-B14F-4D97-AF65-F5344CB8AC3E}">
        <p14:creationId xmlns:p14="http://schemas.microsoft.com/office/powerpoint/2010/main" val="363561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success of Asa’s successor. </a:t>
            </a:r>
          </a:p>
        </p:txBody>
      </p:sp>
      <p:sp>
        <p:nvSpPr>
          <p:cNvPr id="3" name="Content Placeholder 2"/>
          <p:cNvSpPr>
            <a:spLocks noGrp="1"/>
          </p:cNvSpPr>
          <p:nvPr>
            <p:ph idx="1"/>
          </p:nvPr>
        </p:nvSpPr>
        <p:spPr/>
        <p:txBody>
          <a:bodyPr/>
          <a:lstStyle/>
          <a:p>
            <a:pPr marL="0" indent="0" algn="ctr">
              <a:buNone/>
            </a:pPr>
            <a:r>
              <a:rPr lang="en-US" dirty="0"/>
              <a:t>2 Chronicles 17:1-6 (NIV)  Jehoshaphat his son succeeded him as king and strengthened himself against Israel. 2  He stationed troops in all the fortified cities of Judah and put garrisons in Judah and in the towns of Ephraim that his father Asa had captured. 3  The LORD was with Jehoshaphat  because in his early years he walked in the ways his father David had followed. </a:t>
            </a:r>
          </a:p>
        </p:txBody>
      </p:sp>
    </p:spTree>
    <p:extLst>
      <p:ext uri="{BB962C8B-B14F-4D97-AF65-F5344CB8AC3E}">
        <p14:creationId xmlns:p14="http://schemas.microsoft.com/office/powerpoint/2010/main" val="42522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success of Asa’s successor. </a:t>
            </a:r>
          </a:p>
        </p:txBody>
      </p:sp>
      <p:sp>
        <p:nvSpPr>
          <p:cNvPr id="3" name="Content Placeholder 2"/>
          <p:cNvSpPr>
            <a:spLocks noGrp="1"/>
          </p:cNvSpPr>
          <p:nvPr>
            <p:ph idx="1"/>
          </p:nvPr>
        </p:nvSpPr>
        <p:spPr>
          <a:xfrm>
            <a:off x="1417320" y="1802765"/>
            <a:ext cx="9067800" cy="4351338"/>
          </a:xfrm>
        </p:spPr>
        <p:txBody>
          <a:bodyPr/>
          <a:lstStyle/>
          <a:p>
            <a:pPr marL="0" indent="0" algn="ctr">
              <a:buNone/>
            </a:pPr>
            <a:r>
              <a:rPr lang="en-US" dirty="0"/>
              <a:t>He did not consult the </a:t>
            </a:r>
            <a:r>
              <a:rPr lang="en-US" dirty="0" err="1"/>
              <a:t>Baals</a:t>
            </a:r>
            <a:r>
              <a:rPr lang="en-US" dirty="0"/>
              <a:t> 4  but sought the God of his father and followed his commands rather than the practices of Israel. 5  The LORD established the kingdom under his control; and all Judah brought gifts to </a:t>
            </a:r>
          </a:p>
        </p:txBody>
      </p:sp>
    </p:spTree>
    <p:extLst>
      <p:ext uri="{BB962C8B-B14F-4D97-AF65-F5344CB8AC3E}">
        <p14:creationId xmlns:p14="http://schemas.microsoft.com/office/powerpoint/2010/main" val="88187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success of Asa’s successor. </a:t>
            </a:r>
          </a:p>
        </p:txBody>
      </p:sp>
      <p:sp>
        <p:nvSpPr>
          <p:cNvPr id="3" name="Content Placeholder 2"/>
          <p:cNvSpPr>
            <a:spLocks noGrp="1"/>
          </p:cNvSpPr>
          <p:nvPr>
            <p:ph idx="1"/>
          </p:nvPr>
        </p:nvSpPr>
        <p:spPr>
          <a:xfrm>
            <a:off x="1417320" y="1802765"/>
            <a:ext cx="9067800" cy="4351338"/>
          </a:xfrm>
        </p:spPr>
        <p:txBody>
          <a:bodyPr/>
          <a:lstStyle/>
          <a:p>
            <a:pPr marL="0" indent="0" algn="ctr">
              <a:buNone/>
            </a:pPr>
            <a:r>
              <a:rPr lang="en-US" dirty="0"/>
              <a:t>Jehoshaphat, so that he had great wealth and honor. 6  His heart was devoted to the ways of the LORD; furthermore, he removed the high places and the </a:t>
            </a:r>
            <a:r>
              <a:rPr lang="en-US" dirty="0" err="1"/>
              <a:t>Asherah</a:t>
            </a:r>
            <a:r>
              <a:rPr lang="en-US" dirty="0"/>
              <a:t> poles from Judah.</a:t>
            </a:r>
          </a:p>
          <a:p>
            <a:pPr marL="0" indent="0" algn="ctr">
              <a:buNone/>
            </a:pPr>
            <a:endParaRPr lang="en-US" dirty="0"/>
          </a:p>
        </p:txBody>
      </p:sp>
      <p:pic>
        <p:nvPicPr>
          <p:cNvPr id="4" name="Picture 3"/>
          <p:cNvPicPr>
            <a:picLocks noChangeAspect="1"/>
          </p:cNvPicPr>
          <p:nvPr/>
        </p:nvPicPr>
        <p:blipFill>
          <a:blip r:embed="rId2"/>
          <a:stretch>
            <a:fillRect/>
          </a:stretch>
        </p:blipFill>
        <p:spPr>
          <a:xfrm>
            <a:off x="4974104" y="5149233"/>
            <a:ext cx="2380952"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812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Following Godly Leaders</a:t>
            </a:r>
          </a:p>
        </p:txBody>
      </p:sp>
      <p:sp>
        <p:nvSpPr>
          <p:cNvPr id="3" name="Content Placeholder 2"/>
          <p:cNvSpPr>
            <a:spLocks noGrp="1"/>
          </p:cNvSpPr>
          <p:nvPr>
            <p:ph idx="1"/>
          </p:nvPr>
        </p:nvSpPr>
        <p:spPr/>
        <p:txBody>
          <a:bodyPr/>
          <a:lstStyle/>
          <a:p>
            <a:r>
              <a:rPr lang="en-US" dirty="0"/>
              <a:t>What actions did Jehoshaphat take that reflected the legacy established by his predecessors, men like David or Asa? </a:t>
            </a:r>
          </a:p>
          <a:p>
            <a:r>
              <a:rPr lang="en-US" dirty="0"/>
              <a:t>What reason did the Chronicler give for the Lord being with Jehoshaphat?</a:t>
            </a:r>
          </a:p>
          <a:p>
            <a:r>
              <a:rPr lang="en-US" dirty="0"/>
              <a:t>What does it mean for a person today to “walk in the ways” of the Lord?  </a:t>
            </a:r>
          </a:p>
          <a:p>
            <a:endParaRPr lang="en-US" dirty="0"/>
          </a:p>
        </p:txBody>
      </p:sp>
    </p:spTree>
    <p:extLst>
      <p:ext uri="{BB962C8B-B14F-4D97-AF65-F5344CB8AC3E}">
        <p14:creationId xmlns:p14="http://schemas.microsoft.com/office/powerpoint/2010/main" val="35186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Following Godly Leaders</a:t>
            </a:r>
          </a:p>
        </p:txBody>
      </p:sp>
      <p:sp>
        <p:nvSpPr>
          <p:cNvPr id="3" name="Content Placeholder 2"/>
          <p:cNvSpPr>
            <a:spLocks noGrp="1"/>
          </p:cNvSpPr>
          <p:nvPr>
            <p:ph idx="1"/>
          </p:nvPr>
        </p:nvSpPr>
        <p:spPr/>
        <p:txBody>
          <a:bodyPr/>
          <a:lstStyle/>
          <a:p>
            <a:r>
              <a:rPr lang="en-US" dirty="0"/>
              <a:t>What were some ways Jehoshaphat was blessed by the Lord? </a:t>
            </a:r>
          </a:p>
          <a:p>
            <a:r>
              <a:rPr lang="en-US" dirty="0"/>
              <a:t>Who are some godly leaders who have influenced you?</a:t>
            </a:r>
          </a:p>
          <a:p>
            <a:r>
              <a:rPr lang="en-US" dirty="0"/>
              <a:t>How have you benefited from the spiritual legacy of those who’ve gone before you?</a:t>
            </a:r>
          </a:p>
          <a:p>
            <a:r>
              <a:rPr lang="en-US" dirty="0"/>
              <a:t>What can Christians be doing to remove today’s evil influences of society from our lives? </a:t>
            </a:r>
          </a:p>
          <a:p>
            <a:endParaRPr lang="en-US" dirty="0"/>
          </a:p>
        </p:txBody>
      </p:sp>
    </p:spTree>
    <p:extLst>
      <p:ext uri="{BB962C8B-B14F-4D97-AF65-F5344CB8AC3E}">
        <p14:creationId xmlns:p14="http://schemas.microsoft.com/office/powerpoint/2010/main" val="1512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Jehoshaphat taught the people.</a:t>
            </a:r>
          </a:p>
        </p:txBody>
      </p:sp>
      <p:sp>
        <p:nvSpPr>
          <p:cNvPr id="3" name="Content Placeholder 2"/>
          <p:cNvSpPr>
            <a:spLocks noGrp="1"/>
          </p:cNvSpPr>
          <p:nvPr>
            <p:ph idx="1"/>
          </p:nvPr>
        </p:nvSpPr>
        <p:spPr>
          <a:xfrm>
            <a:off x="1108710" y="2091689"/>
            <a:ext cx="9810750" cy="4153853"/>
          </a:xfrm>
        </p:spPr>
        <p:txBody>
          <a:bodyPr/>
          <a:lstStyle/>
          <a:p>
            <a:pPr marL="0" indent="0" algn="ctr">
              <a:buNone/>
            </a:pPr>
            <a:r>
              <a:rPr lang="en-US" dirty="0"/>
              <a:t>2 Chronicles 17:7-9 (NIV)  In the third year of his reign he sent his officials Ben-Hail, Obadiah, Zechariah, </a:t>
            </a:r>
            <a:r>
              <a:rPr lang="en-US" dirty="0" err="1"/>
              <a:t>Nethanel</a:t>
            </a:r>
            <a:r>
              <a:rPr lang="en-US" dirty="0"/>
              <a:t> and Micaiah to teach in the towns of Judah. 8  With them were certain Levites--Shemaiah, </a:t>
            </a:r>
            <a:r>
              <a:rPr lang="en-US" dirty="0" err="1"/>
              <a:t>Nethaniah</a:t>
            </a:r>
            <a:r>
              <a:rPr lang="en-US" dirty="0"/>
              <a:t>, Zebadiah, Asahel, </a:t>
            </a:r>
            <a:r>
              <a:rPr lang="en-US" dirty="0" err="1"/>
              <a:t>Shemiramoth</a:t>
            </a:r>
            <a:r>
              <a:rPr lang="en-US" dirty="0"/>
              <a:t>,</a:t>
            </a:r>
          </a:p>
        </p:txBody>
      </p:sp>
    </p:spTree>
    <p:extLst>
      <p:ext uri="{BB962C8B-B14F-4D97-AF65-F5344CB8AC3E}">
        <p14:creationId xmlns:p14="http://schemas.microsoft.com/office/powerpoint/2010/main" val="387946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Jehoshaphat taught the people.</a:t>
            </a:r>
          </a:p>
        </p:txBody>
      </p:sp>
      <p:sp>
        <p:nvSpPr>
          <p:cNvPr id="3" name="Content Placeholder 2"/>
          <p:cNvSpPr>
            <a:spLocks noGrp="1"/>
          </p:cNvSpPr>
          <p:nvPr>
            <p:ph idx="1"/>
          </p:nvPr>
        </p:nvSpPr>
        <p:spPr>
          <a:xfrm>
            <a:off x="1108710" y="2091689"/>
            <a:ext cx="9810750" cy="4153853"/>
          </a:xfrm>
        </p:spPr>
        <p:txBody>
          <a:bodyPr/>
          <a:lstStyle/>
          <a:p>
            <a:pPr marL="0" indent="0" algn="ctr">
              <a:buNone/>
            </a:pPr>
            <a:r>
              <a:rPr lang="en-US" dirty="0" err="1"/>
              <a:t>Jehonathan</a:t>
            </a:r>
            <a:r>
              <a:rPr lang="en-US" dirty="0"/>
              <a:t>, </a:t>
            </a:r>
            <a:r>
              <a:rPr lang="en-US" dirty="0" err="1"/>
              <a:t>Adonijah</a:t>
            </a:r>
            <a:r>
              <a:rPr lang="en-US" dirty="0"/>
              <a:t>, </a:t>
            </a:r>
            <a:r>
              <a:rPr lang="en-US" dirty="0" err="1"/>
              <a:t>Tobijah</a:t>
            </a:r>
            <a:r>
              <a:rPr lang="en-US" dirty="0"/>
              <a:t> and </a:t>
            </a:r>
            <a:r>
              <a:rPr lang="en-US" dirty="0" err="1"/>
              <a:t>Tob</a:t>
            </a:r>
            <a:r>
              <a:rPr lang="en-US" dirty="0"/>
              <a:t>-</a:t>
            </a:r>
            <a:r>
              <a:rPr lang="en-US" dirty="0" err="1"/>
              <a:t>Adonijah</a:t>
            </a:r>
            <a:r>
              <a:rPr lang="en-US" dirty="0"/>
              <a:t>--and the priests </a:t>
            </a:r>
            <a:r>
              <a:rPr lang="en-US" dirty="0" err="1"/>
              <a:t>Elishama</a:t>
            </a:r>
            <a:r>
              <a:rPr lang="en-US" dirty="0"/>
              <a:t> and </a:t>
            </a:r>
            <a:r>
              <a:rPr lang="en-US" dirty="0" err="1"/>
              <a:t>Jehoram</a:t>
            </a:r>
            <a:r>
              <a:rPr lang="en-US" dirty="0"/>
              <a:t>. 9  They taught throughout Judah, taking with them the Book of the Law of the LORD; they went around to all the towns of Judah and taught the people.</a:t>
            </a:r>
          </a:p>
          <a:p>
            <a:pPr marL="0" indent="0" algn="ctr">
              <a:buNone/>
            </a:pPr>
            <a:endParaRPr lang="en-US" dirty="0"/>
          </a:p>
        </p:txBody>
      </p:sp>
      <p:pic>
        <p:nvPicPr>
          <p:cNvPr id="4" name="Picture 3"/>
          <p:cNvPicPr>
            <a:picLocks noChangeAspect="1"/>
          </p:cNvPicPr>
          <p:nvPr/>
        </p:nvPicPr>
        <p:blipFill>
          <a:blip r:embed="rId2"/>
          <a:stretch>
            <a:fillRect/>
          </a:stretch>
        </p:blipFill>
        <p:spPr>
          <a:xfrm>
            <a:off x="5019824" y="5606433"/>
            <a:ext cx="2380952"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251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102</TotalTime>
  <Words>902</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Leave a Legacy</vt:lpstr>
      <vt:lpstr>Be honest, now …</vt:lpstr>
      <vt:lpstr>Listen for the success of Asa’s successor. </vt:lpstr>
      <vt:lpstr>Listen for the success of Asa’s successor. </vt:lpstr>
      <vt:lpstr>Listen for the success of Asa’s successor. </vt:lpstr>
      <vt:lpstr>Following Godly Leaders</vt:lpstr>
      <vt:lpstr>Following Godly Leaders</vt:lpstr>
      <vt:lpstr>Listen for how Jehoshaphat taught the people.</vt:lpstr>
      <vt:lpstr>Listen for how Jehoshaphat taught the people.</vt:lpstr>
      <vt:lpstr>Teach God’s Truth</vt:lpstr>
      <vt:lpstr>Teach God’s Truth</vt:lpstr>
      <vt:lpstr>Listen for the response by Judah’s enemies.</vt:lpstr>
      <vt:lpstr>Listen for the response by Judah’s enemies.</vt:lpstr>
      <vt:lpstr>The Influence of Godly Living</vt:lpstr>
      <vt:lpstr>The Influence of Godly Living</vt:lpstr>
      <vt:lpstr>Application Video</vt:lpstr>
      <vt:lpstr>Application</vt:lpstr>
      <vt:lpstr>Application</vt:lpstr>
      <vt:lpstr>Application</vt:lpstr>
      <vt:lpstr>Family Activities</vt:lpstr>
      <vt:lpstr>Leave a Legacy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a Legacy</dc:title>
  <dc:creator>Steve Armstrong</dc:creator>
  <cp:lastModifiedBy>Steve Armstrong</cp:lastModifiedBy>
  <cp:revision>8</cp:revision>
  <dcterms:created xsi:type="dcterms:W3CDTF">2019-08-08T11:25:56Z</dcterms:created>
  <dcterms:modified xsi:type="dcterms:W3CDTF">2019-08-13T02:00:41Z</dcterms:modified>
</cp:coreProperties>
</file>