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3" autoAdjust="0"/>
    <p:restoredTop sz="94660"/>
  </p:normalViewPr>
  <p:slideViewPr>
    <p:cSldViewPr snapToGrid="0">
      <p:cViewPr varScale="1">
        <p:scale>
          <a:sx n="73" d="100"/>
          <a:sy n="73"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79000"/>
                </a:schemeClr>
              </a:gs>
              <a:gs pos="83000">
                <a:schemeClr val="accent1">
                  <a:lumMod val="45000"/>
                  <a:lumOff val="55000"/>
                  <a:alpha val="77000"/>
                </a:schemeClr>
              </a:gs>
              <a:gs pos="100000">
                <a:schemeClr val="accent1">
                  <a:lumMod val="30000"/>
                  <a:lumOff val="70000"/>
                  <a:alpha val="8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l17jbwer"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4h4k52x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 Others to Serve</a:t>
            </a:r>
          </a:p>
        </p:txBody>
      </p:sp>
      <p:sp>
        <p:nvSpPr>
          <p:cNvPr id="3" name="Subtitle 2"/>
          <p:cNvSpPr>
            <a:spLocks noGrp="1"/>
          </p:cNvSpPr>
          <p:nvPr>
            <p:ph type="subTitle" idx="1"/>
          </p:nvPr>
        </p:nvSpPr>
        <p:spPr>
          <a:xfrm>
            <a:off x="1524000" y="3721994"/>
            <a:ext cx="9144000" cy="1535806"/>
          </a:xfrm>
        </p:spPr>
        <p:txBody>
          <a:bodyPr/>
          <a:lstStyle/>
          <a:p>
            <a:r>
              <a:rPr lang="en-US" dirty="0"/>
              <a:t>August 29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F14F-897D-479B-92DF-1371BF82E127}"/>
              </a:ext>
            </a:extLst>
          </p:cNvPr>
          <p:cNvSpPr>
            <a:spLocks noGrp="1"/>
          </p:cNvSpPr>
          <p:nvPr>
            <p:ph type="title"/>
          </p:nvPr>
        </p:nvSpPr>
        <p:spPr/>
        <p:txBody>
          <a:bodyPr/>
          <a:lstStyle/>
          <a:p>
            <a:pPr algn="l"/>
            <a:r>
              <a:rPr lang="en-US" dirty="0"/>
              <a:t>Listen for Elijah’s departure.</a:t>
            </a:r>
          </a:p>
        </p:txBody>
      </p:sp>
      <p:sp>
        <p:nvSpPr>
          <p:cNvPr id="3" name="Content Placeholder 2">
            <a:extLst>
              <a:ext uri="{FF2B5EF4-FFF2-40B4-BE49-F238E27FC236}">
                <a16:creationId xmlns:a16="http://schemas.microsoft.com/office/drawing/2014/main" id="{727E6ACE-0F68-43AF-9151-4FDCA487DADB}"/>
              </a:ext>
            </a:extLst>
          </p:cNvPr>
          <p:cNvSpPr>
            <a:spLocks noGrp="1"/>
          </p:cNvSpPr>
          <p:nvPr>
            <p:ph idx="1"/>
          </p:nvPr>
        </p:nvSpPr>
        <p:spPr>
          <a:xfrm>
            <a:off x="1098368" y="1690688"/>
            <a:ext cx="9995263" cy="4351338"/>
          </a:xfrm>
        </p:spPr>
        <p:txBody>
          <a:bodyPr/>
          <a:lstStyle/>
          <a:p>
            <a:pPr marL="0" indent="0" algn="ctr">
              <a:buNone/>
            </a:pPr>
            <a:r>
              <a:rPr lang="en-US" dirty="0"/>
              <a:t>"yet if you see me when I am taken from you, it will be yours--otherwise not."  11  As they were walking along and talking together, suddenly a chariot of fire and horses of fire appeared and separated the two of them, and Elijah went up to heaven in a whirlwind. </a:t>
            </a:r>
          </a:p>
        </p:txBody>
      </p:sp>
      <p:pic>
        <p:nvPicPr>
          <p:cNvPr id="4" name="Picture 3">
            <a:extLst>
              <a:ext uri="{FF2B5EF4-FFF2-40B4-BE49-F238E27FC236}">
                <a16:creationId xmlns:a16="http://schemas.microsoft.com/office/drawing/2014/main" id="{CCD4E8BA-3EDD-488A-B69A-E6D9F0E6257E}"/>
              </a:ext>
            </a:extLst>
          </p:cNvPr>
          <p:cNvPicPr>
            <a:picLocks noChangeAspect="1"/>
          </p:cNvPicPr>
          <p:nvPr/>
        </p:nvPicPr>
        <p:blipFill>
          <a:blip r:embed="rId2"/>
          <a:stretch>
            <a:fillRect/>
          </a:stretch>
        </p:blipFill>
        <p:spPr>
          <a:xfrm>
            <a:off x="5034354" y="5239612"/>
            <a:ext cx="1914286" cy="238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313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607F-A93E-4401-BD03-E00837742D2F}"/>
              </a:ext>
            </a:extLst>
          </p:cNvPr>
          <p:cNvSpPr>
            <a:spLocks noGrp="1"/>
          </p:cNvSpPr>
          <p:nvPr>
            <p:ph type="title"/>
          </p:nvPr>
        </p:nvSpPr>
        <p:spPr/>
        <p:txBody>
          <a:bodyPr/>
          <a:lstStyle/>
          <a:p>
            <a:r>
              <a:rPr lang="en-US" dirty="0"/>
              <a:t>Serve with the End in Mind</a:t>
            </a:r>
          </a:p>
        </p:txBody>
      </p:sp>
      <p:sp>
        <p:nvSpPr>
          <p:cNvPr id="3" name="Content Placeholder 2">
            <a:extLst>
              <a:ext uri="{FF2B5EF4-FFF2-40B4-BE49-F238E27FC236}">
                <a16:creationId xmlns:a16="http://schemas.microsoft.com/office/drawing/2014/main" id="{304291A6-06D0-471C-92F4-826529FF0A88}"/>
              </a:ext>
            </a:extLst>
          </p:cNvPr>
          <p:cNvSpPr>
            <a:spLocks noGrp="1"/>
          </p:cNvSpPr>
          <p:nvPr>
            <p:ph idx="1"/>
          </p:nvPr>
        </p:nvSpPr>
        <p:spPr/>
        <p:txBody>
          <a:bodyPr/>
          <a:lstStyle/>
          <a:p>
            <a:r>
              <a:rPr lang="en-US" dirty="0"/>
              <a:t>Why might Elijah have urged Elisha to stay in place rather than travel with him? </a:t>
            </a:r>
          </a:p>
          <a:p>
            <a:r>
              <a:rPr lang="en-US" dirty="0"/>
              <a:t>What does Elisha’s refusal say about his commitment to his mentor and to the Lord? Why do you suppose the younger prophet refused to be elsewhere when his master was taken by the Lord?</a:t>
            </a:r>
          </a:p>
        </p:txBody>
      </p:sp>
    </p:spTree>
    <p:extLst>
      <p:ext uri="{BB962C8B-B14F-4D97-AF65-F5344CB8AC3E}">
        <p14:creationId xmlns:p14="http://schemas.microsoft.com/office/powerpoint/2010/main" val="6706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F177-8D92-42CC-9ABB-54B68B00511D}"/>
              </a:ext>
            </a:extLst>
          </p:cNvPr>
          <p:cNvSpPr>
            <a:spLocks noGrp="1"/>
          </p:cNvSpPr>
          <p:nvPr>
            <p:ph type="title"/>
          </p:nvPr>
        </p:nvSpPr>
        <p:spPr/>
        <p:txBody>
          <a:bodyPr/>
          <a:lstStyle/>
          <a:p>
            <a:r>
              <a:rPr lang="en-US" dirty="0"/>
              <a:t>Serve with the End in Mind</a:t>
            </a:r>
          </a:p>
        </p:txBody>
      </p:sp>
      <p:sp>
        <p:nvSpPr>
          <p:cNvPr id="3" name="Content Placeholder 2">
            <a:extLst>
              <a:ext uri="{FF2B5EF4-FFF2-40B4-BE49-F238E27FC236}">
                <a16:creationId xmlns:a16="http://schemas.microsoft.com/office/drawing/2014/main" id="{28074456-EFF5-4C12-B27D-D13EDCA6A229}"/>
              </a:ext>
            </a:extLst>
          </p:cNvPr>
          <p:cNvSpPr>
            <a:spLocks noGrp="1"/>
          </p:cNvSpPr>
          <p:nvPr>
            <p:ph idx="1"/>
          </p:nvPr>
        </p:nvSpPr>
        <p:spPr/>
        <p:txBody>
          <a:bodyPr/>
          <a:lstStyle/>
          <a:p>
            <a:r>
              <a:rPr lang="en-US" dirty="0"/>
              <a:t>When Elijah offered to do something special, Elisha asked for a double portion of Elijah’s spirit.   What do you think that meant?</a:t>
            </a:r>
          </a:p>
          <a:p>
            <a:r>
              <a:rPr lang="en-US" dirty="0"/>
              <a:t>What spiritual legacy would you like to pass on to those who will follow you? </a:t>
            </a:r>
          </a:p>
          <a:p>
            <a:endParaRPr lang="en-US" dirty="0"/>
          </a:p>
        </p:txBody>
      </p:sp>
    </p:spTree>
    <p:extLst>
      <p:ext uri="{BB962C8B-B14F-4D97-AF65-F5344CB8AC3E}">
        <p14:creationId xmlns:p14="http://schemas.microsoft.com/office/powerpoint/2010/main" val="921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890C-D759-40EB-871A-E2405E54FF72}"/>
              </a:ext>
            </a:extLst>
          </p:cNvPr>
          <p:cNvSpPr>
            <a:spLocks noGrp="1"/>
          </p:cNvSpPr>
          <p:nvPr>
            <p:ph type="title"/>
          </p:nvPr>
        </p:nvSpPr>
        <p:spPr/>
        <p:txBody>
          <a:bodyPr/>
          <a:lstStyle/>
          <a:p>
            <a:r>
              <a:rPr lang="en-US" dirty="0"/>
              <a:t>Serve with the End in Mind</a:t>
            </a:r>
          </a:p>
        </p:txBody>
      </p:sp>
      <p:sp>
        <p:nvSpPr>
          <p:cNvPr id="3" name="Content Placeholder 2">
            <a:extLst>
              <a:ext uri="{FF2B5EF4-FFF2-40B4-BE49-F238E27FC236}">
                <a16:creationId xmlns:a16="http://schemas.microsoft.com/office/drawing/2014/main" id="{B21406ED-633D-448E-9893-76104E52665D}"/>
              </a:ext>
            </a:extLst>
          </p:cNvPr>
          <p:cNvSpPr>
            <a:spLocks noGrp="1"/>
          </p:cNvSpPr>
          <p:nvPr>
            <p:ph idx="1"/>
          </p:nvPr>
        </p:nvSpPr>
        <p:spPr/>
        <p:txBody>
          <a:bodyPr/>
          <a:lstStyle/>
          <a:p>
            <a:r>
              <a:rPr lang="en-US" dirty="0"/>
              <a:t>How have others challenged you to a lifestyle of faithfully following God?</a:t>
            </a:r>
          </a:p>
          <a:p>
            <a:r>
              <a:rPr lang="en-US" dirty="0"/>
              <a:t>How can the deeds of believers who have gone before us encourage us today? </a:t>
            </a:r>
          </a:p>
        </p:txBody>
      </p:sp>
    </p:spTree>
    <p:extLst>
      <p:ext uri="{BB962C8B-B14F-4D97-AF65-F5344CB8AC3E}">
        <p14:creationId xmlns:p14="http://schemas.microsoft.com/office/powerpoint/2010/main" val="335850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9FCC-9D9F-44CC-AF93-EED244E028BC}"/>
              </a:ext>
            </a:extLst>
          </p:cNvPr>
          <p:cNvSpPr>
            <a:spLocks noGrp="1"/>
          </p:cNvSpPr>
          <p:nvPr>
            <p:ph type="title"/>
          </p:nvPr>
        </p:nvSpPr>
        <p:spPr/>
        <p:txBody>
          <a:bodyPr/>
          <a:lstStyle/>
          <a:p>
            <a:pPr algn="l"/>
            <a:r>
              <a:rPr lang="en-US" dirty="0"/>
              <a:t>Listen for events after the whirlwind.</a:t>
            </a:r>
          </a:p>
        </p:txBody>
      </p:sp>
      <p:sp>
        <p:nvSpPr>
          <p:cNvPr id="3" name="Content Placeholder 2">
            <a:extLst>
              <a:ext uri="{FF2B5EF4-FFF2-40B4-BE49-F238E27FC236}">
                <a16:creationId xmlns:a16="http://schemas.microsoft.com/office/drawing/2014/main" id="{486D0441-773B-4836-8C07-F630B1447428}"/>
              </a:ext>
            </a:extLst>
          </p:cNvPr>
          <p:cNvSpPr>
            <a:spLocks noGrp="1"/>
          </p:cNvSpPr>
          <p:nvPr>
            <p:ph idx="1"/>
          </p:nvPr>
        </p:nvSpPr>
        <p:spPr/>
        <p:txBody>
          <a:bodyPr/>
          <a:lstStyle/>
          <a:p>
            <a:pPr marL="0" indent="0" algn="ctr">
              <a:buNone/>
            </a:pPr>
            <a:r>
              <a:rPr lang="en-US" dirty="0"/>
              <a:t>2 Kings 2:12-14 (NIV)   Elisha saw this and cried out, "My father! My father! The chariots and horsemen of Israel!" And Elisha saw him no more. Then he took hold of his own clothes and tore them apart.  13  He picked up the cloak that had fallen from Elijah and went back and stood</a:t>
            </a:r>
          </a:p>
        </p:txBody>
      </p:sp>
    </p:spTree>
    <p:extLst>
      <p:ext uri="{BB962C8B-B14F-4D97-AF65-F5344CB8AC3E}">
        <p14:creationId xmlns:p14="http://schemas.microsoft.com/office/powerpoint/2010/main" val="17268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9FCC-9D9F-44CC-AF93-EED244E028BC}"/>
              </a:ext>
            </a:extLst>
          </p:cNvPr>
          <p:cNvSpPr>
            <a:spLocks noGrp="1"/>
          </p:cNvSpPr>
          <p:nvPr>
            <p:ph type="title"/>
          </p:nvPr>
        </p:nvSpPr>
        <p:spPr/>
        <p:txBody>
          <a:bodyPr/>
          <a:lstStyle/>
          <a:p>
            <a:pPr algn="l"/>
            <a:r>
              <a:rPr lang="en-US" dirty="0"/>
              <a:t>Listen for events after the whirlwind.</a:t>
            </a:r>
          </a:p>
        </p:txBody>
      </p:sp>
      <p:sp>
        <p:nvSpPr>
          <p:cNvPr id="3" name="Content Placeholder 2">
            <a:extLst>
              <a:ext uri="{FF2B5EF4-FFF2-40B4-BE49-F238E27FC236}">
                <a16:creationId xmlns:a16="http://schemas.microsoft.com/office/drawing/2014/main" id="{486D0441-773B-4836-8C07-F630B1447428}"/>
              </a:ext>
            </a:extLst>
          </p:cNvPr>
          <p:cNvSpPr>
            <a:spLocks noGrp="1"/>
          </p:cNvSpPr>
          <p:nvPr>
            <p:ph idx="1"/>
          </p:nvPr>
        </p:nvSpPr>
        <p:spPr>
          <a:xfrm>
            <a:off x="1457597" y="1838688"/>
            <a:ext cx="9276806" cy="4351338"/>
          </a:xfrm>
        </p:spPr>
        <p:txBody>
          <a:bodyPr/>
          <a:lstStyle/>
          <a:p>
            <a:pPr marL="0" indent="0" algn="ctr">
              <a:buNone/>
            </a:pPr>
            <a:r>
              <a:rPr lang="en-US" dirty="0"/>
              <a:t>on the bank of the Jordan.  14  Then he took the cloak that had fallen from him and struck the water with it. "Where now is the LORD, the God of Elijah?" he asked. When he struck the water, it divided to the right and to the left, and he crossed over.</a:t>
            </a:r>
          </a:p>
        </p:txBody>
      </p:sp>
      <p:pic>
        <p:nvPicPr>
          <p:cNvPr id="4" name="Picture 3">
            <a:extLst>
              <a:ext uri="{FF2B5EF4-FFF2-40B4-BE49-F238E27FC236}">
                <a16:creationId xmlns:a16="http://schemas.microsoft.com/office/drawing/2014/main" id="{5451A1AC-CC65-4ABF-BB9E-B239AC41DF68}"/>
              </a:ext>
            </a:extLst>
          </p:cNvPr>
          <p:cNvPicPr>
            <a:picLocks noChangeAspect="1"/>
          </p:cNvPicPr>
          <p:nvPr/>
        </p:nvPicPr>
        <p:blipFill>
          <a:blip r:embed="rId2"/>
          <a:stretch>
            <a:fillRect/>
          </a:stretch>
        </p:blipFill>
        <p:spPr>
          <a:xfrm>
            <a:off x="5047417" y="5370240"/>
            <a:ext cx="1914286" cy="238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63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00E8-92C8-4DCC-84B6-2C8F0AB85DAB}"/>
              </a:ext>
            </a:extLst>
          </p:cNvPr>
          <p:cNvSpPr>
            <a:spLocks noGrp="1"/>
          </p:cNvSpPr>
          <p:nvPr>
            <p:ph type="title"/>
          </p:nvPr>
        </p:nvSpPr>
        <p:spPr/>
        <p:txBody>
          <a:bodyPr/>
          <a:lstStyle/>
          <a:p>
            <a:r>
              <a:rPr lang="en-US" dirty="0"/>
              <a:t>An Ongoing Ministry</a:t>
            </a:r>
          </a:p>
        </p:txBody>
      </p:sp>
      <p:sp>
        <p:nvSpPr>
          <p:cNvPr id="3" name="Content Placeholder 2">
            <a:extLst>
              <a:ext uri="{FF2B5EF4-FFF2-40B4-BE49-F238E27FC236}">
                <a16:creationId xmlns:a16="http://schemas.microsoft.com/office/drawing/2014/main" id="{11C1EBEC-BA34-44D1-A2F2-1F41403C1989}"/>
              </a:ext>
            </a:extLst>
          </p:cNvPr>
          <p:cNvSpPr>
            <a:spLocks noGrp="1"/>
          </p:cNvSpPr>
          <p:nvPr>
            <p:ph idx="1"/>
          </p:nvPr>
        </p:nvSpPr>
        <p:spPr/>
        <p:txBody>
          <a:bodyPr/>
          <a:lstStyle/>
          <a:p>
            <a:r>
              <a:rPr lang="en-US" dirty="0"/>
              <a:t>How did Elisha respond to what he saw? </a:t>
            </a:r>
          </a:p>
          <a:p>
            <a:r>
              <a:rPr lang="en-US" dirty="0"/>
              <a:t>What was the first proof that Elisha was indeed the heir of Elijah’s prophetic ministry?</a:t>
            </a:r>
          </a:p>
          <a:p>
            <a:r>
              <a:rPr lang="en-US" dirty="0"/>
              <a:t>What’s challenging about passing leadership on to the next generation? </a:t>
            </a:r>
          </a:p>
          <a:p>
            <a:r>
              <a:rPr lang="en-US" dirty="0"/>
              <a:t>How can we prepare others for our eventual departure?</a:t>
            </a:r>
          </a:p>
          <a:p>
            <a:endParaRPr lang="en-US" dirty="0"/>
          </a:p>
        </p:txBody>
      </p:sp>
    </p:spTree>
    <p:extLst>
      <p:ext uri="{BB962C8B-B14F-4D97-AF65-F5344CB8AC3E}">
        <p14:creationId xmlns:p14="http://schemas.microsoft.com/office/powerpoint/2010/main" val="7973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DA92-F6C2-487C-81F5-B205BE5754F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60D7F62-CE7A-4422-995E-660D407669F3}"/>
              </a:ext>
            </a:extLst>
          </p:cNvPr>
          <p:cNvSpPr>
            <a:spLocks noGrp="1"/>
          </p:cNvSpPr>
          <p:nvPr>
            <p:ph idx="1"/>
          </p:nvPr>
        </p:nvSpPr>
        <p:spPr>
          <a:xfrm>
            <a:off x="838200" y="2259873"/>
            <a:ext cx="10515600" cy="3917089"/>
          </a:xfrm>
        </p:spPr>
        <p:txBody>
          <a:bodyPr/>
          <a:lstStyle/>
          <a:p>
            <a:r>
              <a:rPr lang="en-US" dirty="0"/>
              <a:t>List. </a:t>
            </a:r>
          </a:p>
          <a:p>
            <a:pPr lvl="1"/>
            <a:r>
              <a:rPr lang="en-US" dirty="0"/>
              <a:t>Consider the legacy you want to leave for God and list actions you will take toward that goal. </a:t>
            </a:r>
          </a:p>
          <a:p>
            <a:pPr lvl="1"/>
            <a:r>
              <a:rPr lang="en-US" dirty="0"/>
              <a:t>Serve with the end in mind.</a:t>
            </a:r>
          </a:p>
          <a:p>
            <a:endParaRPr lang="en-US" dirty="0"/>
          </a:p>
        </p:txBody>
      </p:sp>
    </p:spTree>
    <p:extLst>
      <p:ext uri="{BB962C8B-B14F-4D97-AF65-F5344CB8AC3E}">
        <p14:creationId xmlns:p14="http://schemas.microsoft.com/office/powerpoint/2010/main" val="204621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DA92-F6C2-487C-81F5-B205BE5754F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60D7F62-CE7A-4422-995E-660D407669F3}"/>
              </a:ext>
            </a:extLst>
          </p:cNvPr>
          <p:cNvSpPr>
            <a:spLocks noGrp="1"/>
          </p:cNvSpPr>
          <p:nvPr>
            <p:ph idx="1"/>
          </p:nvPr>
        </p:nvSpPr>
        <p:spPr>
          <a:xfrm>
            <a:off x="838200" y="2207623"/>
            <a:ext cx="10515600" cy="3969340"/>
          </a:xfrm>
        </p:spPr>
        <p:txBody>
          <a:bodyPr/>
          <a:lstStyle/>
          <a:p>
            <a:r>
              <a:rPr lang="en-US" dirty="0"/>
              <a:t>Encourage. </a:t>
            </a:r>
          </a:p>
          <a:p>
            <a:pPr lvl="1"/>
            <a:r>
              <a:rPr lang="en-US" dirty="0"/>
              <a:t>Choose one new believer you can encourage. </a:t>
            </a:r>
          </a:p>
          <a:p>
            <a:pPr lvl="1"/>
            <a:r>
              <a:rPr lang="en-US" dirty="0"/>
              <a:t>Cultivate a relationship of pouring your faith and wisdom into his or her life.</a:t>
            </a:r>
          </a:p>
          <a:p>
            <a:endParaRPr lang="en-US" dirty="0"/>
          </a:p>
        </p:txBody>
      </p:sp>
    </p:spTree>
    <p:extLst>
      <p:ext uri="{BB962C8B-B14F-4D97-AF65-F5344CB8AC3E}">
        <p14:creationId xmlns:p14="http://schemas.microsoft.com/office/powerpoint/2010/main" val="388670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DA92-F6C2-487C-81F5-B205BE5754F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60D7F62-CE7A-4422-995E-660D407669F3}"/>
              </a:ext>
            </a:extLst>
          </p:cNvPr>
          <p:cNvSpPr>
            <a:spLocks noGrp="1"/>
          </p:cNvSpPr>
          <p:nvPr>
            <p:ph idx="1"/>
          </p:nvPr>
        </p:nvSpPr>
        <p:spPr>
          <a:xfrm>
            <a:off x="838200" y="2129245"/>
            <a:ext cx="10515600" cy="4047717"/>
          </a:xfrm>
        </p:spPr>
        <p:txBody>
          <a:bodyPr/>
          <a:lstStyle/>
          <a:p>
            <a:r>
              <a:rPr lang="en-US" dirty="0"/>
              <a:t>Mentor. </a:t>
            </a:r>
          </a:p>
          <a:p>
            <a:pPr lvl="1"/>
            <a:r>
              <a:rPr lang="en-US" dirty="0"/>
              <a:t>Evaluate how you can cultivate new leaders in a ministry where you now serve. </a:t>
            </a:r>
          </a:p>
          <a:p>
            <a:pPr lvl="1"/>
            <a:r>
              <a:rPr lang="en-US" dirty="0"/>
              <a:t>Begin intentionally training them to reproduce your work or replace you in your role.</a:t>
            </a:r>
          </a:p>
          <a:p>
            <a:endParaRPr lang="en-US" dirty="0"/>
          </a:p>
        </p:txBody>
      </p:sp>
    </p:spTree>
    <p:extLst>
      <p:ext uri="{BB962C8B-B14F-4D97-AF65-F5344CB8AC3E}">
        <p14:creationId xmlns:p14="http://schemas.microsoft.com/office/powerpoint/2010/main" val="41756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6458C6-72F1-4DE2-B38D-2F7C5D0FBED0}"/>
              </a:ext>
            </a:extLst>
          </p:cNvPr>
          <p:cNvSpPr>
            <a:spLocks noGrp="1"/>
          </p:cNvSpPr>
          <p:nvPr>
            <p:ph type="title"/>
          </p:nvPr>
        </p:nvSpPr>
        <p:spPr/>
        <p:txBody>
          <a:bodyPr/>
          <a:lstStyle/>
          <a:p>
            <a:r>
              <a:rPr lang="en-US" dirty="0"/>
              <a:t>Video Introduction</a:t>
            </a:r>
          </a:p>
        </p:txBody>
      </p:sp>
      <p:pic>
        <p:nvPicPr>
          <p:cNvPr id="6" name="Picture 5" descr="A picture containing text, display, screenshot, picture frame&#10;&#10;Description automatically generated">
            <a:hlinkClick r:id="rId2"/>
            <a:extLst>
              <a:ext uri="{FF2B5EF4-FFF2-40B4-BE49-F238E27FC236}">
                <a16:creationId xmlns:a16="http://schemas.microsoft.com/office/drawing/2014/main" id="{318A083C-BEC2-4F04-8AD9-F9C8A098E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744" y="1175583"/>
            <a:ext cx="7082512" cy="4832512"/>
          </a:xfrm>
          <a:prstGeom prst="rect">
            <a:avLst/>
          </a:prstGeom>
        </p:spPr>
      </p:pic>
      <p:sp>
        <p:nvSpPr>
          <p:cNvPr id="7" name="TextBox 6">
            <a:extLst>
              <a:ext uri="{FF2B5EF4-FFF2-40B4-BE49-F238E27FC236}">
                <a16:creationId xmlns:a16="http://schemas.microsoft.com/office/drawing/2014/main" id="{22339AD6-EB0E-4F4A-8653-5EEDC0284D4D}"/>
              </a:ext>
            </a:extLst>
          </p:cNvPr>
          <p:cNvSpPr txBox="1"/>
          <p:nvPr/>
        </p:nvSpPr>
        <p:spPr>
          <a:xfrm>
            <a:off x="4171167" y="5812077"/>
            <a:ext cx="3695178"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3446185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EDC7-4345-4FEA-8E4D-09230F849237}"/>
              </a:ext>
            </a:extLst>
          </p:cNvPr>
          <p:cNvSpPr>
            <a:spLocks noGrp="1"/>
          </p:cNvSpPr>
          <p:nvPr>
            <p:ph type="title"/>
          </p:nvPr>
        </p:nvSpPr>
        <p:spPr/>
        <p:txBody>
          <a:bodyPr/>
          <a:lstStyle/>
          <a:p>
            <a:r>
              <a:rPr lang="en-US" dirty="0"/>
              <a:t>Family Activities</a:t>
            </a:r>
          </a:p>
        </p:txBody>
      </p:sp>
      <p:pic>
        <p:nvPicPr>
          <p:cNvPr id="5" name="Picture 4" descr="A screenshot of a game&#10;&#10;Description automatically generated with low confidence">
            <a:extLst>
              <a:ext uri="{FF2B5EF4-FFF2-40B4-BE49-F238E27FC236}">
                <a16:creationId xmlns:a16="http://schemas.microsoft.com/office/drawing/2014/main" id="{8C59CBAE-B3E7-481D-8FC4-52781B98EA23}"/>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220862" y="2157072"/>
            <a:ext cx="6339630" cy="2543855"/>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7" name="Picture 6" descr="A picture containing text, vector graphics&#10;&#10;Description automatically generated">
            <a:extLst>
              <a:ext uri="{FF2B5EF4-FFF2-40B4-BE49-F238E27FC236}">
                <a16:creationId xmlns:a16="http://schemas.microsoft.com/office/drawing/2014/main" id="{BEB0F2D9-4C49-4C89-AD3D-E4C987709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696" y="3428999"/>
            <a:ext cx="1724025" cy="2857500"/>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68309ED6-79D7-43A7-BAAD-66A7EC07D3F5}"/>
              </a:ext>
            </a:extLst>
          </p:cNvPr>
          <p:cNvSpPr/>
          <p:nvPr/>
        </p:nvSpPr>
        <p:spPr>
          <a:xfrm>
            <a:off x="222068" y="1683205"/>
            <a:ext cx="5630091" cy="1601152"/>
          </a:xfrm>
          <a:prstGeom prst="wedgeRoundRectCallout">
            <a:avLst>
              <a:gd name="adj1" fmla="val -17978"/>
              <a:gd name="adj2" fmla="val 600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happened again, Sarge.  Someone released the letters.  Get this Bible Study group on it ASAP.  They may need assistance from  </a:t>
            </a:r>
            <a:r>
              <a:rPr lang="en-US" dirty="0">
                <a:latin typeface="Comic Sans MS" panose="030F0702030302020204" pitchFamily="66" charset="0"/>
                <a:hlinkClick r:id="rId4"/>
              </a:rPr>
              <a:t>https://tinyurl.com/4h4k52xc</a:t>
            </a:r>
            <a:r>
              <a:rPr lang="en-US" dirty="0">
                <a:latin typeface="Comic Sans MS" panose="030F0702030302020204" pitchFamily="66" charset="0"/>
              </a:rPr>
              <a:t> .  They might also want to  check out other Family Bible Activities</a:t>
            </a:r>
          </a:p>
        </p:txBody>
      </p:sp>
    </p:spTree>
    <p:extLst>
      <p:ext uri="{BB962C8B-B14F-4D97-AF65-F5344CB8AC3E}">
        <p14:creationId xmlns:p14="http://schemas.microsoft.com/office/powerpoint/2010/main" val="225001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 Others to Serve</a:t>
            </a:r>
          </a:p>
        </p:txBody>
      </p:sp>
      <p:sp>
        <p:nvSpPr>
          <p:cNvPr id="3" name="Subtitle 2"/>
          <p:cNvSpPr>
            <a:spLocks noGrp="1"/>
          </p:cNvSpPr>
          <p:nvPr>
            <p:ph type="subTitle" idx="1"/>
          </p:nvPr>
        </p:nvSpPr>
        <p:spPr>
          <a:xfrm>
            <a:off x="1524000" y="3721994"/>
            <a:ext cx="9144000" cy="1535806"/>
          </a:xfrm>
        </p:spPr>
        <p:txBody>
          <a:bodyPr/>
          <a:lstStyle/>
          <a:p>
            <a:r>
              <a:rPr lang="en-US" dirty="0"/>
              <a:t>August 29</a:t>
            </a:r>
          </a:p>
        </p:txBody>
      </p:sp>
    </p:spTree>
    <p:extLst>
      <p:ext uri="{BB962C8B-B14F-4D97-AF65-F5344CB8AC3E}">
        <p14:creationId xmlns:p14="http://schemas.microsoft.com/office/powerpoint/2010/main" val="61878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045926-6067-480E-85A2-EA4EA23933E0}"/>
              </a:ext>
            </a:extLst>
          </p:cNvPr>
          <p:cNvSpPr>
            <a:spLocks noGrp="1"/>
          </p:cNvSpPr>
          <p:nvPr>
            <p:ph type="title"/>
          </p:nvPr>
        </p:nvSpPr>
        <p:spPr/>
        <p:txBody>
          <a:bodyPr/>
          <a:lstStyle/>
          <a:p>
            <a:r>
              <a:rPr lang="en-US" dirty="0"/>
              <a:t>What was that they said?</a:t>
            </a:r>
          </a:p>
        </p:txBody>
      </p:sp>
      <p:sp>
        <p:nvSpPr>
          <p:cNvPr id="4" name="Content Placeholder 3">
            <a:extLst>
              <a:ext uri="{FF2B5EF4-FFF2-40B4-BE49-F238E27FC236}">
                <a16:creationId xmlns:a16="http://schemas.microsoft.com/office/drawing/2014/main" id="{03D03BDE-A9AB-4AF6-A166-71A760E92215}"/>
              </a:ext>
            </a:extLst>
          </p:cNvPr>
          <p:cNvSpPr>
            <a:spLocks noGrp="1"/>
          </p:cNvSpPr>
          <p:nvPr>
            <p:ph idx="1"/>
          </p:nvPr>
        </p:nvSpPr>
        <p:spPr/>
        <p:txBody>
          <a:bodyPr>
            <a:normAutofit/>
          </a:bodyPr>
          <a:lstStyle/>
          <a:p>
            <a:r>
              <a:rPr lang="en-US" dirty="0"/>
              <a:t>What words of wisdom do you treasure from someone you love and trust?</a:t>
            </a:r>
          </a:p>
          <a:p>
            <a:r>
              <a:rPr lang="en-US" dirty="0">
                <a:solidFill>
                  <a:srgbClr val="C00000"/>
                </a:solidFill>
              </a:rPr>
              <a:t>We all need guidance and advice as we grow into maturity.</a:t>
            </a:r>
          </a:p>
          <a:p>
            <a:pPr lvl="1"/>
            <a:r>
              <a:rPr lang="en-US" dirty="0">
                <a:solidFill>
                  <a:srgbClr val="C00000"/>
                </a:solidFill>
              </a:rPr>
              <a:t>Today we see that role of mentoring in the lives of Elijah and Elisha</a:t>
            </a:r>
          </a:p>
          <a:p>
            <a:pPr lvl="1"/>
            <a:r>
              <a:rPr lang="en-US" dirty="0">
                <a:solidFill>
                  <a:srgbClr val="C00000"/>
                </a:solidFill>
              </a:rPr>
              <a:t>We are similarly called to lead others to serve the Lord.</a:t>
            </a:r>
          </a:p>
          <a:p>
            <a:endParaRPr lang="en-US" dirty="0"/>
          </a:p>
          <a:p>
            <a:endParaRPr lang="en-US" dirty="0"/>
          </a:p>
        </p:txBody>
      </p:sp>
      <p:grpSp>
        <p:nvGrpSpPr>
          <p:cNvPr id="11" name="Group 10">
            <a:extLst>
              <a:ext uri="{FF2B5EF4-FFF2-40B4-BE49-F238E27FC236}">
                <a16:creationId xmlns:a16="http://schemas.microsoft.com/office/drawing/2014/main" id="{1E7547DC-B382-4ABA-B6F6-88DEA4105B6A}"/>
              </a:ext>
            </a:extLst>
          </p:cNvPr>
          <p:cNvGrpSpPr/>
          <p:nvPr/>
        </p:nvGrpSpPr>
        <p:grpSpPr>
          <a:xfrm>
            <a:off x="2172722" y="3033761"/>
            <a:ext cx="8302282" cy="2855696"/>
            <a:chOff x="2172722" y="3033761"/>
            <a:chExt cx="8302282" cy="2855696"/>
          </a:xfrm>
        </p:grpSpPr>
        <p:pic>
          <p:nvPicPr>
            <p:cNvPr id="6" name="Picture 5" descr="A person and a child walking into the water&#10;&#10;Description automatically generated with low confidence">
              <a:extLst>
                <a:ext uri="{FF2B5EF4-FFF2-40B4-BE49-F238E27FC236}">
                  <a16:creationId xmlns:a16="http://schemas.microsoft.com/office/drawing/2014/main" id="{0064C1EF-EB64-4B51-8FED-24C32D9FC369}"/>
                </a:ext>
              </a:extLst>
            </p:cNvPr>
            <p:cNvPicPr>
              <a:picLocks noChangeAspect="1"/>
            </p:cNvPicPr>
            <p:nvPr/>
          </p:nvPicPr>
          <p:blipFill>
            <a:blip r:embed="rId2"/>
            <a:stretch>
              <a:fillRect/>
            </a:stretch>
          </p:blipFill>
          <p:spPr>
            <a:xfrm>
              <a:off x="2172722" y="3033761"/>
              <a:ext cx="2038095" cy="2771429"/>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person, indoor, group&#10;&#10;Description automatically generated">
              <a:extLst>
                <a:ext uri="{FF2B5EF4-FFF2-40B4-BE49-F238E27FC236}">
                  <a16:creationId xmlns:a16="http://schemas.microsoft.com/office/drawing/2014/main" id="{72777E94-483D-498D-A389-0CDD032B0DA3}"/>
                </a:ext>
              </a:extLst>
            </p:cNvPr>
            <p:cNvPicPr>
              <a:picLocks noChangeAspect="1"/>
            </p:cNvPicPr>
            <p:nvPr/>
          </p:nvPicPr>
          <p:blipFill>
            <a:blip r:embed="rId3"/>
            <a:stretch>
              <a:fillRect/>
            </a:stretch>
          </p:blipFill>
          <p:spPr>
            <a:xfrm>
              <a:off x="5089613" y="3429000"/>
              <a:ext cx="2380952" cy="1980952"/>
            </a:xfrm>
            <a:prstGeom prst="rect">
              <a:avLst/>
            </a:prstGeom>
            <a:ln>
              <a:noFill/>
            </a:ln>
            <a:effectLst>
              <a:outerShdw blurRad="292100" dist="139700" dir="2700000" algn="tl" rotWithShape="0">
                <a:srgbClr val="333333">
                  <a:alpha val="65000"/>
                </a:srgbClr>
              </a:outerShdw>
            </a:effectLst>
          </p:spPr>
        </p:pic>
        <p:pic>
          <p:nvPicPr>
            <p:cNvPr id="10" name="Picture 9" descr="A person sitting in a chair with a computer&#10;&#10;Description automatically generated with low confidence">
              <a:extLst>
                <a:ext uri="{FF2B5EF4-FFF2-40B4-BE49-F238E27FC236}">
                  <a16:creationId xmlns:a16="http://schemas.microsoft.com/office/drawing/2014/main" id="{AD0FEB89-F034-4095-B207-FD57669774A8}"/>
                </a:ext>
              </a:extLst>
            </p:cNvPr>
            <p:cNvPicPr>
              <a:picLocks noChangeAspect="1"/>
            </p:cNvPicPr>
            <p:nvPr/>
          </p:nvPicPr>
          <p:blipFill>
            <a:blip r:embed="rId4"/>
            <a:stretch>
              <a:fillRect/>
            </a:stretch>
          </p:blipFill>
          <p:spPr>
            <a:xfrm>
              <a:off x="8094052" y="3184695"/>
              <a:ext cx="2380952" cy="270476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198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C376-EDA7-4829-9F34-1393953CC576}"/>
              </a:ext>
            </a:extLst>
          </p:cNvPr>
          <p:cNvSpPr>
            <a:spLocks noGrp="1"/>
          </p:cNvSpPr>
          <p:nvPr>
            <p:ph type="title"/>
          </p:nvPr>
        </p:nvSpPr>
        <p:spPr/>
        <p:txBody>
          <a:bodyPr/>
          <a:lstStyle/>
          <a:p>
            <a:pPr algn="l"/>
            <a:r>
              <a:rPr lang="en-US" dirty="0"/>
              <a:t>Listen for the call of a prophet.</a:t>
            </a:r>
          </a:p>
        </p:txBody>
      </p:sp>
      <p:sp>
        <p:nvSpPr>
          <p:cNvPr id="3" name="Content Placeholder 2">
            <a:extLst>
              <a:ext uri="{FF2B5EF4-FFF2-40B4-BE49-F238E27FC236}">
                <a16:creationId xmlns:a16="http://schemas.microsoft.com/office/drawing/2014/main" id="{6AA0E16F-A73A-46F1-8FE3-E497624DDD6B}"/>
              </a:ext>
            </a:extLst>
          </p:cNvPr>
          <p:cNvSpPr>
            <a:spLocks noGrp="1"/>
          </p:cNvSpPr>
          <p:nvPr>
            <p:ph idx="1"/>
          </p:nvPr>
        </p:nvSpPr>
        <p:spPr/>
        <p:txBody>
          <a:bodyPr/>
          <a:lstStyle/>
          <a:p>
            <a:pPr marL="0" indent="0" algn="ctr">
              <a:buNone/>
            </a:pPr>
            <a:r>
              <a:rPr lang="en-US" dirty="0"/>
              <a:t>1 Kings 19:19-21 (NIV)  So Elijah went from there and found Elisha son of </a:t>
            </a:r>
            <a:r>
              <a:rPr lang="en-US" dirty="0" err="1"/>
              <a:t>Shaphat</a:t>
            </a:r>
            <a:r>
              <a:rPr lang="en-US" dirty="0"/>
              <a:t>. He was plowing with twelve yoke of oxen, and he himself was driving the twelfth pair. Elijah went up to him and threw his cloak around him.  20  Elisha then left his oxen and ran after Elijah. "Let me kiss my father and mother good-by," he said, </a:t>
            </a:r>
          </a:p>
        </p:txBody>
      </p:sp>
    </p:spTree>
    <p:extLst>
      <p:ext uri="{BB962C8B-B14F-4D97-AF65-F5344CB8AC3E}">
        <p14:creationId xmlns:p14="http://schemas.microsoft.com/office/powerpoint/2010/main" val="1342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C376-EDA7-4829-9F34-1393953CC576}"/>
              </a:ext>
            </a:extLst>
          </p:cNvPr>
          <p:cNvSpPr>
            <a:spLocks noGrp="1"/>
          </p:cNvSpPr>
          <p:nvPr>
            <p:ph type="title"/>
          </p:nvPr>
        </p:nvSpPr>
        <p:spPr/>
        <p:txBody>
          <a:bodyPr/>
          <a:lstStyle/>
          <a:p>
            <a:pPr algn="l"/>
            <a:r>
              <a:rPr lang="en-US" dirty="0"/>
              <a:t>Listen for the call of a prophet.</a:t>
            </a:r>
          </a:p>
        </p:txBody>
      </p:sp>
      <p:sp>
        <p:nvSpPr>
          <p:cNvPr id="3" name="Content Placeholder 2">
            <a:extLst>
              <a:ext uri="{FF2B5EF4-FFF2-40B4-BE49-F238E27FC236}">
                <a16:creationId xmlns:a16="http://schemas.microsoft.com/office/drawing/2014/main" id="{6AA0E16F-A73A-46F1-8FE3-E497624DDD6B}"/>
              </a:ext>
            </a:extLst>
          </p:cNvPr>
          <p:cNvSpPr>
            <a:spLocks noGrp="1"/>
          </p:cNvSpPr>
          <p:nvPr>
            <p:ph idx="1"/>
          </p:nvPr>
        </p:nvSpPr>
        <p:spPr/>
        <p:txBody>
          <a:bodyPr/>
          <a:lstStyle/>
          <a:p>
            <a:pPr marL="0" indent="0" algn="ctr">
              <a:buNone/>
            </a:pPr>
            <a:r>
              <a:rPr lang="en-US" dirty="0"/>
              <a:t>"and then I will come with you." "Go back," Elijah replied. "What have I done to you?"  21  So Elisha left him and went back. He took his yoke of oxen and slaughtered them. He burned the plowing equipment to cook the meat and gave it to the people, and they ate. Then he set out to follow Elijah and became his attendant.</a:t>
            </a:r>
          </a:p>
        </p:txBody>
      </p:sp>
      <p:pic>
        <p:nvPicPr>
          <p:cNvPr id="5" name="Picture 4">
            <a:extLst>
              <a:ext uri="{FF2B5EF4-FFF2-40B4-BE49-F238E27FC236}">
                <a16:creationId xmlns:a16="http://schemas.microsoft.com/office/drawing/2014/main" id="{942730AA-CB83-48F2-855F-6C58226F9AC5}"/>
              </a:ext>
            </a:extLst>
          </p:cNvPr>
          <p:cNvPicPr>
            <a:picLocks noChangeAspect="1"/>
          </p:cNvPicPr>
          <p:nvPr/>
        </p:nvPicPr>
        <p:blipFill>
          <a:blip r:embed="rId2"/>
          <a:stretch>
            <a:fillRect/>
          </a:stretch>
        </p:blipFill>
        <p:spPr>
          <a:xfrm>
            <a:off x="5138857" y="5739644"/>
            <a:ext cx="1914286" cy="238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403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11AC-9AE2-4BFC-8FA2-6E5302A4BD28}"/>
              </a:ext>
            </a:extLst>
          </p:cNvPr>
          <p:cNvSpPr>
            <a:spLocks noGrp="1"/>
          </p:cNvSpPr>
          <p:nvPr>
            <p:ph type="title"/>
          </p:nvPr>
        </p:nvSpPr>
        <p:spPr/>
        <p:txBody>
          <a:bodyPr/>
          <a:lstStyle/>
          <a:p>
            <a:r>
              <a:rPr lang="en-US" dirty="0"/>
              <a:t>Lead Others to Follow</a:t>
            </a:r>
          </a:p>
        </p:txBody>
      </p:sp>
      <p:sp>
        <p:nvSpPr>
          <p:cNvPr id="3" name="Content Placeholder 2">
            <a:extLst>
              <a:ext uri="{FF2B5EF4-FFF2-40B4-BE49-F238E27FC236}">
                <a16:creationId xmlns:a16="http://schemas.microsoft.com/office/drawing/2014/main" id="{D79DEB38-F3F9-4F23-BD8A-071BC0C79737}"/>
              </a:ext>
            </a:extLst>
          </p:cNvPr>
          <p:cNvSpPr>
            <a:spLocks noGrp="1"/>
          </p:cNvSpPr>
          <p:nvPr>
            <p:ph idx="1"/>
          </p:nvPr>
        </p:nvSpPr>
        <p:spPr>
          <a:xfrm>
            <a:off x="838200" y="1593669"/>
            <a:ext cx="10515600" cy="4583294"/>
          </a:xfrm>
        </p:spPr>
        <p:txBody>
          <a:bodyPr>
            <a:normAutofit lnSpcReduction="10000"/>
          </a:bodyPr>
          <a:lstStyle/>
          <a:p>
            <a:r>
              <a:rPr lang="en-US" dirty="0"/>
              <a:t>What evidence do we see in these verses that indicate Elijah had either recovered from his discouragement or had, as the Lord would have him, decided to move forward to be a faithful servant even when discouraged? </a:t>
            </a:r>
          </a:p>
          <a:p>
            <a:r>
              <a:rPr lang="en-US" dirty="0"/>
              <a:t>What positive message for us is seen in his going to Elisha? </a:t>
            </a:r>
          </a:p>
          <a:p>
            <a:r>
              <a:rPr lang="en-US" dirty="0"/>
              <a:t>Identify some insights about Elisha that can be gleaned from these verses. </a:t>
            </a:r>
          </a:p>
        </p:txBody>
      </p:sp>
    </p:spTree>
    <p:extLst>
      <p:ext uri="{BB962C8B-B14F-4D97-AF65-F5344CB8AC3E}">
        <p14:creationId xmlns:p14="http://schemas.microsoft.com/office/powerpoint/2010/main" val="42382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F5EB-0063-46FC-9D56-E7BC22785657}"/>
              </a:ext>
            </a:extLst>
          </p:cNvPr>
          <p:cNvSpPr>
            <a:spLocks noGrp="1"/>
          </p:cNvSpPr>
          <p:nvPr>
            <p:ph type="title"/>
          </p:nvPr>
        </p:nvSpPr>
        <p:spPr/>
        <p:txBody>
          <a:bodyPr/>
          <a:lstStyle/>
          <a:p>
            <a:r>
              <a:rPr lang="en-US" dirty="0"/>
              <a:t>Lead Others to Follow</a:t>
            </a:r>
          </a:p>
        </p:txBody>
      </p:sp>
      <p:sp>
        <p:nvSpPr>
          <p:cNvPr id="3" name="Content Placeholder 2">
            <a:extLst>
              <a:ext uri="{FF2B5EF4-FFF2-40B4-BE49-F238E27FC236}">
                <a16:creationId xmlns:a16="http://schemas.microsoft.com/office/drawing/2014/main" id="{CCA2878D-0505-43B3-983A-B830B46D1748}"/>
              </a:ext>
            </a:extLst>
          </p:cNvPr>
          <p:cNvSpPr>
            <a:spLocks noGrp="1"/>
          </p:cNvSpPr>
          <p:nvPr>
            <p:ph idx="1"/>
          </p:nvPr>
        </p:nvSpPr>
        <p:spPr/>
        <p:txBody>
          <a:bodyPr/>
          <a:lstStyle/>
          <a:p>
            <a:r>
              <a:rPr lang="en-US" dirty="0"/>
              <a:t>What did Elisha do that symbolized his acknowledgment of the gravity of the call of God on his life?</a:t>
            </a:r>
          </a:p>
          <a:p>
            <a:r>
              <a:rPr lang="en-US" dirty="0"/>
              <a:t>What might one of us have to leave behind in order to follow God?</a:t>
            </a:r>
          </a:p>
          <a:p>
            <a:r>
              <a:rPr lang="en-US" dirty="0"/>
              <a:t>What can we learn from Elisha’s response toward serving God? </a:t>
            </a:r>
          </a:p>
        </p:txBody>
      </p:sp>
    </p:spTree>
    <p:extLst>
      <p:ext uri="{BB962C8B-B14F-4D97-AF65-F5344CB8AC3E}">
        <p14:creationId xmlns:p14="http://schemas.microsoft.com/office/powerpoint/2010/main" val="20441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F14F-897D-479B-92DF-1371BF82E127}"/>
              </a:ext>
            </a:extLst>
          </p:cNvPr>
          <p:cNvSpPr>
            <a:spLocks noGrp="1"/>
          </p:cNvSpPr>
          <p:nvPr>
            <p:ph type="title"/>
          </p:nvPr>
        </p:nvSpPr>
        <p:spPr/>
        <p:txBody>
          <a:bodyPr/>
          <a:lstStyle/>
          <a:p>
            <a:pPr algn="l"/>
            <a:r>
              <a:rPr lang="en-US" dirty="0"/>
              <a:t>Listen for Elijah’s departure.</a:t>
            </a:r>
          </a:p>
        </p:txBody>
      </p:sp>
      <p:sp>
        <p:nvSpPr>
          <p:cNvPr id="3" name="Content Placeholder 2">
            <a:extLst>
              <a:ext uri="{FF2B5EF4-FFF2-40B4-BE49-F238E27FC236}">
                <a16:creationId xmlns:a16="http://schemas.microsoft.com/office/drawing/2014/main" id="{727E6ACE-0F68-43AF-9151-4FDCA487DADB}"/>
              </a:ext>
            </a:extLst>
          </p:cNvPr>
          <p:cNvSpPr>
            <a:spLocks noGrp="1"/>
          </p:cNvSpPr>
          <p:nvPr>
            <p:ph idx="1"/>
          </p:nvPr>
        </p:nvSpPr>
        <p:spPr/>
        <p:txBody>
          <a:bodyPr/>
          <a:lstStyle/>
          <a:p>
            <a:pPr marL="0" indent="0" algn="ctr">
              <a:buNone/>
            </a:pPr>
            <a:r>
              <a:rPr lang="en-US" dirty="0"/>
              <a:t>2 Kings 2:6-11 (NIV)  Then Elijah said to him, "Stay here; the LORD has sent me to the Jordan." And he replied, "As surely as the LORD lives and as you live, I will not leave you." So the two of them walked on.  7  Fifty men of the company of the prophets went and stood at a distance, facing the place where Elijah and Elisha had stopped at the Jordan. 8  Elijah took his cloak, </a:t>
            </a:r>
          </a:p>
        </p:txBody>
      </p:sp>
    </p:spTree>
    <p:extLst>
      <p:ext uri="{BB962C8B-B14F-4D97-AF65-F5344CB8AC3E}">
        <p14:creationId xmlns:p14="http://schemas.microsoft.com/office/powerpoint/2010/main" val="32615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F14F-897D-479B-92DF-1371BF82E127}"/>
              </a:ext>
            </a:extLst>
          </p:cNvPr>
          <p:cNvSpPr>
            <a:spLocks noGrp="1"/>
          </p:cNvSpPr>
          <p:nvPr>
            <p:ph type="title"/>
          </p:nvPr>
        </p:nvSpPr>
        <p:spPr/>
        <p:txBody>
          <a:bodyPr/>
          <a:lstStyle/>
          <a:p>
            <a:pPr algn="l"/>
            <a:r>
              <a:rPr lang="en-US" dirty="0"/>
              <a:t>Listen for Elijah’s departure.</a:t>
            </a:r>
          </a:p>
        </p:txBody>
      </p:sp>
      <p:sp>
        <p:nvSpPr>
          <p:cNvPr id="3" name="Content Placeholder 2">
            <a:extLst>
              <a:ext uri="{FF2B5EF4-FFF2-40B4-BE49-F238E27FC236}">
                <a16:creationId xmlns:a16="http://schemas.microsoft.com/office/drawing/2014/main" id="{727E6ACE-0F68-43AF-9151-4FDCA487DADB}"/>
              </a:ext>
            </a:extLst>
          </p:cNvPr>
          <p:cNvSpPr>
            <a:spLocks noGrp="1"/>
          </p:cNvSpPr>
          <p:nvPr>
            <p:ph idx="1"/>
          </p:nvPr>
        </p:nvSpPr>
        <p:spPr>
          <a:xfrm>
            <a:off x="1098368" y="1690688"/>
            <a:ext cx="9995263" cy="4351338"/>
          </a:xfrm>
        </p:spPr>
        <p:txBody>
          <a:bodyPr/>
          <a:lstStyle/>
          <a:p>
            <a:pPr marL="0" indent="0" algn="ctr">
              <a:buNone/>
            </a:pPr>
            <a:r>
              <a:rPr lang="en-US" dirty="0"/>
              <a:t>rolled it up and struck the water with it. The water divided to the right and to the left, and the two of them crossed over on dry ground.  9  When they had crossed, Elijah said to Elisha, "Tell me, what can I do for you before I am taken from you?" "Let me inherit a double portion of your spirit," Elisha replied.  10  "You have asked a difficult thing," Elijah said, </a:t>
            </a:r>
          </a:p>
        </p:txBody>
      </p:sp>
    </p:spTree>
    <p:extLst>
      <p:ext uri="{BB962C8B-B14F-4D97-AF65-F5344CB8AC3E}">
        <p14:creationId xmlns:p14="http://schemas.microsoft.com/office/powerpoint/2010/main" val="1978604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106</TotalTime>
  <Words>1066</Words>
  <Application>Microsoft Office PowerPoint</Application>
  <PresentationFormat>Widescreen</PresentationFormat>
  <Paragraphs>61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Lead Others to Serve</vt:lpstr>
      <vt:lpstr>Video Introduction</vt:lpstr>
      <vt:lpstr>What was that they said?</vt:lpstr>
      <vt:lpstr>Listen for the call of a prophet.</vt:lpstr>
      <vt:lpstr>Listen for the call of a prophet.</vt:lpstr>
      <vt:lpstr>Lead Others to Follow</vt:lpstr>
      <vt:lpstr>Lead Others to Follow</vt:lpstr>
      <vt:lpstr>Listen for Elijah’s departure.</vt:lpstr>
      <vt:lpstr>Listen for Elijah’s departure.</vt:lpstr>
      <vt:lpstr>Listen for Elijah’s departure.</vt:lpstr>
      <vt:lpstr>Serve with the End in Mind</vt:lpstr>
      <vt:lpstr>Serve with the End in Mind</vt:lpstr>
      <vt:lpstr>Serve with the End in Mind</vt:lpstr>
      <vt:lpstr>Listen for events after the whirlwind.</vt:lpstr>
      <vt:lpstr>Listen for events after the whirlwind.</vt:lpstr>
      <vt:lpstr>An Ongoing Ministry</vt:lpstr>
      <vt:lpstr>Application</vt:lpstr>
      <vt:lpstr>Application</vt:lpstr>
      <vt:lpstr>Application</vt:lpstr>
      <vt:lpstr>Family Activities</vt:lpstr>
      <vt:lpstr>Lead Others to Serve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Others to Serve</dc:title>
  <dc:creator>Armstrong, Stephen (General Math and Science)</dc:creator>
  <cp:lastModifiedBy>Armstrong, Stephen (General Math and Science)</cp:lastModifiedBy>
  <cp:revision>1</cp:revision>
  <dcterms:created xsi:type="dcterms:W3CDTF">2021-08-06T11:11:51Z</dcterms:created>
  <dcterms:modified xsi:type="dcterms:W3CDTF">2021-08-06T12:57:54Z</dcterms:modified>
</cp:coreProperties>
</file>