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DC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snapToGrid="0">
      <p:cViewPr varScale="1">
        <p:scale>
          <a:sx n="85" d="100"/>
          <a:sy n="85"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2p8ap4xx"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dqouzh0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Keep Serving Faithfully</a:t>
            </a:r>
          </a:p>
        </p:txBody>
      </p:sp>
      <p:sp>
        <p:nvSpPr>
          <p:cNvPr id="3" name="Subtitle 2"/>
          <p:cNvSpPr>
            <a:spLocks noGrp="1"/>
          </p:cNvSpPr>
          <p:nvPr>
            <p:ph type="subTitle" idx="1"/>
          </p:nvPr>
        </p:nvSpPr>
        <p:spPr>
          <a:xfrm>
            <a:off x="1524000" y="3941804"/>
            <a:ext cx="9144000" cy="1315995"/>
          </a:xfrm>
        </p:spPr>
        <p:txBody>
          <a:bodyPr/>
          <a:lstStyle/>
          <a:p>
            <a:r>
              <a:rPr lang="en-US" dirty="0"/>
              <a:t>May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24B4-2498-14D7-BD28-F07BF9193F28}"/>
              </a:ext>
            </a:extLst>
          </p:cNvPr>
          <p:cNvSpPr>
            <a:spLocks noGrp="1"/>
          </p:cNvSpPr>
          <p:nvPr>
            <p:ph type="title"/>
          </p:nvPr>
        </p:nvSpPr>
        <p:spPr/>
        <p:txBody>
          <a:bodyPr/>
          <a:lstStyle/>
          <a:p>
            <a:r>
              <a:rPr lang="en-US" dirty="0"/>
              <a:t>Remain Faithful</a:t>
            </a:r>
          </a:p>
        </p:txBody>
      </p:sp>
      <p:sp>
        <p:nvSpPr>
          <p:cNvPr id="3" name="Content Placeholder 2">
            <a:extLst>
              <a:ext uri="{FF2B5EF4-FFF2-40B4-BE49-F238E27FC236}">
                <a16:creationId xmlns:a16="http://schemas.microsoft.com/office/drawing/2014/main" id="{2709939A-00A6-1F18-5847-8C612066E2FF}"/>
              </a:ext>
            </a:extLst>
          </p:cNvPr>
          <p:cNvSpPr>
            <a:spLocks noGrp="1"/>
          </p:cNvSpPr>
          <p:nvPr>
            <p:ph idx="1"/>
          </p:nvPr>
        </p:nvSpPr>
        <p:spPr/>
        <p:txBody>
          <a:bodyPr/>
          <a:lstStyle/>
          <a:p>
            <a:r>
              <a:rPr lang="en-US" dirty="0"/>
              <a:t>How did the owner respond to the faithful servant? </a:t>
            </a:r>
          </a:p>
          <a:p>
            <a:r>
              <a:rPr lang="en-US" dirty="0"/>
              <a:t>Why is it important to faithfully work until Jesus returns?</a:t>
            </a:r>
          </a:p>
          <a:p>
            <a:r>
              <a:rPr lang="en-US" dirty="0"/>
              <a:t>What are some ways we can be faithful and wise servants of the Lord in your home, community, church, or other settings, so that you will not be ashamed when the Lord returns?</a:t>
            </a:r>
          </a:p>
        </p:txBody>
      </p:sp>
    </p:spTree>
    <p:extLst>
      <p:ext uri="{BB962C8B-B14F-4D97-AF65-F5344CB8AC3E}">
        <p14:creationId xmlns:p14="http://schemas.microsoft.com/office/powerpoint/2010/main" val="299911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9644-0CDE-00C7-B12C-D2BD55EF6569}"/>
              </a:ext>
            </a:extLst>
          </p:cNvPr>
          <p:cNvSpPr>
            <a:spLocks noGrp="1"/>
          </p:cNvSpPr>
          <p:nvPr>
            <p:ph type="title"/>
          </p:nvPr>
        </p:nvSpPr>
        <p:spPr/>
        <p:txBody>
          <a:bodyPr/>
          <a:lstStyle/>
          <a:p>
            <a:pPr algn="l"/>
            <a:r>
              <a:rPr lang="en-US" dirty="0"/>
              <a:t>Listen for bad choices.</a:t>
            </a:r>
          </a:p>
        </p:txBody>
      </p:sp>
      <p:sp>
        <p:nvSpPr>
          <p:cNvPr id="3" name="Content Placeholder 2">
            <a:extLst>
              <a:ext uri="{FF2B5EF4-FFF2-40B4-BE49-F238E27FC236}">
                <a16:creationId xmlns:a16="http://schemas.microsoft.com/office/drawing/2014/main" id="{FD80ABE5-5FC8-F539-051D-3DD5560680D5}"/>
              </a:ext>
            </a:extLst>
          </p:cNvPr>
          <p:cNvSpPr>
            <a:spLocks noGrp="1"/>
          </p:cNvSpPr>
          <p:nvPr>
            <p:ph idx="1"/>
          </p:nvPr>
        </p:nvSpPr>
        <p:spPr>
          <a:xfrm>
            <a:off x="1051278" y="1893358"/>
            <a:ext cx="10089444" cy="4351338"/>
          </a:xfrm>
        </p:spPr>
        <p:txBody>
          <a:bodyPr/>
          <a:lstStyle/>
          <a:p>
            <a:pPr marL="0" indent="0" algn="ctr">
              <a:buNone/>
            </a:pPr>
            <a:r>
              <a:rPr lang="en-US" dirty="0"/>
              <a:t>Matthew 24:48-51 (NIV)   But suppose that servant is wicked and says to himself, 'My master is staying away a long time,' 49  and he then begins to beat his fellow servants and to eat and drink with drunkards. 50  The master of that </a:t>
            </a:r>
          </a:p>
        </p:txBody>
      </p:sp>
    </p:spTree>
    <p:extLst>
      <p:ext uri="{BB962C8B-B14F-4D97-AF65-F5344CB8AC3E}">
        <p14:creationId xmlns:p14="http://schemas.microsoft.com/office/powerpoint/2010/main" val="7510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9644-0CDE-00C7-B12C-D2BD55EF6569}"/>
              </a:ext>
            </a:extLst>
          </p:cNvPr>
          <p:cNvSpPr>
            <a:spLocks noGrp="1"/>
          </p:cNvSpPr>
          <p:nvPr>
            <p:ph type="title"/>
          </p:nvPr>
        </p:nvSpPr>
        <p:spPr/>
        <p:txBody>
          <a:bodyPr/>
          <a:lstStyle/>
          <a:p>
            <a:pPr algn="l"/>
            <a:r>
              <a:rPr lang="en-US" dirty="0"/>
              <a:t>Listen for bad choices.</a:t>
            </a:r>
          </a:p>
        </p:txBody>
      </p:sp>
      <p:sp>
        <p:nvSpPr>
          <p:cNvPr id="3" name="Content Placeholder 2">
            <a:extLst>
              <a:ext uri="{FF2B5EF4-FFF2-40B4-BE49-F238E27FC236}">
                <a16:creationId xmlns:a16="http://schemas.microsoft.com/office/drawing/2014/main" id="{FD80ABE5-5FC8-F539-051D-3DD5560680D5}"/>
              </a:ext>
            </a:extLst>
          </p:cNvPr>
          <p:cNvSpPr>
            <a:spLocks noGrp="1"/>
          </p:cNvSpPr>
          <p:nvPr>
            <p:ph idx="1"/>
          </p:nvPr>
        </p:nvSpPr>
        <p:spPr>
          <a:xfrm>
            <a:off x="1051278" y="1893358"/>
            <a:ext cx="10089444" cy="4351338"/>
          </a:xfrm>
        </p:spPr>
        <p:txBody>
          <a:bodyPr/>
          <a:lstStyle/>
          <a:p>
            <a:pPr marL="0" indent="0" algn="ctr">
              <a:buNone/>
            </a:pPr>
            <a:r>
              <a:rPr lang="en-US" dirty="0"/>
              <a:t>servant will come on a day when he does not expect him and at an hour he is not aware of. 51  He will cut him to pieces and assign him a place with the hypocrites, where there will be weeping and gnashing of teeth.</a:t>
            </a:r>
          </a:p>
        </p:txBody>
      </p:sp>
      <p:pic>
        <p:nvPicPr>
          <p:cNvPr id="4" name="Picture 3">
            <a:extLst>
              <a:ext uri="{FF2B5EF4-FFF2-40B4-BE49-F238E27FC236}">
                <a16:creationId xmlns:a16="http://schemas.microsoft.com/office/drawing/2014/main" id="{7286DA04-1EB4-B097-7F94-F23D8483FFCF}"/>
              </a:ext>
            </a:extLst>
          </p:cNvPr>
          <p:cNvPicPr>
            <a:picLocks noChangeAspect="1"/>
          </p:cNvPicPr>
          <p:nvPr/>
        </p:nvPicPr>
        <p:blipFill>
          <a:blip r:embed="rId2"/>
          <a:stretch>
            <a:fillRect/>
          </a:stretch>
        </p:blipFill>
        <p:spPr>
          <a:xfrm>
            <a:off x="4825067" y="5079999"/>
            <a:ext cx="2241778" cy="338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37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B3C0-83D0-8977-68DE-9FF29518D1E0}"/>
              </a:ext>
            </a:extLst>
          </p:cNvPr>
          <p:cNvSpPr>
            <a:spLocks noGrp="1"/>
          </p:cNvSpPr>
          <p:nvPr>
            <p:ph type="title"/>
          </p:nvPr>
        </p:nvSpPr>
        <p:spPr/>
        <p:txBody>
          <a:bodyPr/>
          <a:lstStyle/>
          <a:p>
            <a:r>
              <a:rPr lang="en-US" dirty="0"/>
              <a:t>Live to Serve Others</a:t>
            </a:r>
          </a:p>
        </p:txBody>
      </p:sp>
      <p:sp>
        <p:nvSpPr>
          <p:cNvPr id="3" name="Content Placeholder 2">
            <a:extLst>
              <a:ext uri="{FF2B5EF4-FFF2-40B4-BE49-F238E27FC236}">
                <a16:creationId xmlns:a16="http://schemas.microsoft.com/office/drawing/2014/main" id="{8E2C7BC8-A7D1-CE26-C387-DCD7D52AFB93}"/>
              </a:ext>
            </a:extLst>
          </p:cNvPr>
          <p:cNvSpPr>
            <a:spLocks noGrp="1"/>
          </p:cNvSpPr>
          <p:nvPr>
            <p:ph idx="1"/>
          </p:nvPr>
        </p:nvSpPr>
        <p:spPr>
          <a:xfrm>
            <a:off x="838200" y="1825625"/>
            <a:ext cx="10515600" cy="4667250"/>
          </a:xfrm>
        </p:spPr>
        <p:txBody>
          <a:bodyPr>
            <a:normAutofit/>
          </a:bodyPr>
          <a:lstStyle/>
          <a:p>
            <a:r>
              <a:rPr lang="en-US" dirty="0"/>
              <a:t>Why is the servant in this portion of Jesus’ story characterized as wicked or evil?</a:t>
            </a:r>
          </a:p>
          <a:p>
            <a:r>
              <a:rPr lang="en-US" dirty="0"/>
              <a:t>What was his attitude toward the owner’s absence? </a:t>
            </a:r>
          </a:p>
          <a:p>
            <a:r>
              <a:rPr lang="en-US" dirty="0"/>
              <a:t>How did the owner respond? </a:t>
            </a:r>
          </a:p>
          <a:p>
            <a:r>
              <a:rPr lang="en-US" dirty="0"/>
              <a:t>How does this part of the story support the message Jesus wanted to convey about expecting the Lord’s return? </a:t>
            </a:r>
          </a:p>
        </p:txBody>
      </p:sp>
    </p:spTree>
    <p:extLst>
      <p:ext uri="{BB962C8B-B14F-4D97-AF65-F5344CB8AC3E}">
        <p14:creationId xmlns:p14="http://schemas.microsoft.com/office/powerpoint/2010/main" val="358362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3064-C083-579B-CB60-7BDC723DD246}"/>
              </a:ext>
            </a:extLst>
          </p:cNvPr>
          <p:cNvSpPr>
            <a:spLocks noGrp="1"/>
          </p:cNvSpPr>
          <p:nvPr>
            <p:ph type="title"/>
          </p:nvPr>
        </p:nvSpPr>
        <p:spPr/>
        <p:txBody>
          <a:bodyPr/>
          <a:lstStyle/>
          <a:p>
            <a:r>
              <a:rPr lang="en-US" dirty="0"/>
              <a:t>Live to Serve Others</a:t>
            </a:r>
          </a:p>
        </p:txBody>
      </p:sp>
      <p:sp>
        <p:nvSpPr>
          <p:cNvPr id="3" name="Content Placeholder 2">
            <a:extLst>
              <a:ext uri="{FF2B5EF4-FFF2-40B4-BE49-F238E27FC236}">
                <a16:creationId xmlns:a16="http://schemas.microsoft.com/office/drawing/2014/main" id="{DE88D9A9-FB42-49F0-A34F-ECCFA4F36F47}"/>
              </a:ext>
            </a:extLst>
          </p:cNvPr>
          <p:cNvSpPr>
            <a:spLocks noGrp="1"/>
          </p:cNvSpPr>
          <p:nvPr>
            <p:ph idx="1"/>
          </p:nvPr>
        </p:nvSpPr>
        <p:spPr/>
        <p:txBody>
          <a:bodyPr/>
          <a:lstStyle/>
          <a:p>
            <a:r>
              <a:rPr lang="en-US" dirty="0"/>
              <a:t>What are some obstacles that make it harder to stay focused on remaining faithful?</a:t>
            </a:r>
          </a:p>
          <a:p>
            <a:r>
              <a:rPr lang="en-US" dirty="0"/>
              <a:t>How can we help others prepare for Christ’s return? </a:t>
            </a:r>
          </a:p>
        </p:txBody>
      </p:sp>
    </p:spTree>
    <p:extLst>
      <p:ext uri="{BB962C8B-B14F-4D97-AF65-F5344CB8AC3E}">
        <p14:creationId xmlns:p14="http://schemas.microsoft.com/office/powerpoint/2010/main" val="28587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BBE9-9D7F-3BCA-A186-04F5BA08D78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1F012A4-C877-A5EB-2163-18D6C80A6A35}"/>
              </a:ext>
            </a:extLst>
          </p:cNvPr>
          <p:cNvSpPr>
            <a:spLocks noGrp="1"/>
          </p:cNvSpPr>
          <p:nvPr>
            <p:ph idx="1"/>
          </p:nvPr>
        </p:nvSpPr>
        <p:spPr>
          <a:xfrm>
            <a:off x="838200" y="2077155"/>
            <a:ext cx="10515600" cy="4099807"/>
          </a:xfrm>
        </p:spPr>
        <p:txBody>
          <a:bodyPr/>
          <a:lstStyle/>
          <a:p>
            <a:r>
              <a:rPr lang="en-US" dirty="0"/>
              <a:t>Reflect: </a:t>
            </a:r>
          </a:p>
          <a:p>
            <a:pPr lvl="1"/>
            <a:r>
              <a:rPr lang="en-US" dirty="0"/>
              <a:t>Take a moment and reflect on your life. </a:t>
            </a:r>
          </a:p>
          <a:p>
            <a:pPr lvl="1"/>
            <a:r>
              <a:rPr lang="en-US" dirty="0"/>
              <a:t>Are you faithfully serving God with your life? </a:t>
            </a:r>
          </a:p>
          <a:p>
            <a:pPr lvl="1"/>
            <a:r>
              <a:rPr lang="en-US" dirty="0"/>
              <a:t>Have you fully committed to His call on your life? </a:t>
            </a:r>
          </a:p>
          <a:p>
            <a:pPr lvl="1"/>
            <a:r>
              <a:rPr lang="en-US" dirty="0"/>
              <a:t>Spend some time in prayer asking God how you can better serve Him.</a:t>
            </a:r>
          </a:p>
          <a:p>
            <a:endParaRPr lang="en-US" dirty="0"/>
          </a:p>
        </p:txBody>
      </p:sp>
    </p:spTree>
    <p:extLst>
      <p:ext uri="{BB962C8B-B14F-4D97-AF65-F5344CB8AC3E}">
        <p14:creationId xmlns:p14="http://schemas.microsoft.com/office/powerpoint/2010/main" val="226743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BBE9-9D7F-3BCA-A186-04F5BA08D78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1F012A4-C877-A5EB-2163-18D6C80A6A35}"/>
              </a:ext>
            </a:extLst>
          </p:cNvPr>
          <p:cNvSpPr>
            <a:spLocks noGrp="1"/>
          </p:cNvSpPr>
          <p:nvPr>
            <p:ph idx="1"/>
          </p:nvPr>
        </p:nvSpPr>
        <p:spPr>
          <a:xfrm>
            <a:off x="838200" y="2065867"/>
            <a:ext cx="10515600" cy="4111096"/>
          </a:xfrm>
        </p:spPr>
        <p:txBody>
          <a:bodyPr/>
          <a:lstStyle/>
          <a:p>
            <a:r>
              <a:rPr lang="en-US" dirty="0"/>
              <a:t>Memorize: </a:t>
            </a:r>
          </a:p>
          <a:p>
            <a:pPr lvl="1"/>
            <a:r>
              <a:rPr lang="en-US" dirty="0"/>
              <a:t>Memorize Matthew 24:46: “Blessed is that servant whom the master finds doing his job when he comes.” </a:t>
            </a:r>
          </a:p>
          <a:p>
            <a:pPr lvl="1"/>
            <a:r>
              <a:rPr lang="en-US" dirty="0"/>
              <a:t>Let this verse motivate you to remain faithful while you wait for His return.</a:t>
            </a:r>
          </a:p>
          <a:p>
            <a:endParaRPr lang="en-US" dirty="0"/>
          </a:p>
        </p:txBody>
      </p:sp>
    </p:spTree>
    <p:extLst>
      <p:ext uri="{BB962C8B-B14F-4D97-AF65-F5344CB8AC3E}">
        <p14:creationId xmlns:p14="http://schemas.microsoft.com/office/powerpoint/2010/main" val="339074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BBE9-9D7F-3BCA-A186-04F5BA08D78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1F012A4-C877-A5EB-2163-18D6C80A6A35}"/>
              </a:ext>
            </a:extLst>
          </p:cNvPr>
          <p:cNvSpPr>
            <a:spLocks noGrp="1"/>
          </p:cNvSpPr>
          <p:nvPr>
            <p:ph idx="1"/>
          </p:nvPr>
        </p:nvSpPr>
        <p:spPr>
          <a:xfrm>
            <a:off x="838200" y="2133599"/>
            <a:ext cx="10515600" cy="4043363"/>
          </a:xfrm>
        </p:spPr>
        <p:txBody>
          <a:bodyPr/>
          <a:lstStyle/>
          <a:p>
            <a:r>
              <a:rPr lang="en-US" dirty="0"/>
              <a:t>Exercise: </a:t>
            </a:r>
          </a:p>
          <a:p>
            <a:pPr lvl="1"/>
            <a:r>
              <a:rPr lang="en-US" dirty="0"/>
              <a:t>If this session has convicted you to serve more faithfully, speak with your pastor and see if there are ministry opportunities that are going unanswered. </a:t>
            </a:r>
          </a:p>
          <a:p>
            <a:pPr lvl="1"/>
            <a:r>
              <a:rPr lang="en-US" dirty="0"/>
              <a:t>If you are serving faithfully, enlist someone you can mentor. </a:t>
            </a:r>
          </a:p>
          <a:p>
            <a:endParaRPr lang="en-US" dirty="0"/>
          </a:p>
        </p:txBody>
      </p:sp>
    </p:spTree>
    <p:extLst>
      <p:ext uri="{BB962C8B-B14F-4D97-AF65-F5344CB8AC3E}">
        <p14:creationId xmlns:p14="http://schemas.microsoft.com/office/powerpoint/2010/main" val="278833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7D80E-10EE-B437-D67F-5B066704E063}"/>
              </a:ext>
            </a:extLst>
          </p:cNvPr>
          <p:cNvSpPr>
            <a:spLocks noGrp="1"/>
          </p:cNvSpPr>
          <p:nvPr>
            <p:ph type="title"/>
          </p:nvPr>
        </p:nvSpPr>
        <p:spPr/>
        <p:txBody>
          <a:bodyPr/>
          <a:lstStyle/>
          <a:p>
            <a:r>
              <a:rPr lang="en-US" dirty="0"/>
              <a:t>Family Activities</a:t>
            </a:r>
          </a:p>
        </p:txBody>
      </p:sp>
      <p:pic>
        <p:nvPicPr>
          <p:cNvPr id="8" name="Picture 7">
            <a:extLst>
              <a:ext uri="{FF2B5EF4-FFF2-40B4-BE49-F238E27FC236}">
                <a16:creationId xmlns:a16="http://schemas.microsoft.com/office/drawing/2014/main" id="{8612385D-92EA-7D65-4691-2368754193A5}"/>
              </a:ext>
            </a:extLst>
          </p:cNvPr>
          <p:cNvPicPr>
            <a:picLocks noChangeAspect="1"/>
          </p:cNvPicPr>
          <p:nvPr/>
        </p:nvPicPr>
        <p:blipFill>
          <a:blip r:embed="rId2">
            <a:duotone>
              <a:prstClr val="black"/>
              <a:srgbClr val="FFFFCC">
                <a:tint val="45000"/>
                <a:satMod val="400000"/>
              </a:srgbClr>
            </a:duotone>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5360671" y="2276576"/>
            <a:ext cx="5829300" cy="230484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descr="Logo&#10;&#10;Description automatically generated">
            <a:extLst>
              <a:ext uri="{FF2B5EF4-FFF2-40B4-BE49-F238E27FC236}">
                <a16:creationId xmlns:a16="http://schemas.microsoft.com/office/drawing/2014/main" id="{8D7E61B4-0BDF-65FD-D170-C53E6A585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6263" y="4366961"/>
            <a:ext cx="1987455" cy="1866344"/>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424E468D-7F31-6616-C065-C9548A93AF89}"/>
              </a:ext>
            </a:extLst>
          </p:cNvPr>
          <p:cNvSpPr/>
          <p:nvPr/>
        </p:nvSpPr>
        <p:spPr>
          <a:xfrm>
            <a:off x="1275645" y="1490132"/>
            <a:ext cx="4267199" cy="2551289"/>
          </a:xfrm>
          <a:prstGeom prst="wedgeRoundRectCallout">
            <a:avLst>
              <a:gd name="adj1" fmla="val -28176"/>
              <a:gd name="adj2" fmla="val 617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the Spy requests your assistance in decoding this message for the leader of your nursery department.  They need encouragement.  You can get technical assistance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5"/>
              </a:rPr>
              <a:t>https://tinyurl.com/2p8ap4xx</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p>
          <a:p>
            <a:pPr algn="ctr"/>
            <a:r>
              <a:rPr lang="en-US" dirty="0">
                <a:solidFill>
                  <a:schemeClr val="tx1"/>
                </a:solidFill>
                <a:latin typeface="Comic Sans MS" panose="030F0702030302020204" pitchFamily="66" charset="0"/>
                <a:cs typeface="Times New Roman" panose="02020603050405020304" pitchFamily="18" charset="0"/>
              </a:rPr>
              <a:t>along with other items of intrigue.</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1829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Keep Serving Faithfully</a:t>
            </a:r>
          </a:p>
        </p:txBody>
      </p:sp>
      <p:sp>
        <p:nvSpPr>
          <p:cNvPr id="3" name="Subtitle 2"/>
          <p:cNvSpPr>
            <a:spLocks noGrp="1"/>
          </p:cNvSpPr>
          <p:nvPr>
            <p:ph type="subTitle" idx="1"/>
          </p:nvPr>
        </p:nvSpPr>
        <p:spPr>
          <a:xfrm>
            <a:off x="1524000" y="3941804"/>
            <a:ext cx="9144000" cy="1315995"/>
          </a:xfrm>
        </p:spPr>
        <p:txBody>
          <a:bodyPr/>
          <a:lstStyle/>
          <a:p>
            <a:r>
              <a:rPr lang="en-US" dirty="0"/>
              <a:t>May 22</a:t>
            </a:r>
          </a:p>
        </p:txBody>
      </p:sp>
    </p:spTree>
    <p:extLst>
      <p:ext uri="{BB962C8B-B14F-4D97-AF65-F5344CB8AC3E}">
        <p14:creationId xmlns:p14="http://schemas.microsoft.com/office/powerpoint/2010/main" val="403337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B4201-9A79-D3E0-F220-EEA7ED58593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D8B39F8-E88A-67C3-FAD3-D7BB023EC15D}"/>
              </a:ext>
            </a:extLst>
          </p:cNvPr>
          <p:cNvGrpSpPr/>
          <p:nvPr/>
        </p:nvGrpSpPr>
        <p:grpSpPr>
          <a:xfrm>
            <a:off x="2849598" y="1594022"/>
            <a:ext cx="6492803" cy="4258348"/>
            <a:chOff x="2849598" y="1594022"/>
            <a:chExt cx="6492803" cy="4258348"/>
          </a:xfrm>
        </p:grpSpPr>
        <p:pic>
          <p:nvPicPr>
            <p:cNvPr id="6" name="Picture 5">
              <a:extLst>
                <a:ext uri="{FF2B5EF4-FFF2-40B4-BE49-F238E27FC236}">
                  <a16:creationId xmlns:a16="http://schemas.microsoft.com/office/drawing/2014/main" id="{E6023269-0275-E3D0-5B39-028F0A8D6DD2}"/>
                </a:ext>
              </a:extLst>
            </p:cNvPr>
            <p:cNvPicPr>
              <a:picLocks noChangeAspect="1"/>
            </p:cNvPicPr>
            <p:nvPr/>
          </p:nvPicPr>
          <p:blipFill>
            <a:blip r:embed="rId2"/>
            <a:stretch>
              <a:fillRect/>
            </a:stretch>
          </p:blipFill>
          <p:spPr>
            <a:xfrm>
              <a:off x="3238857" y="1843285"/>
              <a:ext cx="5714286" cy="3171429"/>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B488F4B7-A1CF-2D29-5F39-A4ACF8BAC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4022"/>
              <a:ext cx="6492803" cy="4258348"/>
            </a:xfrm>
            <a:prstGeom prst="rect">
              <a:avLst/>
            </a:prstGeom>
          </p:spPr>
        </p:pic>
      </p:grpSp>
      <p:sp>
        <p:nvSpPr>
          <p:cNvPr id="10" name="TextBox 9">
            <a:extLst>
              <a:ext uri="{FF2B5EF4-FFF2-40B4-BE49-F238E27FC236}">
                <a16:creationId xmlns:a16="http://schemas.microsoft.com/office/drawing/2014/main" id="{59AFF6AD-ECB1-8D01-D65B-5288164A428B}"/>
              </a:ext>
            </a:extLst>
          </p:cNvPr>
          <p:cNvSpPr txBox="1"/>
          <p:nvPr/>
        </p:nvSpPr>
        <p:spPr>
          <a:xfrm>
            <a:off x="3793524" y="5852370"/>
            <a:ext cx="4992130" cy="461665"/>
          </a:xfrm>
          <a:prstGeom prst="rect">
            <a:avLst/>
          </a:prstGeom>
          <a:noFill/>
        </p:spPr>
        <p:txBody>
          <a:bodyPr wrap="square" rtlCol="0">
            <a:spAutoFit/>
          </a:bodyPr>
          <a:lstStyle/>
          <a:p>
            <a:pPr algn="ctr"/>
            <a:r>
              <a:rPr lang="en-US" sz="2400" dirty="0">
                <a:hlinkClick r:id="rId3"/>
              </a:rPr>
              <a:t>Watch Video</a:t>
            </a:r>
            <a:endParaRPr lang="en-US" sz="2400" dirty="0"/>
          </a:p>
        </p:txBody>
      </p:sp>
    </p:spTree>
    <p:extLst>
      <p:ext uri="{BB962C8B-B14F-4D97-AF65-F5344CB8AC3E}">
        <p14:creationId xmlns:p14="http://schemas.microsoft.com/office/powerpoint/2010/main" val="44609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9A3F5-B7D5-ABAB-9265-1330194F5BFD}"/>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30D6B61D-B78B-74C1-6E9A-62090BC94437}"/>
              </a:ext>
            </a:extLst>
          </p:cNvPr>
          <p:cNvSpPr>
            <a:spLocks noGrp="1"/>
          </p:cNvSpPr>
          <p:nvPr>
            <p:ph idx="1"/>
          </p:nvPr>
        </p:nvSpPr>
        <p:spPr/>
        <p:txBody>
          <a:bodyPr/>
          <a:lstStyle/>
          <a:p>
            <a:r>
              <a:rPr lang="en-US" dirty="0"/>
              <a:t>When have you seen a “never quit” attitude on display?</a:t>
            </a:r>
          </a:p>
          <a:p>
            <a:endParaRPr lang="en-US" dirty="0"/>
          </a:p>
          <a:p>
            <a:r>
              <a:rPr lang="en-US" dirty="0">
                <a:solidFill>
                  <a:srgbClr val="C00000"/>
                </a:solidFill>
              </a:rPr>
              <a:t>Jesus challenges us in today’s scripture to have that “never quit” attitude.</a:t>
            </a:r>
          </a:p>
          <a:p>
            <a:pPr lvl="1"/>
            <a:r>
              <a:rPr lang="en-US" dirty="0">
                <a:solidFill>
                  <a:srgbClr val="C00000"/>
                </a:solidFill>
              </a:rPr>
              <a:t>We are to serve Christ faithfully as we wait for His return.</a:t>
            </a:r>
          </a:p>
          <a:p>
            <a:endParaRPr lang="en-US" dirty="0"/>
          </a:p>
        </p:txBody>
      </p:sp>
      <p:grpSp>
        <p:nvGrpSpPr>
          <p:cNvPr id="7" name="Group 6">
            <a:extLst>
              <a:ext uri="{FF2B5EF4-FFF2-40B4-BE49-F238E27FC236}">
                <a16:creationId xmlns:a16="http://schemas.microsoft.com/office/drawing/2014/main" id="{5E84A305-CC8E-DB70-6C13-7F7122501240}"/>
              </a:ext>
            </a:extLst>
          </p:cNvPr>
          <p:cNvGrpSpPr/>
          <p:nvPr/>
        </p:nvGrpSpPr>
        <p:grpSpPr>
          <a:xfrm>
            <a:off x="1901472" y="2720622"/>
            <a:ext cx="9551815" cy="3700943"/>
            <a:chOff x="1901472" y="2720622"/>
            <a:chExt cx="9551815" cy="3700943"/>
          </a:xfrm>
        </p:grpSpPr>
        <p:pic>
          <p:nvPicPr>
            <p:cNvPr id="6" name="Picture 5" descr="A screenshot of a game&#10;&#10;Description automatically generated with medium confidence">
              <a:extLst>
                <a:ext uri="{FF2B5EF4-FFF2-40B4-BE49-F238E27FC236}">
                  <a16:creationId xmlns:a16="http://schemas.microsoft.com/office/drawing/2014/main" id="{F16CB6CE-799B-5258-C1F3-1A8E47DB57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150" y="3315356"/>
              <a:ext cx="4477655" cy="1650971"/>
            </a:xfrm>
            <a:prstGeom prst="rect">
              <a:avLst/>
            </a:prstGeom>
            <a:ln>
              <a:noFill/>
            </a:ln>
            <a:effectLst>
              <a:outerShdw blurRad="292100" dist="139700" dir="2700000" algn="tl" rotWithShape="0">
                <a:srgbClr val="333333">
                  <a:alpha val="65000"/>
                </a:srgbClr>
              </a:outerShdw>
            </a:effectLst>
          </p:spPr>
        </p:pic>
        <p:pic>
          <p:nvPicPr>
            <p:cNvPr id="1026" name="Picture 2" descr="Man Fishing - Caught a Fish clipart">
              <a:extLst>
                <a:ext uri="{FF2B5EF4-FFF2-40B4-BE49-F238E27FC236}">
                  <a16:creationId xmlns:a16="http://schemas.microsoft.com/office/drawing/2014/main" id="{F959BF6D-B53D-397D-2134-B40A01C242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3288" y="2720622"/>
              <a:ext cx="2819999" cy="3155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Graduated student clipart">
              <a:extLst>
                <a:ext uri="{FF2B5EF4-FFF2-40B4-BE49-F238E27FC236}">
                  <a16:creationId xmlns:a16="http://schemas.microsoft.com/office/drawing/2014/main" id="{6016B90C-70DB-7E04-C9B6-AAA9A4078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472" y="2867378"/>
              <a:ext cx="1164161" cy="355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82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7C3B-65A8-7572-A608-1F7EA134EBA7}"/>
              </a:ext>
            </a:extLst>
          </p:cNvPr>
          <p:cNvSpPr>
            <a:spLocks noGrp="1"/>
          </p:cNvSpPr>
          <p:nvPr>
            <p:ph type="title"/>
          </p:nvPr>
        </p:nvSpPr>
        <p:spPr/>
        <p:txBody>
          <a:bodyPr/>
          <a:lstStyle/>
          <a:p>
            <a:pPr algn="l"/>
            <a:r>
              <a:rPr lang="en-US" dirty="0"/>
              <a:t>Listen for why to be ready.</a:t>
            </a:r>
          </a:p>
        </p:txBody>
      </p:sp>
      <p:sp>
        <p:nvSpPr>
          <p:cNvPr id="3" name="Content Placeholder 2">
            <a:extLst>
              <a:ext uri="{FF2B5EF4-FFF2-40B4-BE49-F238E27FC236}">
                <a16:creationId xmlns:a16="http://schemas.microsoft.com/office/drawing/2014/main" id="{243AD41F-EBA0-01BD-0AFA-F0BE1999885E}"/>
              </a:ext>
            </a:extLst>
          </p:cNvPr>
          <p:cNvSpPr>
            <a:spLocks noGrp="1"/>
          </p:cNvSpPr>
          <p:nvPr>
            <p:ph idx="1"/>
          </p:nvPr>
        </p:nvSpPr>
        <p:spPr>
          <a:xfrm>
            <a:off x="1316566" y="2141537"/>
            <a:ext cx="9558867" cy="4351338"/>
          </a:xfrm>
        </p:spPr>
        <p:txBody>
          <a:bodyPr/>
          <a:lstStyle/>
          <a:p>
            <a:pPr marL="0" indent="0" algn="ctr">
              <a:buNone/>
            </a:pPr>
            <a:r>
              <a:rPr lang="en-US" dirty="0"/>
              <a:t>Matthew 24:42-44 (NIV)   "Therefore keep watch, because you do not know on what day your Lord will come. 43  But understand this: If the owner of the house had known at what time of night the thief was coming, he</a:t>
            </a:r>
          </a:p>
        </p:txBody>
      </p:sp>
    </p:spTree>
    <p:extLst>
      <p:ext uri="{BB962C8B-B14F-4D97-AF65-F5344CB8AC3E}">
        <p14:creationId xmlns:p14="http://schemas.microsoft.com/office/powerpoint/2010/main" val="41507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7C3B-65A8-7572-A608-1F7EA134EBA7}"/>
              </a:ext>
            </a:extLst>
          </p:cNvPr>
          <p:cNvSpPr>
            <a:spLocks noGrp="1"/>
          </p:cNvSpPr>
          <p:nvPr>
            <p:ph type="title"/>
          </p:nvPr>
        </p:nvSpPr>
        <p:spPr/>
        <p:txBody>
          <a:bodyPr/>
          <a:lstStyle/>
          <a:p>
            <a:pPr algn="l"/>
            <a:r>
              <a:rPr lang="en-US" dirty="0"/>
              <a:t>Listen for why to be ready.</a:t>
            </a:r>
          </a:p>
        </p:txBody>
      </p:sp>
      <p:sp>
        <p:nvSpPr>
          <p:cNvPr id="3" name="Content Placeholder 2">
            <a:extLst>
              <a:ext uri="{FF2B5EF4-FFF2-40B4-BE49-F238E27FC236}">
                <a16:creationId xmlns:a16="http://schemas.microsoft.com/office/drawing/2014/main" id="{243AD41F-EBA0-01BD-0AFA-F0BE1999885E}"/>
              </a:ext>
            </a:extLst>
          </p:cNvPr>
          <p:cNvSpPr>
            <a:spLocks noGrp="1"/>
          </p:cNvSpPr>
          <p:nvPr>
            <p:ph idx="1"/>
          </p:nvPr>
        </p:nvSpPr>
        <p:spPr>
          <a:xfrm>
            <a:off x="1316566" y="2269067"/>
            <a:ext cx="9558867" cy="4223808"/>
          </a:xfrm>
        </p:spPr>
        <p:txBody>
          <a:bodyPr/>
          <a:lstStyle/>
          <a:p>
            <a:pPr marL="0" indent="0" algn="ctr">
              <a:buNone/>
            </a:pPr>
            <a:r>
              <a:rPr lang="en-US" dirty="0"/>
              <a:t>would have kept watch and would not have let his house be broken into. 44  So you also must be ready, because the Son of Man will come at an hour when you do not expect him.</a:t>
            </a:r>
          </a:p>
        </p:txBody>
      </p:sp>
      <p:pic>
        <p:nvPicPr>
          <p:cNvPr id="5" name="Picture 4">
            <a:extLst>
              <a:ext uri="{FF2B5EF4-FFF2-40B4-BE49-F238E27FC236}">
                <a16:creationId xmlns:a16="http://schemas.microsoft.com/office/drawing/2014/main" id="{12984CEE-6336-8B10-A852-8CAF8D1155A5}"/>
              </a:ext>
            </a:extLst>
          </p:cNvPr>
          <p:cNvPicPr>
            <a:picLocks noChangeAspect="1"/>
          </p:cNvPicPr>
          <p:nvPr/>
        </p:nvPicPr>
        <p:blipFill>
          <a:blip r:embed="rId2"/>
          <a:stretch>
            <a:fillRect/>
          </a:stretch>
        </p:blipFill>
        <p:spPr>
          <a:xfrm>
            <a:off x="4813778" y="5159022"/>
            <a:ext cx="2241778" cy="338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70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6BEF-DF43-C8CF-1450-E0DFBB13BDCF}"/>
              </a:ext>
            </a:extLst>
          </p:cNvPr>
          <p:cNvSpPr>
            <a:spLocks noGrp="1"/>
          </p:cNvSpPr>
          <p:nvPr>
            <p:ph type="title"/>
          </p:nvPr>
        </p:nvSpPr>
        <p:spPr/>
        <p:txBody>
          <a:bodyPr/>
          <a:lstStyle/>
          <a:p>
            <a:r>
              <a:rPr lang="en-US" dirty="0"/>
              <a:t>Stay Alert</a:t>
            </a:r>
          </a:p>
        </p:txBody>
      </p:sp>
      <p:sp>
        <p:nvSpPr>
          <p:cNvPr id="3" name="Content Placeholder 2">
            <a:extLst>
              <a:ext uri="{FF2B5EF4-FFF2-40B4-BE49-F238E27FC236}">
                <a16:creationId xmlns:a16="http://schemas.microsoft.com/office/drawing/2014/main" id="{D9458194-B1CE-896C-16A0-D63E7631F780}"/>
              </a:ext>
            </a:extLst>
          </p:cNvPr>
          <p:cNvSpPr>
            <a:spLocks noGrp="1"/>
          </p:cNvSpPr>
          <p:nvPr>
            <p:ph idx="1"/>
          </p:nvPr>
        </p:nvSpPr>
        <p:spPr>
          <a:xfrm>
            <a:off x="838200" y="1825625"/>
            <a:ext cx="10515600" cy="4846108"/>
          </a:xfrm>
        </p:spPr>
        <p:txBody>
          <a:bodyPr>
            <a:normAutofit/>
          </a:bodyPr>
          <a:lstStyle/>
          <a:p>
            <a:r>
              <a:rPr lang="en-US" dirty="0"/>
              <a:t>What life principle does Jesus give concerning His return? </a:t>
            </a:r>
          </a:p>
          <a:p>
            <a:r>
              <a:rPr lang="en-US" dirty="0"/>
              <a:t>How does He illustrate that principle? </a:t>
            </a:r>
          </a:p>
          <a:p>
            <a:r>
              <a:rPr lang="en-US" dirty="0"/>
              <a:t>How would you prepare if you knew a thief would try to burglarize your home today?</a:t>
            </a:r>
          </a:p>
          <a:p>
            <a:r>
              <a:rPr lang="en-US" dirty="0"/>
              <a:t>So, what does it look like to prepare for Jesus’ return?  How can you tell when you are being watchful?</a:t>
            </a:r>
          </a:p>
        </p:txBody>
      </p:sp>
    </p:spTree>
    <p:extLst>
      <p:ext uri="{BB962C8B-B14F-4D97-AF65-F5344CB8AC3E}">
        <p14:creationId xmlns:p14="http://schemas.microsoft.com/office/powerpoint/2010/main" val="19643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2368-AF1B-027D-518A-A2623C8CA602}"/>
              </a:ext>
            </a:extLst>
          </p:cNvPr>
          <p:cNvSpPr>
            <a:spLocks noGrp="1"/>
          </p:cNvSpPr>
          <p:nvPr>
            <p:ph type="title"/>
          </p:nvPr>
        </p:nvSpPr>
        <p:spPr/>
        <p:txBody>
          <a:bodyPr/>
          <a:lstStyle/>
          <a:p>
            <a:r>
              <a:rPr lang="en-US" dirty="0"/>
              <a:t>Stay Alert</a:t>
            </a:r>
          </a:p>
        </p:txBody>
      </p:sp>
      <p:sp>
        <p:nvSpPr>
          <p:cNvPr id="3" name="Content Placeholder 2">
            <a:extLst>
              <a:ext uri="{FF2B5EF4-FFF2-40B4-BE49-F238E27FC236}">
                <a16:creationId xmlns:a16="http://schemas.microsoft.com/office/drawing/2014/main" id="{49598CCF-AE22-3652-141B-EB78FBA397A5}"/>
              </a:ext>
            </a:extLst>
          </p:cNvPr>
          <p:cNvSpPr>
            <a:spLocks noGrp="1"/>
          </p:cNvSpPr>
          <p:nvPr>
            <p:ph idx="1"/>
          </p:nvPr>
        </p:nvSpPr>
        <p:spPr/>
        <p:txBody>
          <a:bodyPr/>
          <a:lstStyle/>
          <a:p>
            <a:r>
              <a:rPr lang="en-US" dirty="0"/>
              <a:t>Even if we claim to believe in Christ, what are some ways we live as though we were atheists? </a:t>
            </a:r>
          </a:p>
          <a:p>
            <a:r>
              <a:rPr lang="en-US" dirty="0"/>
              <a:t>We use the term “imminent” to describe Jesus return.  What are synonyms for “imminent”?  (Use your phones to look this up)</a:t>
            </a:r>
          </a:p>
          <a:p>
            <a:r>
              <a:rPr lang="en-US" dirty="0"/>
              <a:t>Contrast believing in the imminent return of Christ with an attitude of “whenever … who knows?”</a:t>
            </a:r>
          </a:p>
        </p:txBody>
      </p:sp>
      <p:graphicFrame>
        <p:nvGraphicFramePr>
          <p:cNvPr id="4" name="Table 4">
            <a:extLst>
              <a:ext uri="{FF2B5EF4-FFF2-40B4-BE49-F238E27FC236}">
                <a16:creationId xmlns:a16="http://schemas.microsoft.com/office/drawing/2014/main" id="{CCDD7972-0FA4-FF10-6213-2F3B299FE73A}"/>
              </a:ext>
            </a:extLst>
          </p:cNvPr>
          <p:cNvGraphicFramePr>
            <a:graphicFrameLocks noGrp="1"/>
          </p:cNvGraphicFramePr>
          <p:nvPr>
            <p:extLst>
              <p:ext uri="{D42A27DB-BD31-4B8C-83A1-F6EECF244321}">
                <p14:modId xmlns:p14="http://schemas.microsoft.com/office/powerpoint/2010/main" val="3622129346"/>
              </p:ext>
            </p:extLst>
          </p:nvPr>
        </p:nvGraphicFramePr>
        <p:xfrm>
          <a:off x="979312" y="1984021"/>
          <a:ext cx="10374488" cy="2377440"/>
        </p:xfrm>
        <a:graphic>
          <a:graphicData uri="http://schemas.openxmlformats.org/drawingml/2006/table">
            <a:tbl>
              <a:tblPr firstRow="1" bandRow="1">
                <a:tableStyleId>{5C22544A-7EE6-4342-B048-85BDC9FD1C3A}</a:tableStyleId>
              </a:tblPr>
              <a:tblGrid>
                <a:gridCol w="5187244">
                  <a:extLst>
                    <a:ext uri="{9D8B030D-6E8A-4147-A177-3AD203B41FA5}">
                      <a16:colId xmlns:a16="http://schemas.microsoft.com/office/drawing/2014/main" val="3235393450"/>
                    </a:ext>
                  </a:extLst>
                </a:gridCol>
                <a:gridCol w="5187244">
                  <a:extLst>
                    <a:ext uri="{9D8B030D-6E8A-4147-A177-3AD203B41FA5}">
                      <a16:colId xmlns:a16="http://schemas.microsoft.com/office/drawing/2014/main" val="3882115384"/>
                    </a:ext>
                  </a:extLst>
                </a:gridCol>
              </a:tblGrid>
              <a:tr h="370840">
                <a:tc>
                  <a:txBody>
                    <a:bodyPr/>
                    <a:lstStyle/>
                    <a:p>
                      <a:pPr algn="ctr"/>
                      <a:r>
                        <a:rPr lang="en-US" sz="3200" dirty="0"/>
                        <a:t>“Whenever … who knows?”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Imminent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20192"/>
                  </a:ext>
                </a:extLst>
              </a:tr>
              <a:tr h="370840">
                <a:tc>
                  <a:txBody>
                    <a:bodyPr/>
                    <a:lstStyle/>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9448"/>
                  </a:ext>
                </a:extLst>
              </a:tr>
            </a:tbl>
          </a:graphicData>
        </a:graphic>
      </p:graphicFrame>
    </p:spTree>
    <p:extLst>
      <p:ext uri="{BB962C8B-B14F-4D97-AF65-F5344CB8AC3E}">
        <p14:creationId xmlns:p14="http://schemas.microsoft.com/office/powerpoint/2010/main" val="20235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6E6F-1616-FD43-D8ED-9139286270D0}"/>
              </a:ext>
            </a:extLst>
          </p:cNvPr>
          <p:cNvSpPr>
            <a:spLocks noGrp="1"/>
          </p:cNvSpPr>
          <p:nvPr>
            <p:ph type="title"/>
          </p:nvPr>
        </p:nvSpPr>
        <p:spPr/>
        <p:txBody>
          <a:bodyPr/>
          <a:lstStyle/>
          <a:p>
            <a:pPr algn="l"/>
            <a:r>
              <a:rPr lang="en-US" dirty="0"/>
              <a:t>Listen for benefits of remaining faithful.</a:t>
            </a:r>
          </a:p>
        </p:txBody>
      </p:sp>
      <p:sp>
        <p:nvSpPr>
          <p:cNvPr id="3" name="Content Placeholder 2">
            <a:extLst>
              <a:ext uri="{FF2B5EF4-FFF2-40B4-BE49-F238E27FC236}">
                <a16:creationId xmlns:a16="http://schemas.microsoft.com/office/drawing/2014/main" id="{9716027D-AD6D-5885-5361-D9F728F2D5A4}"/>
              </a:ext>
            </a:extLst>
          </p:cNvPr>
          <p:cNvSpPr>
            <a:spLocks noGrp="1"/>
          </p:cNvSpPr>
          <p:nvPr>
            <p:ph idx="1"/>
          </p:nvPr>
        </p:nvSpPr>
        <p:spPr>
          <a:xfrm>
            <a:off x="838200" y="1825625"/>
            <a:ext cx="10515600" cy="4667250"/>
          </a:xfrm>
        </p:spPr>
        <p:txBody>
          <a:bodyPr/>
          <a:lstStyle/>
          <a:p>
            <a:pPr marL="0" indent="0" algn="ctr">
              <a:buNone/>
            </a:pPr>
            <a:r>
              <a:rPr lang="en-US" dirty="0"/>
              <a:t>Matthew 24:45-47 (NIV)  "Who then is the faithful and wise servant, whom the master has put in charge of the servants in his household to give them their food at the proper time? 46  It will be good for that servant whose master finds him doing so when he returns. 47  I tell you the truth, he will put him in charge of all his possessions.</a:t>
            </a:r>
          </a:p>
        </p:txBody>
      </p:sp>
      <p:pic>
        <p:nvPicPr>
          <p:cNvPr id="4" name="Picture 3">
            <a:extLst>
              <a:ext uri="{FF2B5EF4-FFF2-40B4-BE49-F238E27FC236}">
                <a16:creationId xmlns:a16="http://schemas.microsoft.com/office/drawing/2014/main" id="{71E5F910-E39E-A843-1EF4-A3C8276C9547}"/>
              </a:ext>
            </a:extLst>
          </p:cNvPr>
          <p:cNvPicPr>
            <a:picLocks noChangeAspect="1"/>
          </p:cNvPicPr>
          <p:nvPr/>
        </p:nvPicPr>
        <p:blipFill>
          <a:blip r:embed="rId2"/>
          <a:stretch>
            <a:fillRect/>
          </a:stretch>
        </p:blipFill>
        <p:spPr>
          <a:xfrm>
            <a:off x="4757334" y="5678311"/>
            <a:ext cx="2241778" cy="338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5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217E-8750-73F5-E666-DAB84EE3E68E}"/>
              </a:ext>
            </a:extLst>
          </p:cNvPr>
          <p:cNvSpPr>
            <a:spLocks noGrp="1"/>
          </p:cNvSpPr>
          <p:nvPr>
            <p:ph type="title"/>
          </p:nvPr>
        </p:nvSpPr>
        <p:spPr/>
        <p:txBody>
          <a:bodyPr/>
          <a:lstStyle/>
          <a:p>
            <a:r>
              <a:rPr lang="en-US" dirty="0"/>
              <a:t>Remain Faithful</a:t>
            </a:r>
          </a:p>
        </p:txBody>
      </p:sp>
      <p:sp>
        <p:nvSpPr>
          <p:cNvPr id="3" name="Content Placeholder 2">
            <a:extLst>
              <a:ext uri="{FF2B5EF4-FFF2-40B4-BE49-F238E27FC236}">
                <a16:creationId xmlns:a16="http://schemas.microsoft.com/office/drawing/2014/main" id="{EF70FADD-75D7-566D-91A4-FE3CC9B3B8B3}"/>
              </a:ext>
            </a:extLst>
          </p:cNvPr>
          <p:cNvSpPr>
            <a:spLocks noGrp="1"/>
          </p:cNvSpPr>
          <p:nvPr>
            <p:ph idx="1"/>
          </p:nvPr>
        </p:nvSpPr>
        <p:spPr/>
        <p:txBody>
          <a:bodyPr/>
          <a:lstStyle/>
          <a:p>
            <a:r>
              <a:rPr lang="en-US" dirty="0"/>
              <a:t>What appears to be the intent of the parable Jesus told in these verses? </a:t>
            </a:r>
          </a:p>
          <a:p>
            <a:r>
              <a:rPr lang="en-US" dirty="0"/>
              <a:t>What are some traits of a faithful and wise servant that we can glean from verse 45? </a:t>
            </a:r>
          </a:p>
          <a:p>
            <a:r>
              <a:rPr lang="en-US" dirty="0"/>
              <a:t>What seemed to be the attitude of the owner of the household when he returned? </a:t>
            </a:r>
          </a:p>
        </p:txBody>
      </p:sp>
    </p:spTree>
    <p:extLst>
      <p:ext uri="{BB962C8B-B14F-4D97-AF65-F5344CB8AC3E}">
        <p14:creationId xmlns:p14="http://schemas.microsoft.com/office/powerpoint/2010/main" val="11999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43</TotalTime>
  <Words>851</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Keep Serving Faithfully</vt:lpstr>
      <vt:lpstr>Video Introduction</vt:lpstr>
      <vt:lpstr>Think about it …</vt:lpstr>
      <vt:lpstr>Listen for why to be ready.</vt:lpstr>
      <vt:lpstr>Listen for why to be ready.</vt:lpstr>
      <vt:lpstr>Stay Alert</vt:lpstr>
      <vt:lpstr>Stay Alert</vt:lpstr>
      <vt:lpstr>Listen for benefits of remaining faithful.</vt:lpstr>
      <vt:lpstr>Remain Faithful</vt:lpstr>
      <vt:lpstr>Remain Faithful</vt:lpstr>
      <vt:lpstr>Listen for bad choices.</vt:lpstr>
      <vt:lpstr>Listen for bad choices.</vt:lpstr>
      <vt:lpstr>Live to Serve Others</vt:lpstr>
      <vt:lpstr>Live to Serve Others</vt:lpstr>
      <vt:lpstr>Application</vt:lpstr>
      <vt:lpstr>Application</vt:lpstr>
      <vt:lpstr>Application</vt:lpstr>
      <vt:lpstr>Family Activities</vt:lpstr>
      <vt:lpstr>Keep Serving Faithfully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Serving Faithfully</dc:title>
  <dc:creator>Steve Armstrong</dc:creator>
  <cp:lastModifiedBy>Steve Armstrong</cp:lastModifiedBy>
  <cp:revision>1</cp:revision>
  <dcterms:created xsi:type="dcterms:W3CDTF">2022-05-06T15:49:06Z</dcterms:created>
  <dcterms:modified xsi:type="dcterms:W3CDTF">2022-05-06T16:32:40Z</dcterms:modified>
</cp:coreProperties>
</file>