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9000" b="-6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2dd7ftf6"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tinyurl.com/5fj4rn3w"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41471"/>
          </a:xfrm>
        </p:spPr>
        <p:txBody>
          <a:bodyPr/>
          <a:lstStyle/>
          <a:p>
            <a:r>
              <a:rPr lang="en-US" dirty="0"/>
              <a:t>Jonathan</a:t>
            </a:r>
          </a:p>
        </p:txBody>
      </p:sp>
      <p:sp>
        <p:nvSpPr>
          <p:cNvPr id="3" name="Subtitle 2"/>
          <p:cNvSpPr>
            <a:spLocks noGrp="1"/>
          </p:cNvSpPr>
          <p:nvPr>
            <p:ph type="subTitle" idx="1"/>
          </p:nvPr>
        </p:nvSpPr>
        <p:spPr/>
        <p:txBody>
          <a:bodyPr/>
          <a:lstStyle/>
          <a:p>
            <a:r>
              <a:rPr lang="en-US" dirty="0"/>
              <a:t>August 11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338A-2DC5-2950-8A43-872C07D4264A}"/>
              </a:ext>
            </a:extLst>
          </p:cNvPr>
          <p:cNvSpPr>
            <a:spLocks noGrp="1"/>
          </p:cNvSpPr>
          <p:nvPr>
            <p:ph type="title"/>
          </p:nvPr>
        </p:nvSpPr>
        <p:spPr/>
        <p:txBody>
          <a:bodyPr/>
          <a:lstStyle/>
          <a:p>
            <a:pPr algn="l"/>
            <a:r>
              <a:rPr lang="en-US" dirty="0"/>
              <a:t>Listen for Saul’s influence on Jonathan</a:t>
            </a:r>
          </a:p>
        </p:txBody>
      </p:sp>
      <p:sp>
        <p:nvSpPr>
          <p:cNvPr id="3" name="Content Placeholder 2">
            <a:extLst>
              <a:ext uri="{FF2B5EF4-FFF2-40B4-BE49-F238E27FC236}">
                <a16:creationId xmlns:a16="http://schemas.microsoft.com/office/drawing/2014/main" id="{94CBE6A5-9446-F9A4-8DCE-A400CA270D83}"/>
              </a:ext>
            </a:extLst>
          </p:cNvPr>
          <p:cNvSpPr>
            <a:spLocks noGrp="1"/>
          </p:cNvSpPr>
          <p:nvPr>
            <p:ph idx="1"/>
          </p:nvPr>
        </p:nvSpPr>
        <p:spPr>
          <a:xfrm>
            <a:off x="1397161" y="1883498"/>
            <a:ext cx="9397678" cy="4351338"/>
          </a:xfrm>
        </p:spPr>
        <p:txBody>
          <a:bodyPr/>
          <a:lstStyle/>
          <a:p>
            <a:pPr marL="0" indent="0" algn="ctr">
              <a:buNone/>
            </a:pPr>
            <a:r>
              <a:rPr lang="en-US" dirty="0"/>
              <a:t>stand with my father in the field where you are. I'll speak to him about you and will tell you what I find out." 4  Jonathan spoke well of David to Saul his father and said to him, "Let not the king do wrong to his servant David; he has not wronged you, and what he has done has benefited you greatly.</a:t>
            </a:r>
          </a:p>
        </p:txBody>
      </p:sp>
      <p:pic>
        <p:nvPicPr>
          <p:cNvPr id="4" name="Picture 3">
            <a:extLst>
              <a:ext uri="{FF2B5EF4-FFF2-40B4-BE49-F238E27FC236}">
                <a16:creationId xmlns:a16="http://schemas.microsoft.com/office/drawing/2014/main" id="{71F77385-306D-044A-9405-C698A1A91D4F}"/>
              </a:ext>
            </a:extLst>
          </p:cNvPr>
          <p:cNvPicPr>
            <a:picLocks noChangeAspect="1"/>
          </p:cNvPicPr>
          <p:nvPr/>
        </p:nvPicPr>
        <p:blipFill>
          <a:blip r:embed="rId2">
            <a:duotone>
              <a:prstClr val="black"/>
              <a:schemeClr val="accent3">
                <a:tint val="45000"/>
                <a:satMod val="400000"/>
              </a:schemeClr>
            </a:duotone>
          </a:blip>
          <a:stretch>
            <a:fillRect/>
          </a:stretch>
        </p:blipFill>
        <p:spPr>
          <a:xfrm>
            <a:off x="4810804" y="5698438"/>
            <a:ext cx="2200000"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6826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722F-89F3-503B-61FE-6FCAC7199B98}"/>
              </a:ext>
            </a:extLst>
          </p:cNvPr>
          <p:cNvSpPr>
            <a:spLocks noGrp="1"/>
          </p:cNvSpPr>
          <p:nvPr>
            <p:ph type="title"/>
          </p:nvPr>
        </p:nvSpPr>
        <p:spPr/>
        <p:txBody>
          <a:bodyPr/>
          <a:lstStyle/>
          <a:p>
            <a:r>
              <a:rPr lang="en-US" dirty="0"/>
              <a:t>Unwarranted Accusations</a:t>
            </a:r>
          </a:p>
        </p:txBody>
      </p:sp>
      <p:sp>
        <p:nvSpPr>
          <p:cNvPr id="3" name="Content Placeholder 2">
            <a:extLst>
              <a:ext uri="{FF2B5EF4-FFF2-40B4-BE49-F238E27FC236}">
                <a16:creationId xmlns:a16="http://schemas.microsoft.com/office/drawing/2014/main" id="{B7DD1829-E9A0-8205-8300-5888A372079E}"/>
              </a:ext>
            </a:extLst>
          </p:cNvPr>
          <p:cNvSpPr>
            <a:spLocks noGrp="1"/>
          </p:cNvSpPr>
          <p:nvPr>
            <p:ph idx="1"/>
          </p:nvPr>
        </p:nvSpPr>
        <p:spPr>
          <a:xfrm>
            <a:off x="838200" y="2152891"/>
            <a:ext cx="10515600" cy="4024072"/>
          </a:xfrm>
        </p:spPr>
        <p:txBody>
          <a:bodyPr/>
          <a:lstStyle/>
          <a:p>
            <a:r>
              <a:rPr lang="en-US" dirty="0">
                <a:solidFill>
                  <a:srgbClr val="C00000"/>
                </a:solidFill>
              </a:rPr>
              <a:t>Note what Saul determined to do to David and how he proposed to execute his desire. </a:t>
            </a:r>
          </a:p>
          <a:p>
            <a:pPr lvl="1"/>
            <a:r>
              <a:rPr lang="en-US" dirty="0">
                <a:solidFill>
                  <a:srgbClr val="C00000"/>
                </a:solidFill>
              </a:rPr>
              <a:t>Wanted to get rid of David</a:t>
            </a:r>
          </a:p>
          <a:p>
            <a:pPr lvl="1"/>
            <a:r>
              <a:rPr lang="en-US" dirty="0">
                <a:solidFill>
                  <a:srgbClr val="C00000"/>
                </a:solidFill>
              </a:rPr>
              <a:t>Instructed his attendants to kill him</a:t>
            </a:r>
          </a:p>
          <a:p>
            <a:endParaRPr lang="en-US" dirty="0"/>
          </a:p>
        </p:txBody>
      </p:sp>
    </p:spTree>
    <p:extLst>
      <p:ext uri="{BB962C8B-B14F-4D97-AF65-F5344CB8AC3E}">
        <p14:creationId xmlns:p14="http://schemas.microsoft.com/office/powerpoint/2010/main" val="310761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67A4-BD6B-648F-1595-2FF38ADBF0A2}"/>
              </a:ext>
            </a:extLst>
          </p:cNvPr>
          <p:cNvSpPr>
            <a:spLocks noGrp="1"/>
          </p:cNvSpPr>
          <p:nvPr>
            <p:ph type="title"/>
          </p:nvPr>
        </p:nvSpPr>
        <p:spPr/>
        <p:txBody>
          <a:bodyPr/>
          <a:lstStyle/>
          <a:p>
            <a:r>
              <a:rPr lang="en-US" dirty="0"/>
              <a:t>Unwarranted Accusations</a:t>
            </a:r>
          </a:p>
        </p:txBody>
      </p:sp>
      <p:sp>
        <p:nvSpPr>
          <p:cNvPr id="3" name="Content Placeholder 2">
            <a:extLst>
              <a:ext uri="{FF2B5EF4-FFF2-40B4-BE49-F238E27FC236}">
                <a16:creationId xmlns:a16="http://schemas.microsoft.com/office/drawing/2014/main" id="{CD1F4DCB-C5A7-4691-E92F-A0A47B9B2FD2}"/>
              </a:ext>
            </a:extLst>
          </p:cNvPr>
          <p:cNvSpPr>
            <a:spLocks noGrp="1"/>
          </p:cNvSpPr>
          <p:nvPr>
            <p:ph idx="1"/>
          </p:nvPr>
        </p:nvSpPr>
        <p:spPr/>
        <p:txBody>
          <a:bodyPr/>
          <a:lstStyle/>
          <a:p>
            <a:r>
              <a:rPr lang="en-US" dirty="0"/>
              <a:t>How does it feel when two people you are close to are at odds with one another? </a:t>
            </a:r>
          </a:p>
          <a:p>
            <a:r>
              <a:rPr lang="en-US" dirty="0"/>
              <a:t>What action did Jonathan take that was showing his faithfulness to his covenant with David even if it appeared he was defying the expectations of this father? </a:t>
            </a:r>
          </a:p>
          <a:p>
            <a:r>
              <a:rPr lang="en-US" dirty="0"/>
              <a:t>How did he plead David’s case to his father, the king?</a:t>
            </a:r>
          </a:p>
        </p:txBody>
      </p:sp>
    </p:spTree>
    <p:extLst>
      <p:ext uri="{BB962C8B-B14F-4D97-AF65-F5344CB8AC3E}">
        <p14:creationId xmlns:p14="http://schemas.microsoft.com/office/powerpoint/2010/main" val="337161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9D93-FBD8-D4BB-B70A-6963713A3C1E}"/>
              </a:ext>
            </a:extLst>
          </p:cNvPr>
          <p:cNvSpPr>
            <a:spLocks noGrp="1"/>
          </p:cNvSpPr>
          <p:nvPr>
            <p:ph type="title"/>
          </p:nvPr>
        </p:nvSpPr>
        <p:spPr/>
        <p:txBody>
          <a:bodyPr/>
          <a:lstStyle/>
          <a:p>
            <a:r>
              <a:rPr lang="en-US" dirty="0"/>
              <a:t>Unwarranted Accusations</a:t>
            </a:r>
          </a:p>
        </p:txBody>
      </p:sp>
      <p:sp>
        <p:nvSpPr>
          <p:cNvPr id="3" name="Content Placeholder 2">
            <a:extLst>
              <a:ext uri="{FF2B5EF4-FFF2-40B4-BE49-F238E27FC236}">
                <a16:creationId xmlns:a16="http://schemas.microsoft.com/office/drawing/2014/main" id="{334B7C24-9FB5-225A-539D-7AC1806485D5}"/>
              </a:ext>
            </a:extLst>
          </p:cNvPr>
          <p:cNvSpPr>
            <a:spLocks noGrp="1"/>
          </p:cNvSpPr>
          <p:nvPr>
            <p:ph idx="1"/>
          </p:nvPr>
        </p:nvSpPr>
        <p:spPr/>
        <p:txBody>
          <a:bodyPr/>
          <a:lstStyle/>
          <a:p>
            <a:r>
              <a:rPr lang="en-US" dirty="0"/>
              <a:t>What do you think … was Jonathan being loyal to David at the cost of dishonoring his father, or did he act in a way that had peaceful resolution at its objective? </a:t>
            </a:r>
          </a:p>
        </p:txBody>
      </p:sp>
      <p:graphicFrame>
        <p:nvGraphicFramePr>
          <p:cNvPr id="4" name="Table 3">
            <a:extLst>
              <a:ext uri="{FF2B5EF4-FFF2-40B4-BE49-F238E27FC236}">
                <a16:creationId xmlns:a16="http://schemas.microsoft.com/office/drawing/2014/main" id="{18912A47-D8A4-C64F-623F-A327B57B2FED}"/>
              </a:ext>
            </a:extLst>
          </p:cNvPr>
          <p:cNvGraphicFramePr>
            <a:graphicFrameLocks noGrp="1"/>
          </p:cNvGraphicFramePr>
          <p:nvPr>
            <p:extLst>
              <p:ext uri="{D42A27DB-BD31-4B8C-83A1-F6EECF244321}">
                <p14:modId xmlns:p14="http://schemas.microsoft.com/office/powerpoint/2010/main" val="1379651423"/>
              </p:ext>
            </p:extLst>
          </p:nvPr>
        </p:nvGraphicFramePr>
        <p:xfrm>
          <a:off x="943978" y="4273094"/>
          <a:ext cx="10515600" cy="20116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60855364"/>
                    </a:ext>
                  </a:extLst>
                </a:gridCol>
                <a:gridCol w="5257800">
                  <a:extLst>
                    <a:ext uri="{9D8B030D-6E8A-4147-A177-3AD203B41FA5}">
                      <a16:colId xmlns:a16="http://schemas.microsoft.com/office/drawing/2014/main" val="4281096926"/>
                    </a:ext>
                  </a:extLst>
                </a:gridCol>
              </a:tblGrid>
              <a:tr h="370840">
                <a:tc>
                  <a:txBody>
                    <a:bodyPr/>
                    <a:lstStyle/>
                    <a:p>
                      <a:pPr algn="ctr"/>
                      <a:r>
                        <a:rPr lang="en-US" sz="2400" dirty="0"/>
                        <a:t>Loyal to David</a:t>
                      </a:r>
                      <a:br>
                        <a:rPr lang="en-US" sz="2400" dirty="0"/>
                      </a:br>
                      <a:r>
                        <a:rPr lang="en-US" sz="2400" dirty="0"/>
                        <a:t>Dishonoring to Saul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Object Was</a:t>
                      </a:r>
                      <a:br>
                        <a:rPr lang="en-US" sz="2400" dirty="0"/>
                      </a:br>
                      <a:r>
                        <a:rPr lang="en-US" sz="2400" dirty="0"/>
                        <a:t>Peaceful 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822127"/>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184020"/>
                  </a:ext>
                </a:extLst>
              </a:tr>
            </a:tbl>
          </a:graphicData>
        </a:graphic>
      </p:graphicFrame>
    </p:spTree>
    <p:extLst>
      <p:ext uri="{BB962C8B-B14F-4D97-AF65-F5344CB8AC3E}">
        <p14:creationId xmlns:p14="http://schemas.microsoft.com/office/powerpoint/2010/main" val="73151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DCE1-6D70-FFA2-4D5D-8D023B6CDDBD}"/>
              </a:ext>
            </a:extLst>
          </p:cNvPr>
          <p:cNvSpPr>
            <a:spLocks noGrp="1"/>
          </p:cNvSpPr>
          <p:nvPr>
            <p:ph type="title"/>
          </p:nvPr>
        </p:nvSpPr>
        <p:spPr/>
        <p:txBody>
          <a:bodyPr>
            <a:normAutofit/>
          </a:bodyPr>
          <a:lstStyle/>
          <a:p>
            <a:pPr algn="l"/>
            <a:r>
              <a:rPr lang="en-US" sz="4000" dirty="0"/>
              <a:t>Listen for Jonathan’s realization of the future.</a:t>
            </a:r>
          </a:p>
        </p:txBody>
      </p:sp>
      <p:sp>
        <p:nvSpPr>
          <p:cNvPr id="3" name="Content Placeholder 2">
            <a:extLst>
              <a:ext uri="{FF2B5EF4-FFF2-40B4-BE49-F238E27FC236}">
                <a16:creationId xmlns:a16="http://schemas.microsoft.com/office/drawing/2014/main" id="{04F325E2-B8E2-756F-39A4-02FD1ADC8492}"/>
              </a:ext>
            </a:extLst>
          </p:cNvPr>
          <p:cNvSpPr>
            <a:spLocks noGrp="1"/>
          </p:cNvSpPr>
          <p:nvPr>
            <p:ph idx="1"/>
          </p:nvPr>
        </p:nvSpPr>
        <p:spPr>
          <a:xfrm>
            <a:off x="1385586" y="1837199"/>
            <a:ext cx="9420828" cy="4351338"/>
          </a:xfrm>
        </p:spPr>
        <p:txBody>
          <a:bodyPr/>
          <a:lstStyle/>
          <a:p>
            <a:pPr marL="0" indent="0" algn="ctr">
              <a:buNone/>
            </a:pPr>
            <a:r>
              <a:rPr lang="en-US" dirty="0"/>
              <a:t>1 Samuel 23:15-18 (NIV)  While David was at </a:t>
            </a:r>
            <a:r>
              <a:rPr lang="en-US" dirty="0" err="1"/>
              <a:t>Horesh</a:t>
            </a:r>
            <a:r>
              <a:rPr lang="en-US" dirty="0"/>
              <a:t> in the Desert of </a:t>
            </a:r>
            <a:r>
              <a:rPr lang="en-US" dirty="0" err="1"/>
              <a:t>Ziph</a:t>
            </a:r>
            <a:r>
              <a:rPr lang="en-US" dirty="0"/>
              <a:t>, he learned that Saul had come out to take his life. 16  And Saul's son Jonathan went to David at </a:t>
            </a:r>
            <a:r>
              <a:rPr lang="en-US" dirty="0" err="1"/>
              <a:t>Horesh</a:t>
            </a:r>
            <a:r>
              <a:rPr lang="en-US" dirty="0"/>
              <a:t> and helped him find strength in God. 17  "Don't be afraid," he said. </a:t>
            </a:r>
          </a:p>
        </p:txBody>
      </p:sp>
    </p:spTree>
    <p:extLst>
      <p:ext uri="{BB962C8B-B14F-4D97-AF65-F5344CB8AC3E}">
        <p14:creationId xmlns:p14="http://schemas.microsoft.com/office/powerpoint/2010/main" val="37190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DCE1-6D70-FFA2-4D5D-8D023B6CDDBD}"/>
              </a:ext>
            </a:extLst>
          </p:cNvPr>
          <p:cNvSpPr>
            <a:spLocks noGrp="1"/>
          </p:cNvSpPr>
          <p:nvPr>
            <p:ph type="title"/>
          </p:nvPr>
        </p:nvSpPr>
        <p:spPr/>
        <p:txBody>
          <a:bodyPr>
            <a:normAutofit/>
          </a:bodyPr>
          <a:lstStyle/>
          <a:p>
            <a:pPr algn="l"/>
            <a:r>
              <a:rPr lang="en-US" sz="4000" dirty="0"/>
              <a:t>Listen for Jonathan’s realization of the future.</a:t>
            </a:r>
          </a:p>
        </p:txBody>
      </p:sp>
      <p:sp>
        <p:nvSpPr>
          <p:cNvPr id="3" name="Content Placeholder 2">
            <a:extLst>
              <a:ext uri="{FF2B5EF4-FFF2-40B4-BE49-F238E27FC236}">
                <a16:creationId xmlns:a16="http://schemas.microsoft.com/office/drawing/2014/main" id="{04F325E2-B8E2-756F-39A4-02FD1ADC8492}"/>
              </a:ext>
            </a:extLst>
          </p:cNvPr>
          <p:cNvSpPr>
            <a:spLocks noGrp="1"/>
          </p:cNvSpPr>
          <p:nvPr>
            <p:ph idx="1"/>
          </p:nvPr>
        </p:nvSpPr>
        <p:spPr>
          <a:xfrm>
            <a:off x="1385586" y="1837199"/>
            <a:ext cx="9420828" cy="4351338"/>
          </a:xfrm>
        </p:spPr>
        <p:txBody>
          <a:bodyPr/>
          <a:lstStyle/>
          <a:p>
            <a:pPr marL="0" indent="0" algn="ctr">
              <a:buNone/>
            </a:pPr>
            <a:r>
              <a:rPr lang="en-US" dirty="0"/>
              <a:t>"My father Saul will not lay a hand on you. You will be king over Israel, and I will be second to you. Even my father Saul knows this." 18  The two of them made a covenant before the LORD. Then Jonathan went home, but David remained at </a:t>
            </a:r>
            <a:r>
              <a:rPr lang="en-US" dirty="0" err="1"/>
              <a:t>Horesh</a:t>
            </a:r>
            <a:r>
              <a:rPr lang="en-US" dirty="0"/>
              <a:t>.</a:t>
            </a:r>
          </a:p>
        </p:txBody>
      </p:sp>
      <p:pic>
        <p:nvPicPr>
          <p:cNvPr id="4" name="Picture 3">
            <a:extLst>
              <a:ext uri="{FF2B5EF4-FFF2-40B4-BE49-F238E27FC236}">
                <a16:creationId xmlns:a16="http://schemas.microsoft.com/office/drawing/2014/main" id="{94851980-1906-46BC-EC90-25EC3A34DAAC}"/>
              </a:ext>
            </a:extLst>
          </p:cNvPr>
          <p:cNvPicPr>
            <a:picLocks noChangeAspect="1"/>
          </p:cNvPicPr>
          <p:nvPr/>
        </p:nvPicPr>
        <p:blipFill>
          <a:blip r:embed="rId2">
            <a:duotone>
              <a:prstClr val="black"/>
              <a:schemeClr val="accent3">
                <a:tint val="45000"/>
                <a:satMod val="400000"/>
              </a:schemeClr>
            </a:duotone>
          </a:blip>
          <a:stretch>
            <a:fillRect/>
          </a:stretch>
        </p:blipFill>
        <p:spPr>
          <a:xfrm>
            <a:off x="4845528" y="5420645"/>
            <a:ext cx="2200000"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404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2136-38D0-541D-F60D-1D1BA4116E32}"/>
              </a:ext>
            </a:extLst>
          </p:cNvPr>
          <p:cNvSpPr>
            <a:spLocks noGrp="1"/>
          </p:cNvSpPr>
          <p:nvPr>
            <p:ph type="title"/>
          </p:nvPr>
        </p:nvSpPr>
        <p:spPr/>
        <p:txBody>
          <a:bodyPr/>
          <a:lstStyle/>
          <a:p>
            <a:r>
              <a:rPr lang="en-US" dirty="0"/>
              <a:t>God’s Perspective</a:t>
            </a:r>
          </a:p>
        </p:txBody>
      </p:sp>
      <p:sp>
        <p:nvSpPr>
          <p:cNvPr id="5" name="Content Placeholder 4">
            <a:extLst>
              <a:ext uri="{FF2B5EF4-FFF2-40B4-BE49-F238E27FC236}">
                <a16:creationId xmlns:a16="http://schemas.microsoft.com/office/drawing/2014/main" id="{5AE1AEEB-7797-8EA8-FE83-E73416D36E6F}"/>
              </a:ext>
            </a:extLst>
          </p:cNvPr>
          <p:cNvSpPr>
            <a:spLocks noGrp="1"/>
          </p:cNvSpPr>
          <p:nvPr>
            <p:ph idx="1"/>
          </p:nvPr>
        </p:nvSpPr>
        <p:spPr>
          <a:xfrm>
            <a:off x="838201" y="2245489"/>
            <a:ext cx="6210782" cy="3931474"/>
          </a:xfrm>
        </p:spPr>
        <p:txBody>
          <a:bodyPr/>
          <a:lstStyle/>
          <a:p>
            <a:r>
              <a:rPr lang="en-US" dirty="0"/>
              <a:t>Who initiated the meeting and what was his purpose? </a:t>
            </a:r>
          </a:p>
          <a:p>
            <a:r>
              <a:rPr lang="en-US" dirty="0"/>
              <a:t>What was the encouragement Jonathan offered to David? </a:t>
            </a:r>
          </a:p>
        </p:txBody>
      </p:sp>
      <p:pic>
        <p:nvPicPr>
          <p:cNvPr id="6" name="Picture 5">
            <a:extLst>
              <a:ext uri="{FF2B5EF4-FFF2-40B4-BE49-F238E27FC236}">
                <a16:creationId xmlns:a16="http://schemas.microsoft.com/office/drawing/2014/main" id="{AD378DA0-C110-2B0F-A163-E74F5A71E833}"/>
              </a:ext>
            </a:extLst>
          </p:cNvPr>
          <p:cNvPicPr>
            <a:picLocks noChangeAspect="1"/>
          </p:cNvPicPr>
          <p:nvPr/>
        </p:nvPicPr>
        <p:blipFill>
          <a:blip r:embed="rId2"/>
          <a:stretch>
            <a:fillRect/>
          </a:stretch>
        </p:blipFill>
        <p:spPr>
          <a:xfrm>
            <a:off x="7291085" y="1505299"/>
            <a:ext cx="4062714" cy="4671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535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2136-38D0-541D-F60D-1D1BA4116E32}"/>
              </a:ext>
            </a:extLst>
          </p:cNvPr>
          <p:cNvSpPr>
            <a:spLocks noGrp="1"/>
          </p:cNvSpPr>
          <p:nvPr>
            <p:ph type="title"/>
          </p:nvPr>
        </p:nvSpPr>
        <p:spPr/>
        <p:txBody>
          <a:bodyPr/>
          <a:lstStyle/>
          <a:p>
            <a:r>
              <a:rPr lang="en-US" dirty="0"/>
              <a:t>God’s Perspective</a:t>
            </a:r>
          </a:p>
        </p:txBody>
      </p:sp>
      <p:sp>
        <p:nvSpPr>
          <p:cNvPr id="5" name="Content Placeholder 4">
            <a:extLst>
              <a:ext uri="{FF2B5EF4-FFF2-40B4-BE49-F238E27FC236}">
                <a16:creationId xmlns:a16="http://schemas.microsoft.com/office/drawing/2014/main" id="{5AE1AEEB-7797-8EA8-FE83-E73416D36E6F}"/>
              </a:ext>
            </a:extLst>
          </p:cNvPr>
          <p:cNvSpPr>
            <a:spLocks noGrp="1"/>
          </p:cNvSpPr>
          <p:nvPr>
            <p:ph idx="1"/>
          </p:nvPr>
        </p:nvSpPr>
        <p:spPr>
          <a:xfrm>
            <a:off x="838200" y="2245489"/>
            <a:ext cx="10515600" cy="3931474"/>
          </a:xfrm>
        </p:spPr>
        <p:txBody>
          <a:bodyPr/>
          <a:lstStyle/>
          <a:p>
            <a:r>
              <a:rPr lang="en-US" dirty="0"/>
              <a:t>How was this final covenant in conflict with what would normally be expected? </a:t>
            </a:r>
          </a:p>
          <a:p>
            <a:r>
              <a:rPr lang="en-US" dirty="0"/>
              <a:t>How can you learn, like Jonathan, to be content with the role God has called you to fulfill?</a:t>
            </a:r>
          </a:p>
        </p:txBody>
      </p:sp>
    </p:spTree>
    <p:extLst>
      <p:ext uri="{BB962C8B-B14F-4D97-AF65-F5344CB8AC3E}">
        <p14:creationId xmlns:p14="http://schemas.microsoft.com/office/powerpoint/2010/main" val="394275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D670-657D-9A29-82EC-11C02F906A9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DFD2ED0-E78A-125F-BC2B-4D05758A95D8}"/>
              </a:ext>
            </a:extLst>
          </p:cNvPr>
          <p:cNvSpPr>
            <a:spLocks noGrp="1"/>
          </p:cNvSpPr>
          <p:nvPr>
            <p:ph idx="1"/>
          </p:nvPr>
        </p:nvSpPr>
        <p:spPr>
          <a:xfrm>
            <a:off x="838200" y="1921397"/>
            <a:ext cx="10515600" cy="4255566"/>
          </a:xfrm>
        </p:spPr>
        <p:txBody>
          <a:bodyPr/>
          <a:lstStyle/>
          <a:p>
            <a:r>
              <a:rPr lang="en-US" dirty="0"/>
              <a:t>Encourage a leader. </a:t>
            </a:r>
          </a:p>
          <a:p>
            <a:pPr lvl="1"/>
            <a:r>
              <a:rPr lang="en-US" dirty="0"/>
              <a:t>Leadership can be quite lonely. </a:t>
            </a:r>
          </a:p>
          <a:p>
            <a:pPr lvl="1"/>
            <a:r>
              <a:rPr lang="en-US" dirty="0"/>
              <a:t>Do you have a Sunday School teacher who can use some assistance? </a:t>
            </a:r>
          </a:p>
          <a:p>
            <a:pPr lvl="1"/>
            <a:r>
              <a:rPr lang="en-US" dirty="0"/>
              <a:t>Do you know a pastor who needs prayer? </a:t>
            </a:r>
          </a:p>
          <a:p>
            <a:pPr lvl="1"/>
            <a:r>
              <a:rPr lang="en-US" dirty="0"/>
              <a:t>Write a note. Text a Scripture passage and be a blessing to him.</a:t>
            </a:r>
          </a:p>
          <a:p>
            <a:endParaRPr lang="en-US" dirty="0"/>
          </a:p>
        </p:txBody>
      </p:sp>
    </p:spTree>
    <p:extLst>
      <p:ext uri="{BB962C8B-B14F-4D97-AF65-F5344CB8AC3E}">
        <p14:creationId xmlns:p14="http://schemas.microsoft.com/office/powerpoint/2010/main" val="177822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D670-657D-9A29-82EC-11C02F906A9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DFD2ED0-E78A-125F-BC2B-4D05758A95D8}"/>
              </a:ext>
            </a:extLst>
          </p:cNvPr>
          <p:cNvSpPr>
            <a:spLocks noGrp="1"/>
          </p:cNvSpPr>
          <p:nvPr>
            <p:ph idx="1"/>
          </p:nvPr>
        </p:nvSpPr>
        <p:spPr>
          <a:xfrm>
            <a:off x="838200" y="1839852"/>
            <a:ext cx="10515600" cy="4653023"/>
          </a:xfrm>
        </p:spPr>
        <p:txBody>
          <a:bodyPr>
            <a:normAutofit/>
          </a:bodyPr>
          <a:lstStyle/>
          <a:p>
            <a:r>
              <a:rPr lang="en-US" dirty="0"/>
              <a:t>Write a life mission statement. </a:t>
            </a:r>
          </a:p>
          <a:p>
            <a:pPr lvl="1"/>
            <a:r>
              <a:rPr lang="en-US" dirty="0"/>
              <a:t>Do you know God’s will for your life? </a:t>
            </a:r>
          </a:p>
          <a:p>
            <a:pPr lvl="1"/>
            <a:r>
              <a:rPr lang="en-US" dirty="0"/>
              <a:t>Are you planning with His plan in mind? </a:t>
            </a:r>
          </a:p>
          <a:p>
            <a:pPr lvl="1"/>
            <a:r>
              <a:rPr lang="en-US" dirty="0"/>
              <a:t>What is the big goal of your life? </a:t>
            </a:r>
          </a:p>
          <a:p>
            <a:pPr lvl="1"/>
            <a:r>
              <a:rPr lang="en-US" dirty="0"/>
              <a:t>If you could write your tombstone, what would you put on it?</a:t>
            </a:r>
          </a:p>
          <a:p>
            <a:pPr lvl="1"/>
            <a:r>
              <a:rPr lang="en-US" dirty="0"/>
              <a:t>Spend some time in prayer and fasting and get clarity from God regarding your role in life. Then write an end-vision with some attainable goals.</a:t>
            </a:r>
          </a:p>
          <a:p>
            <a:endParaRPr lang="en-US" dirty="0"/>
          </a:p>
        </p:txBody>
      </p:sp>
    </p:spTree>
    <p:extLst>
      <p:ext uri="{BB962C8B-B14F-4D97-AF65-F5344CB8AC3E}">
        <p14:creationId xmlns:p14="http://schemas.microsoft.com/office/powerpoint/2010/main" val="225458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1FACEA-F866-5A4C-89EE-B3CEACD9BB3B}"/>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99A2BE65-7B24-9FE3-6AFD-A956E90419A5}"/>
              </a:ext>
            </a:extLst>
          </p:cNvPr>
          <p:cNvGrpSpPr/>
          <p:nvPr/>
        </p:nvGrpSpPr>
        <p:grpSpPr>
          <a:xfrm>
            <a:off x="2849598" y="1543792"/>
            <a:ext cx="6492803" cy="4308578"/>
            <a:chOff x="2849598" y="1543792"/>
            <a:chExt cx="6492803" cy="4308578"/>
          </a:xfrm>
        </p:grpSpPr>
        <p:pic>
          <p:nvPicPr>
            <p:cNvPr id="8" name="Picture 7">
              <a:extLst>
                <a:ext uri="{FF2B5EF4-FFF2-40B4-BE49-F238E27FC236}">
                  <a16:creationId xmlns:a16="http://schemas.microsoft.com/office/drawing/2014/main" id="{046121FB-F0A8-9A6C-530F-4982DEEC1AF3}"/>
                </a:ext>
              </a:extLst>
            </p:cNvPr>
            <p:cNvPicPr>
              <a:picLocks noChangeAspect="1"/>
            </p:cNvPicPr>
            <p:nvPr/>
          </p:nvPicPr>
          <p:blipFill>
            <a:blip r:embed="rId2"/>
            <a:stretch>
              <a:fillRect/>
            </a:stretch>
          </p:blipFill>
          <p:spPr>
            <a:xfrm>
              <a:off x="3238857" y="1819476"/>
              <a:ext cx="5714286" cy="3219048"/>
            </a:xfrm>
            <a:prstGeom prst="rect">
              <a:avLst/>
            </a:prstGeom>
            <a:ln>
              <a:noFill/>
            </a:ln>
            <a:effectLst>
              <a:outerShdw blurRad="292100" dist="139700" dir="2700000" algn="tl" rotWithShape="0">
                <a:srgbClr val="333333">
                  <a:alpha val="65000"/>
                </a:srgbClr>
              </a:outerShdw>
            </a:effectLst>
          </p:spPr>
        </p:pic>
        <p:pic>
          <p:nvPicPr>
            <p:cNvPr id="10" name="Picture 9" descr="A black background with a black square&#10;&#10;Description automatically generated with medium confidence">
              <a:hlinkClick r:id="rId3"/>
              <a:extLst>
                <a:ext uri="{FF2B5EF4-FFF2-40B4-BE49-F238E27FC236}">
                  <a16:creationId xmlns:a16="http://schemas.microsoft.com/office/drawing/2014/main" id="{C69A0FCC-E0A3-4395-918F-3BD95F07A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a:ln>
              <a:noFill/>
            </a:ln>
            <a:effectLst>
              <a:outerShdw blurRad="292100" dist="139700" dir="2700000" algn="tl" rotWithShape="0">
                <a:srgbClr val="333333">
                  <a:alpha val="65000"/>
                </a:srgbClr>
              </a:outerShdw>
            </a:effectLst>
          </p:spPr>
        </p:pic>
      </p:grpSp>
      <p:sp>
        <p:nvSpPr>
          <p:cNvPr id="12" name="TextBox 11">
            <a:extLst>
              <a:ext uri="{FF2B5EF4-FFF2-40B4-BE49-F238E27FC236}">
                <a16:creationId xmlns:a16="http://schemas.microsoft.com/office/drawing/2014/main" id="{89547C0D-D960-0C9B-96CB-09B6D8904A17}"/>
              </a:ext>
            </a:extLst>
          </p:cNvPr>
          <p:cNvSpPr txBox="1"/>
          <p:nvPr/>
        </p:nvSpPr>
        <p:spPr>
          <a:xfrm>
            <a:off x="4631377" y="5973288"/>
            <a:ext cx="3170711"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946823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D670-657D-9A29-82EC-11C02F906A9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DFD2ED0-E78A-125F-BC2B-4D05758A95D8}"/>
              </a:ext>
            </a:extLst>
          </p:cNvPr>
          <p:cNvSpPr>
            <a:spLocks noGrp="1"/>
          </p:cNvSpPr>
          <p:nvPr>
            <p:ph idx="1"/>
          </p:nvPr>
        </p:nvSpPr>
        <p:spPr>
          <a:xfrm>
            <a:off x="838200" y="1690688"/>
            <a:ext cx="10515600" cy="4486275"/>
          </a:xfrm>
        </p:spPr>
        <p:txBody>
          <a:bodyPr>
            <a:normAutofit lnSpcReduction="10000"/>
          </a:bodyPr>
          <a:lstStyle/>
          <a:p>
            <a:r>
              <a:rPr lang="en-US" dirty="0"/>
              <a:t>Stand up for someone. </a:t>
            </a:r>
          </a:p>
          <a:p>
            <a:pPr lvl="1"/>
            <a:r>
              <a:rPr lang="en-US" dirty="0"/>
              <a:t>Do you have family or friends you can help with a squabble? </a:t>
            </a:r>
          </a:p>
          <a:p>
            <a:pPr lvl="1"/>
            <a:r>
              <a:rPr lang="en-US" dirty="0"/>
              <a:t>Is your spouse accepted by your immediate family? </a:t>
            </a:r>
          </a:p>
          <a:p>
            <a:pPr lvl="1"/>
            <a:r>
              <a:rPr lang="en-US" dirty="0"/>
              <a:t>Is there someone in your community who could use a defender? </a:t>
            </a:r>
          </a:p>
          <a:p>
            <a:pPr lvl="1"/>
            <a:r>
              <a:rPr lang="en-US" dirty="0"/>
              <a:t>Be intentional to encourage them and let them know you’ve got their back. </a:t>
            </a:r>
          </a:p>
          <a:p>
            <a:pPr lvl="1"/>
            <a:r>
              <a:rPr lang="en-US" dirty="0"/>
              <a:t>Don’t be afraid to publicly take a stand on their behalf. </a:t>
            </a:r>
          </a:p>
          <a:p>
            <a:endParaRPr lang="en-US" dirty="0"/>
          </a:p>
        </p:txBody>
      </p:sp>
    </p:spTree>
    <p:extLst>
      <p:ext uri="{BB962C8B-B14F-4D97-AF65-F5344CB8AC3E}">
        <p14:creationId xmlns:p14="http://schemas.microsoft.com/office/powerpoint/2010/main" val="70553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BF36-F6EB-12C3-B2BE-B20CB79526BE}"/>
              </a:ext>
            </a:extLst>
          </p:cNvPr>
          <p:cNvSpPr>
            <a:spLocks noGrp="1"/>
          </p:cNvSpPr>
          <p:nvPr>
            <p:ph type="title"/>
          </p:nvPr>
        </p:nvSpPr>
        <p:spPr/>
        <p:txBody>
          <a:bodyPr/>
          <a:lstStyle/>
          <a:p>
            <a:r>
              <a:rPr lang="en-US" dirty="0"/>
              <a:t>Family Activities</a:t>
            </a:r>
          </a:p>
        </p:txBody>
      </p:sp>
      <p:grpSp>
        <p:nvGrpSpPr>
          <p:cNvPr id="3" name="Group 2">
            <a:extLst>
              <a:ext uri="{FF2B5EF4-FFF2-40B4-BE49-F238E27FC236}">
                <a16:creationId xmlns:a16="http://schemas.microsoft.com/office/drawing/2014/main" id="{09CFAD06-DC1A-ACA4-1FFA-D6B74DF7050B}"/>
              </a:ext>
            </a:extLst>
          </p:cNvPr>
          <p:cNvGrpSpPr/>
          <p:nvPr/>
        </p:nvGrpSpPr>
        <p:grpSpPr>
          <a:xfrm>
            <a:off x="6222306" y="2403319"/>
            <a:ext cx="5758940" cy="2608580"/>
            <a:chOff x="0" y="0"/>
            <a:chExt cx="7853680" cy="2608964"/>
          </a:xfrm>
          <a:scene3d>
            <a:camera prst="perspectiveHeroicExtremeLeftFacing"/>
            <a:lightRig rig="threePt" dir="t"/>
          </a:scene3d>
        </p:grpSpPr>
        <p:pic>
          <p:nvPicPr>
            <p:cNvPr id="4" name="Picture 3">
              <a:extLst>
                <a:ext uri="{FF2B5EF4-FFF2-40B4-BE49-F238E27FC236}">
                  <a16:creationId xmlns:a16="http://schemas.microsoft.com/office/drawing/2014/main" id="{D70568B7-4F6E-1275-0A04-A77876E2B7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526"/>
            <a:stretch/>
          </p:blipFill>
          <p:spPr>
            <a:xfrm>
              <a:off x="0" y="0"/>
              <a:ext cx="7853680" cy="2608964"/>
            </a:xfrm>
            <a:prstGeom prst="rect">
              <a:avLst/>
            </a:prstGeom>
            <a:ln>
              <a:noFill/>
            </a:ln>
            <a:effectLst>
              <a:outerShdw blurRad="292100" dist="139700" dir="2700000" algn="tl" rotWithShape="0">
                <a:srgbClr val="333333">
                  <a:alpha val="65000"/>
                </a:srgbClr>
              </a:outerShdw>
            </a:effectLst>
          </p:spPr>
        </p:pic>
        <p:pic>
          <p:nvPicPr>
            <p:cNvPr id="5" name="Picture 4" descr="A crossword puzzle with black squares and letters&#10;&#10;Description automatically generated">
              <a:extLst>
                <a:ext uri="{FF2B5EF4-FFF2-40B4-BE49-F238E27FC236}">
                  <a16:creationId xmlns:a16="http://schemas.microsoft.com/office/drawing/2014/main" id="{8FDAA3A4-AE15-5BD3-2E65-E1C42C2BD266}"/>
                </a:ext>
              </a:extLst>
            </p:cNvPr>
            <p:cNvPicPr>
              <a:picLocks noChangeAspect="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2804" t="7849" r="2490" b="52551"/>
            <a:stretch/>
          </p:blipFill>
          <p:spPr bwMode="auto">
            <a:xfrm>
              <a:off x="393405" y="255182"/>
              <a:ext cx="7091680" cy="178625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pic>
        <p:nvPicPr>
          <p:cNvPr id="6" name="Picture 5" descr="Aliens clipart">
            <a:extLst>
              <a:ext uri="{FF2B5EF4-FFF2-40B4-BE49-F238E27FC236}">
                <a16:creationId xmlns:a16="http://schemas.microsoft.com/office/drawing/2014/main" id="{D839C6C5-0D5F-4A70-5F73-51F28B965C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21541">
            <a:off x="8715357" y="1190202"/>
            <a:ext cx="1402715" cy="709930"/>
          </a:xfrm>
          <a:prstGeom prst="rect">
            <a:avLst/>
          </a:prstGeom>
          <a:ln>
            <a:noFill/>
          </a:ln>
          <a:effectLst>
            <a:outerShdw blurRad="190500" algn="tl" rotWithShape="0">
              <a:srgbClr val="000000">
                <a:alpha val="70000"/>
              </a:srgbClr>
            </a:outerShdw>
          </a:effectLst>
        </p:spPr>
      </p:pic>
      <p:pic>
        <p:nvPicPr>
          <p:cNvPr id="3074" name="Picture 2" descr="Secret agent">
            <a:extLst>
              <a:ext uri="{FF2B5EF4-FFF2-40B4-BE49-F238E27FC236}">
                <a16:creationId xmlns:a16="http://schemas.microsoft.com/office/drawing/2014/main" id="{78A5473C-0125-7E4A-993D-BB7FCAE267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47833" y="1879928"/>
            <a:ext cx="1260665" cy="4384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CCF8C6C0-B7D2-8D8C-9602-F510D2BCB3C8}"/>
              </a:ext>
            </a:extLst>
          </p:cNvPr>
          <p:cNvSpPr/>
          <p:nvPr/>
        </p:nvSpPr>
        <p:spPr>
          <a:xfrm>
            <a:off x="3310358" y="1714280"/>
            <a:ext cx="3773348" cy="3054490"/>
          </a:xfrm>
          <a:prstGeom prst="wedgeRoundRectCallout">
            <a:avLst>
              <a:gd name="adj1" fmla="val -73332"/>
              <a:gd name="adj2" fmla="val -2628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N.S.A. needs your help.  We have space aliens attacking billboards.  You need to figure out where the fallen letters go.  Follow the instructions on your handout.  Technical help (and the secret crossword) are found at </a:t>
            </a:r>
            <a:r>
              <a:rPr lang="en-US" dirty="0">
                <a:latin typeface="Comic Sans MS" panose="030F0702030302020204" pitchFamily="66" charset="0"/>
                <a:hlinkClick r:id="rId6"/>
              </a:rPr>
              <a:t>https://tinyurl.com/5fj4rn3w</a:t>
            </a:r>
            <a:r>
              <a:rPr lang="en-US" dirty="0">
                <a:latin typeface="Comic Sans MS" panose="030F0702030302020204" pitchFamily="66" charset="0"/>
              </a:rPr>
              <a:t> </a:t>
            </a:r>
          </a:p>
        </p:txBody>
      </p:sp>
    </p:spTree>
    <p:extLst>
      <p:ext uri="{BB962C8B-B14F-4D97-AF65-F5344CB8AC3E}">
        <p14:creationId xmlns:p14="http://schemas.microsoft.com/office/powerpoint/2010/main" val="376424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childTnLst>
                                    <p:animMotion origin="layout" path="M 4.16667E-6 -1.48148E-6 C 0.06901 -1.48148E-6 0.125 0.01713 0.125 0.03866 C 0.125 0.05996 0.06901 0.07732 4.16667E-6 0.07732 C -0.06901 0.07732 -0.125 0.05996 -0.125 0.03866 C -0.125 0.01713 -0.06901 -1.48148E-6 4.16667E-6 -1.48148E-6 Z " pathEditMode="relative" rAng="0" ptsTypes="AAAAA">
                                      <p:cBhvr>
                                        <p:cTn id="6" dur="3000" fill="hold"/>
                                        <p:tgtEl>
                                          <p:spTgt spid="6"/>
                                        </p:tgtEl>
                                        <p:attrNameLst>
                                          <p:attrName>ppt_x</p:attrName>
                                          <p:attrName>ppt_y</p:attrName>
                                        </p:attrNameLst>
                                      </p:cBhvr>
                                      <p:rCtr x="0" y="3866"/>
                                    </p:animMotion>
                                  </p:childTnLst>
                                </p:cTn>
                              </p:par>
                            </p:childTnLst>
                          </p:cTn>
                        </p:par>
                        <p:par>
                          <p:cTn id="7" fill="hold">
                            <p:stCondLst>
                              <p:cond delay="3000"/>
                            </p:stCondLst>
                            <p:childTnLst>
                              <p:par>
                                <p:cTn id="8" presetID="24" presetClass="path" presetSubtype="0" accel="50000" decel="50000" fill="hold" nodeType="after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9" dur="3000" fill="hold"/>
                                        <p:tgtEl>
                                          <p:spTgt spid="6"/>
                                        </p:tgtEl>
                                        <p:attrNameLst>
                                          <p:attrName>ppt_x</p:attrName>
                                          <p:attrName>ppt_y</p:attrName>
                                        </p:attrNameLst>
                                      </p:cBhvr>
                                    </p:animMotion>
                                  </p:childTnLst>
                                </p:cTn>
                              </p:par>
                            </p:childTnLst>
                          </p:cTn>
                        </p:par>
                        <p:par>
                          <p:cTn id="10" fill="hold">
                            <p:stCondLst>
                              <p:cond delay="6000"/>
                            </p:stCondLst>
                            <p:childTnLst>
                              <p:par>
                                <p:cTn id="11" presetID="2" presetClass="exit" presetSubtype="9" fill="hold" nodeType="afterEffect">
                                  <p:stCondLst>
                                    <p:cond delay="0"/>
                                  </p:stCondLst>
                                  <p:childTnLst>
                                    <p:anim calcmode="lin" valueType="num">
                                      <p:cBhvr additive="base">
                                        <p:cTn id="12" dur="3000"/>
                                        <p:tgtEl>
                                          <p:spTgt spid="6"/>
                                        </p:tgtEl>
                                        <p:attrNameLst>
                                          <p:attrName>ppt_x</p:attrName>
                                        </p:attrNameLst>
                                      </p:cBhvr>
                                      <p:tavLst>
                                        <p:tav tm="0">
                                          <p:val>
                                            <p:strVal val="ppt_x"/>
                                          </p:val>
                                        </p:tav>
                                        <p:tav tm="100000">
                                          <p:val>
                                            <p:strVal val="0-ppt_w/2"/>
                                          </p:val>
                                        </p:tav>
                                      </p:tavLst>
                                    </p:anim>
                                    <p:anim calcmode="lin" valueType="num">
                                      <p:cBhvr additive="base">
                                        <p:cTn id="13" dur="3000"/>
                                        <p:tgtEl>
                                          <p:spTgt spid="6"/>
                                        </p:tgtEl>
                                        <p:attrNameLst>
                                          <p:attrName>ppt_y</p:attrName>
                                        </p:attrNameLst>
                                      </p:cBhvr>
                                      <p:tavLst>
                                        <p:tav tm="0">
                                          <p:val>
                                            <p:strVal val="ppt_y"/>
                                          </p:val>
                                        </p:tav>
                                        <p:tav tm="100000">
                                          <p:val>
                                            <p:strVal val="0-ppt_h/2"/>
                                          </p:val>
                                        </p:tav>
                                      </p:tavLst>
                                    </p:anim>
                                    <p:set>
                                      <p:cBhvr>
                                        <p:cTn id="14"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41471"/>
          </a:xfrm>
        </p:spPr>
        <p:txBody>
          <a:bodyPr/>
          <a:lstStyle/>
          <a:p>
            <a:r>
              <a:rPr lang="en-US" dirty="0"/>
              <a:t>Jonathan</a:t>
            </a:r>
          </a:p>
        </p:txBody>
      </p:sp>
      <p:sp>
        <p:nvSpPr>
          <p:cNvPr id="3" name="Subtitle 2"/>
          <p:cNvSpPr>
            <a:spLocks noGrp="1"/>
          </p:cNvSpPr>
          <p:nvPr>
            <p:ph type="subTitle" idx="1"/>
          </p:nvPr>
        </p:nvSpPr>
        <p:spPr/>
        <p:txBody>
          <a:bodyPr/>
          <a:lstStyle/>
          <a:p>
            <a:r>
              <a:rPr lang="en-US" dirty="0"/>
              <a:t>August 11</a:t>
            </a:r>
          </a:p>
        </p:txBody>
      </p:sp>
    </p:spTree>
    <p:extLst>
      <p:ext uri="{BB962C8B-B14F-4D97-AF65-F5344CB8AC3E}">
        <p14:creationId xmlns:p14="http://schemas.microsoft.com/office/powerpoint/2010/main" val="140396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BE0F-8DAB-7DDA-9F5E-79BA7BD4F389}"/>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005A0A7E-6CCE-ACD5-48D4-B6B3AC33EC49}"/>
              </a:ext>
            </a:extLst>
          </p:cNvPr>
          <p:cNvSpPr>
            <a:spLocks noGrp="1"/>
          </p:cNvSpPr>
          <p:nvPr>
            <p:ph idx="1"/>
          </p:nvPr>
        </p:nvSpPr>
        <p:spPr/>
        <p:txBody>
          <a:bodyPr>
            <a:normAutofit fontScale="92500" lnSpcReduction="10000"/>
          </a:bodyPr>
          <a:lstStyle/>
          <a:p>
            <a:r>
              <a:rPr lang="en-US" dirty="0"/>
              <a:t>As a child, what did you want to be when you grew up?</a:t>
            </a:r>
          </a:p>
          <a:p>
            <a:endParaRPr lang="en-US" dirty="0"/>
          </a:p>
          <a:p>
            <a:r>
              <a:rPr lang="en-US" dirty="0">
                <a:solidFill>
                  <a:srgbClr val="C00000"/>
                </a:solidFill>
              </a:rPr>
              <a:t>Sometimes we just wish for something because it looked adventuresome.</a:t>
            </a:r>
          </a:p>
          <a:p>
            <a:pPr lvl="1"/>
            <a:r>
              <a:rPr lang="en-US" dirty="0">
                <a:solidFill>
                  <a:srgbClr val="C00000"/>
                </a:solidFill>
              </a:rPr>
              <a:t>Sometimes there is also parental or cultural pressure to choose  a vocation</a:t>
            </a:r>
          </a:p>
          <a:p>
            <a:pPr lvl="1"/>
            <a:r>
              <a:rPr lang="en-US" dirty="0">
                <a:solidFill>
                  <a:srgbClr val="C00000"/>
                </a:solidFill>
              </a:rPr>
              <a:t>Today we look at how Saul’s son, </a:t>
            </a:r>
            <a:r>
              <a:rPr lang="en-US" dirty="0" err="1">
                <a:solidFill>
                  <a:srgbClr val="C00000"/>
                </a:solidFill>
              </a:rPr>
              <a:t>Jonahtan</a:t>
            </a:r>
            <a:r>
              <a:rPr lang="en-US" dirty="0">
                <a:solidFill>
                  <a:srgbClr val="C00000"/>
                </a:solidFill>
              </a:rPr>
              <a:t> dealt with such pressures </a:t>
            </a:r>
          </a:p>
          <a:p>
            <a:endParaRPr lang="en-US" dirty="0"/>
          </a:p>
        </p:txBody>
      </p:sp>
      <p:grpSp>
        <p:nvGrpSpPr>
          <p:cNvPr id="4" name="Group 3">
            <a:extLst>
              <a:ext uri="{FF2B5EF4-FFF2-40B4-BE49-F238E27FC236}">
                <a16:creationId xmlns:a16="http://schemas.microsoft.com/office/drawing/2014/main" id="{33965AC4-93DB-5B5F-DE79-0AD181805627}"/>
              </a:ext>
            </a:extLst>
          </p:cNvPr>
          <p:cNvGrpSpPr/>
          <p:nvPr/>
        </p:nvGrpSpPr>
        <p:grpSpPr>
          <a:xfrm>
            <a:off x="1632858" y="3215244"/>
            <a:ext cx="8716851" cy="2505075"/>
            <a:chOff x="1478478" y="3203369"/>
            <a:chExt cx="8716851" cy="2505075"/>
          </a:xfrm>
        </p:grpSpPr>
        <p:pic>
          <p:nvPicPr>
            <p:cNvPr id="1026" name="Picture 2" descr="Nurse with Thermometer">
              <a:extLst>
                <a:ext uri="{FF2B5EF4-FFF2-40B4-BE49-F238E27FC236}">
                  <a16:creationId xmlns:a16="http://schemas.microsoft.com/office/drawing/2014/main" id="{A3A4D018-4D01-76F4-F203-31A7C93158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3707" y="3429000"/>
              <a:ext cx="1731622" cy="2095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irefighter standing by his fire truck">
              <a:extLst>
                <a:ext uri="{FF2B5EF4-FFF2-40B4-BE49-F238E27FC236}">
                  <a16:creationId xmlns:a16="http://schemas.microsoft.com/office/drawing/2014/main" id="{9436E521-7983-47AC-2138-D21B0EBF1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478" y="3515096"/>
              <a:ext cx="2443842" cy="2193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hef">
              <a:extLst>
                <a:ext uri="{FF2B5EF4-FFF2-40B4-BE49-F238E27FC236}">
                  <a16:creationId xmlns:a16="http://schemas.microsoft.com/office/drawing/2014/main" id="{C1A3ACD7-F3F9-7F4F-2743-4F048619D6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8751" y="3203369"/>
              <a:ext cx="1874498" cy="2321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730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B23D-3EE8-01A0-2283-7F8925762734}"/>
              </a:ext>
            </a:extLst>
          </p:cNvPr>
          <p:cNvSpPr>
            <a:spLocks noGrp="1"/>
          </p:cNvSpPr>
          <p:nvPr>
            <p:ph type="title"/>
          </p:nvPr>
        </p:nvSpPr>
        <p:spPr/>
        <p:txBody>
          <a:bodyPr/>
          <a:lstStyle/>
          <a:p>
            <a:pPr algn="l"/>
            <a:r>
              <a:rPr lang="en-US" dirty="0"/>
              <a:t>Listen for expressions of friendship.</a:t>
            </a:r>
          </a:p>
        </p:txBody>
      </p:sp>
      <p:sp>
        <p:nvSpPr>
          <p:cNvPr id="3" name="Content Placeholder 2">
            <a:extLst>
              <a:ext uri="{FF2B5EF4-FFF2-40B4-BE49-F238E27FC236}">
                <a16:creationId xmlns:a16="http://schemas.microsoft.com/office/drawing/2014/main" id="{9796540D-0DC3-05D8-CA2D-D675E056A605}"/>
              </a:ext>
            </a:extLst>
          </p:cNvPr>
          <p:cNvSpPr>
            <a:spLocks noGrp="1"/>
          </p:cNvSpPr>
          <p:nvPr>
            <p:ph idx="1"/>
          </p:nvPr>
        </p:nvSpPr>
        <p:spPr>
          <a:xfrm>
            <a:off x="1944547" y="1952946"/>
            <a:ext cx="8136038" cy="4351338"/>
          </a:xfrm>
        </p:spPr>
        <p:txBody>
          <a:bodyPr/>
          <a:lstStyle/>
          <a:p>
            <a:pPr marL="0" indent="0" algn="ctr">
              <a:buNone/>
            </a:pPr>
            <a:r>
              <a:rPr lang="en-US" dirty="0"/>
              <a:t>1 Samuel 18:1-4 (NIV)  After David had finished talking with Saul, Jonathan became one in spirit with David, and he loved him as himself. 2  From that day Saul kept David with him and did not let him return to </a:t>
            </a:r>
          </a:p>
        </p:txBody>
      </p:sp>
    </p:spTree>
    <p:extLst>
      <p:ext uri="{BB962C8B-B14F-4D97-AF65-F5344CB8AC3E}">
        <p14:creationId xmlns:p14="http://schemas.microsoft.com/office/powerpoint/2010/main" val="13636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B23D-3EE8-01A0-2283-7F8925762734}"/>
              </a:ext>
            </a:extLst>
          </p:cNvPr>
          <p:cNvSpPr>
            <a:spLocks noGrp="1"/>
          </p:cNvSpPr>
          <p:nvPr>
            <p:ph type="title"/>
          </p:nvPr>
        </p:nvSpPr>
        <p:spPr/>
        <p:txBody>
          <a:bodyPr/>
          <a:lstStyle/>
          <a:p>
            <a:pPr algn="l"/>
            <a:r>
              <a:rPr lang="en-US" dirty="0"/>
              <a:t>Listen for expressions of friendship.</a:t>
            </a:r>
          </a:p>
        </p:txBody>
      </p:sp>
      <p:sp>
        <p:nvSpPr>
          <p:cNvPr id="3" name="Content Placeholder 2">
            <a:extLst>
              <a:ext uri="{FF2B5EF4-FFF2-40B4-BE49-F238E27FC236}">
                <a16:creationId xmlns:a16="http://schemas.microsoft.com/office/drawing/2014/main" id="{9796540D-0DC3-05D8-CA2D-D675E056A605}"/>
              </a:ext>
            </a:extLst>
          </p:cNvPr>
          <p:cNvSpPr>
            <a:spLocks noGrp="1"/>
          </p:cNvSpPr>
          <p:nvPr>
            <p:ph idx="1"/>
          </p:nvPr>
        </p:nvSpPr>
        <p:spPr>
          <a:xfrm>
            <a:off x="1784430" y="1952946"/>
            <a:ext cx="8623139" cy="4351338"/>
          </a:xfrm>
        </p:spPr>
        <p:txBody>
          <a:bodyPr/>
          <a:lstStyle/>
          <a:p>
            <a:pPr marL="0" indent="0" algn="ctr">
              <a:buNone/>
            </a:pPr>
            <a:r>
              <a:rPr lang="en-US" dirty="0"/>
              <a:t>his father's house. 3  And Jonathan made a covenant with David because he loved him as himself. 4  Jonathan took off the robe he was wearing and gave it to David, along with his tunic, and even his sword, his bow and his belt.</a:t>
            </a:r>
          </a:p>
        </p:txBody>
      </p:sp>
      <p:pic>
        <p:nvPicPr>
          <p:cNvPr id="5" name="Picture 4">
            <a:extLst>
              <a:ext uri="{FF2B5EF4-FFF2-40B4-BE49-F238E27FC236}">
                <a16:creationId xmlns:a16="http://schemas.microsoft.com/office/drawing/2014/main" id="{F783ABCD-4650-6424-6EC7-5EDA2117B22E}"/>
              </a:ext>
            </a:extLst>
          </p:cNvPr>
          <p:cNvPicPr>
            <a:picLocks noChangeAspect="1"/>
          </p:cNvPicPr>
          <p:nvPr/>
        </p:nvPicPr>
        <p:blipFill>
          <a:blip r:embed="rId2">
            <a:duotone>
              <a:prstClr val="black"/>
              <a:schemeClr val="accent3">
                <a:tint val="45000"/>
                <a:satMod val="400000"/>
              </a:schemeClr>
            </a:duotone>
          </a:blip>
          <a:stretch>
            <a:fillRect/>
          </a:stretch>
        </p:blipFill>
        <p:spPr>
          <a:xfrm>
            <a:off x="4845529" y="5432221"/>
            <a:ext cx="2200000"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8548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1D53-644D-A167-C5B6-6BF8271DA533}"/>
              </a:ext>
            </a:extLst>
          </p:cNvPr>
          <p:cNvSpPr>
            <a:spLocks noGrp="1"/>
          </p:cNvSpPr>
          <p:nvPr>
            <p:ph type="title"/>
          </p:nvPr>
        </p:nvSpPr>
        <p:spPr/>
        <p:txBody>
          <a:bodyPr/>
          <a:lstStyle/>
          <a:p>
            <a:r>
              <a:rPr lang="en-US" dirty="0"/>
              <a:t>Role Expectations</a:t>
            </a:r>
          </a:p>
        </p:txBody>
      </p:sp>
      <p:sp>
        <p:nvSpPr>
          <p:cNvPr id="3" name="Content Placeholder 2">
            <a:extLst>
              <a:ext uri="{FF2B5EF4-FFF2-40B4-BE49-F238E27FC236}">
                <a16:creationId xmlns:a16="http://schemas.microsoft.com/office/drawing/2014/main" id="{9A0F602B-89D1-9F5D-4C17-663716D00827}"/>
              </a:ext>
            </a:extLst>
          </p:cNvPr>
          <p:cNvSpPr>
            <a:spLocks noGrp="1"/>
          </p:cNvSpPr>
          <p:nvPr>
            <p:ph idx="1"/>
          </p:nvPr>
        </p:nvSpPr>
        <p:spPr/>
        <p:txBody>
          <a:bodyPr/>
          <a:lstStyle/>
          <a:p>
            <a:r>
              <a:rPr lang="en-US" dirty="0"/>
              <a:t>Why might we expect Jonathan to have rejected David as a friend? </a:t>
            </a:r>
          </a:p>
          <a:p>
            <a:r>
              <a:rPr lang="en-US" dirty="0"/>
              <a:t>What kinds of difficulties could have arisen between the oldest son of the king and a skillful and popular soldier also living in the palace?</a:t>
            </a:r>
          </a:p>
          <a:p>
            <a:r>
              <a:rPr lang="en-US" dirty="0"/>
              <a:t>How did he demonstrate a commitment to their friendship that may have defied the role expectations others had for him? </a:t>
            </a:r>
          </a:p>
        </p:txBody>
      </p:sp>
    </p:spTree>
    <p:extLst>
      <p:ext uri="{BB962C8B-B14F-4D97-AF65-F5344CB8AC3E}">
        <p14:creationId xmlns:p14="http://schemas.microsoft.com/office/powerpoint/2010/main" val="396574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40B1-8F90-3E68-48C1-298E229D0216}"/>
              </a:ext>
            </a:extLst>
          </p:cNvPr>
          <p:cNvSpPr>
            <a:spLocks noGrp="1"/>
          </p:cNvSpPr>
          <p:nvPr>
            <p:ph type="title"/>
          </p:nvPr>
        </p:nvSpPr>
        <p:spPr/>
        <p:txBody>
          <a:bodyPr/>
          <a:lstStyle/>
          <a:p>
            <a:r>
              <a:rPr lang="en-US" dirty="0"/>
              <a:t>Role Expectations</a:t>
            </a:r>
          </a:p>
        </p:txBody>
      </p:sp>
      <p:sp>
        <p:nvSpPr>
          <p:cNvPr id="3" name="Content Placeholder 2">
            <a:extLst>
              <a:ext uri="{FF2B5EF4-FFF2-40B4-BE49-F238E27FC236}">
                <a16:creationId xmlns:a16="http://schemas.microsoft.com/office/drawing/2014/main" id="{11F8BDCC-FC20-51D3-64A0-B506FE378F8F}"/>
              </a:ext>
            </a:extLst>
          </p:cNvPr>
          <p:cNvSpPr>
            <a:spLocks noGrp="1"/>
          </p:cNvSpPr>
          <p:nvPr>
            <p:ph idx="1"/>
          </p:nvPr>
        </p:nvSpPr>
        <p:spPr>
          <a:xfrm>
            <a:off x="838200" y="2095017"/>
            <a:ext cx="10515600" cy="4081945"/>
          </a:xfrm>
        </p:spPr>
        <p:txBody>
          <a:bodyPr/>
          <a:lstStyle/>
          <a:p>
            <a:r>
              <a:rPr lang="en-US" dirty="0"/>
              <a:t>What traits might have made Jonathan and David feel as if they were "one spirit"? </a:t>
            </a:r>
          </a:p>
          <a:p>
            <a:r>
              <a:rPr lang="en-US" dirty="0"/>
              <a:t>What kinds of things could you give to a friend to demonstrate great loyalty and trust in them?</a:t>
            </a:r>
          </a:p>
          <a:p>
            <a:endParaRPr lang="en-US" dirty="0"/>
          </a:p>
        </p:txBody>
      </p:sp>
    </p:spTree>
    <p:extLst>
      <p:ext uri="{BB962C8B-B14F-4D97-AF65-F5344CB8AC3E}">
        <p14:creationId xmlns:p14="http://schemas.microsoft.com/office/powerpoint/2010/main" val="225009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43ED-7AF5-FDA6-2D17-79190AE3F5C3}"/>
              </a:ext>
            </a:extLst>
          </p:cNvPr>
          <p:cNvSpPr>
            <a:spLocks noGrp="1"/>
          </p:cNvSpPr>
          <p:nvPr>
            <p:ph type="title"/>
          </p:nvPr>
        </p:nvSpPr>
        <p:spPr/>
        <p:txBody>
          <a:bodyPr/>
          <a:lstStyle/>
          <a:p>
            <a:r>
              <a:rPr lang="en-US" dirty="0"/>
              <a:t>Role Expectations</a:t>
            </a:r>
          </a:p>
        </p:txBody>
      </p:sp>
      <p:sp>
        <p:nvSpPr>
          <p:cNvPr id="3" name="Content Placeholder 2">
            <a:extLst>
              <a:ext uri="{FF2B5EF4-FFF2-40B4-BE49-F238E27FC236}">
                <a16:creationId xmlns:a16="http://schemas.microsoft.com/office/drawing/2014/main" id="{5A4E0029-6FE5-A398-AF8A-0882F6172F94}"/>
              </a:ext>
            </a:extLst>
          </p:cNvPr>
          <p:cNvSpPr>
            <a:spLocks noGrp="1"/>
          </p:cNvSpPr>
          <p:nvPr>
            <p:ph idx="1"/>
          </p:nvPr>
        </p:nvSpPr>
        <p:spPr/>
        <p:txBody>
          <a:bodyPr/>
          <a:lstStyle/>
          <a:p>
            <a:r>
              <a:rPr lang="en-US" dirty="0"/>
              <a:t>What are the benefits of having your “soul knit” to someone else in friendship? </a:t>
            </a:r>
          </a:p>
          <a:p>
            <a:r>
              <a:rPr lang="en-US" dirty="0"/>
              <a:t>When might God call you to give selflessly to benefit someone else? </a:t>
            </a:r>
          </a:p>
        </p:txBody>
      </p:sp>
    </p:spTree>
    <p:extLst>
      <p:ext uri="{BB962C8B-B14F-4D97-AF65-F5344CB8AC3E}">
        <p14:creationId xmlns:p14="http://schemas.microsoft.com/office/powerpoint/2010/main" val="11387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338A-2DC5-2950-8A43-872C07D4264A}"/>
              </a:ext>
            </a:extLst>
          </p:cNvPr>
          <p:cNvSpPr>
            <a:spLocks noGrp="1"/>
          </p:cNvSpPr>
          <p:nvPr>
            <p:ph type="title"/>
          </p:nvPr>
        </p:nvSpPr>
        <p:spPr/>
        <p:txBody>
          <a:bodyPr/>
          <a:lstStyle/>
          <a:p>
            <a:pPr algn="l"/>
            <a:r>
              <a:rPr lang="en-US" dirty="0"/>
              <a:t>Listen for Saul’s influence on Jonathan</a:t>
            </a:r>
          </a:p>
        </p:txBody>
      </p:sp>
      <p:sp>
        <p:nvSpPr>
          <p:cNvPr id="3" name="Content Placeholder 2">
            <a:extLst>
              <a:ext uri="{FF2B5EF4-FFF2-40B4-BE49-F238E27FC236}">
                <a16:creationId xmlns:a16="http://schemas.microsoft.com/office/drawing/2014/main" id="{94CBE6A5-9446-F9A4-8DCE-A400CA270D83}"/>
              </a:ext>
            </a:extLst>
          </p:cNvPr>
          <p:cNvSpPr>
            <a:spLocks noGrp="1"/>
          </p:cNvSpPr>
          <p:nvPr>
            <p:ph idx="1"/>
          </p:nvPr>
        </p:nvSpPr>
        <p:spPr>
          <a:xfrm>
            <a:off x="1397161" y="1883498"/>
            <a:ext cx="9397678" cy="4351338"/>
          </a:xfrm>
        </p:spPr>
        <p:txBody>
          <a:bodyPr/>
          <a:lstStyle/>
          <a:p>
            <a:pPr marL="0" indent="0" algn="ctr">
              <a:buNone/>
            </a:pPr>
            <a:r>
              <a:rPr lang="en-US" dirty="0"/>
              <a:t>1 Samuel 19:1-4 (NIV)  Saul told his son Jonathan and all the attendants to kill David. But Jonathan was very fond of David 2  and warned him, "My father Saul is looking for a chance to kill you. Be on your guard tomorrow morning; go into hiding and stay there. 3  I will go out and </a:t>
            </a:r>
          </a:p>
        </p:txBody>
      </p:sp>
    </p:spTree>
    <p:extLst>
      <p:ext uri="{BB962C8B-B14F-4D97-AF65-F5344CB8AC3E}">
        <p14:creationId xmlns:p14="http://schemas.microsoft.com/office/powerpoint/2010/main" val="320709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133</TotalTime>
  <Words>1021</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Jonathan</vt:lpstr>
      <vt:lpstr>Video Introduction</vt:lpstr>
      <vt:lpstr>Admit it, now …</vt:lpstr>
      <vt:lpstr>Listen for expressions of friendship.</vt:lpstr>
      <vt:lpstr>Listen for expressions of friendship.</vt:lpstr>
      <vt:lpstr>Role Expectations</vt:lpstr>
      <vt:lpstr>Role Expectations</vt:lpstr>
      <vt:lpstr>Role Expectations</vt:lpstr>
      <vt:lpstr>Listen for Saul’s influence on Jonathan</vt:lpstr>
      <vt:lpstr>Listen for Saul’s influence on Jonathan</vt:lpstr>
      <vt:lpstr>Unwarranted Accusations</vt:lpstr>
      <vt:lpstr>Unwarranted Accusations</vt:lpstr>
      <vt:lpstr>Unwarranted Accusations</vt:lpstr>
      <vt:lpstr>Listen for Jonathan’s realization of the future.</vt:lpstr>
      <vt:lpstr>Listen for Jonathan’s realization of the future.</vt:lpstr>
      <vt:lpstr>God’s Perspective</vt:lpstr>
      <vt:lpstr>God’s Perspective</vt:lpstr>
      <vt:lpstr>Application</vt:lpstr>
      <vt:lpstr>Application</vt:lpstr>
      <vt:lpstr>Application</vt:lpstr>
      <vt:lpstr>Family Activities</vt:lpstr>
      <vt:lpstr>Jonathan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2024-07-25T15:52:24Z</dcterms:created>
  <dcterms:modified xsi:type="dcterms:W3CDTF">2024-07-25T18:06:04Z</dcterms:modified>
</cp:coreProperties>
</file>