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1000"/>
                </a:schemeClr>
              </a:gs>
              <a:gs pos="55000">
                <a:schemeClr val="accent1">
                  <a:lumMod val="45000"/>
                  <a:lumOff val="55000"/>
                  <a:alpha val="78000"/>
                </a:schemeClr>
              </a:gs>
              <a:gs pos="83000">
                <a:schemeClr val="accent1">
                  <a:lumMod val="45000"/>
                  <a:lumOff val="55000"/>
                  <a:alpha val="82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tinyurl.com/56e59j3b"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87092"/>
          </a:xfrm>
        </p:spPr>
        <p:txBody>
          <a:bodyPr/>
          <a:lstStyle/>
          <a:p>
            <a:r>
              <a:rPr lang="en-US" dirty="0"/>
              <a:t>Jesus Saves</a:t>
            </a:r>
          </a:p>
        </p:txBody>
      </p:sp>
      <p:sp>
        <p:nvSpPr>
          <p:cNvPr id="3" name="Subtitle 2"/>
          <p:cNvSpPr>
            <a:spLocks noGrp="1"/>
          </p:cNvSpPr>
          <p:nvPr>
            <p:ph type="subTitle" idx="1"/>
          </p:nvPr>
        </p:nvSpPr>
        <p:spPr/>
        <p:txBody>
          <a:bodyPr/>
          <a:lstStyle/>
          <a:p>
            <a:r>
              <a:rPr lang="en-US" dirty="0"/>
              <a:t>February 8</a:t>
            </a:r>
            <a:br>
              <a:rPr lang="en-US" dirty="0"/>
            </a:br>
            <a:br>
              <a:rPr lang="en-US"/>
            </a:br>
            <a:endParaRPr lang="en-US" dirty="0"/>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A8BB-08D7-7B29-8DC3-DCCE5AE7F4F8}"/>
              </a:ext>
            </a:extLst>
          </p:cNvPr>
          <p:cNvSpPr>
            <a:spLocks noGrp="1"/>
          </p:cNvSpPr>
          <p:nvPr>
            <p:ph type="title"/>
          </p:nvPr>
        </p:nvSpPr>
        <p:spPr/>
        <p:txBody>
          <a:bodyPr/>
          <a:lstStyle/>
          <a:p>
            <a:r>
              <a:rPr lang="en-US" dirty="0"/>
              <a:t>Jesus – Exalted as Lord</a:t>
            </a:r>
          </a:p>
        </p:txBody>
      </p:sp>
      <p:sp>
        <p:nvSpPr>
          <p:cNvPr id="3" name="Content Placeholder 2">
            <a:extLst>
              <a:ext uri="{FF2B5EF4-FFF2-40B4-BE49-F238E27FC236}">
                <a16:creationId xmlns:a16="http://schemas.microsoft.com/office/drawing/2014/main" id="{93AD4714-0090-E4AB-C065-FE1206FEE7E5}"/>
              </a:ext>
            </a:extLst>
          </p:cNvPr>
          <p:cNvSpPr>
            <a:spLocks noGrp="1"/>
          </p:cNvSpPr>
          <p:nvPr>
            <p:ph idx="1"/>
          </p:nvPr>
        </p:nvSpPr>
        <p:spPr>
          <a:xfrm>
            <a:off x="1585732" y="2118167"/>
            <a:ext cx="9768068" cy="4058796"/>
          </a:xfrm>
        </p:spPr>
        <p:txBody>
          <a:bodyPr/>
          <a:lstStyle/>
          <a:p>
            <a:r>
              <a:rPr lang="en-US" dirty="0">
                <a:solidFill>
                  <a:srgbClr val="C00000"/>
                </a:solidFill>
              </a:rPr>
              <a:t>Peter gave an eyewitness testimony.</a:t>
            </a:r>
          </a:p>
          <a:p>
            <a:pPr lvl="1"/>
            <a:r>
              <a:rPr lang="en-US" sz="3600" dirty="0">
                <a:solidFill>
                  <a:srgbClr val="C00000"/>
                </a:solidFill>
              </a:rPr>
              <a:t>God resurrected Jesus from the dead.</a:t>
            </a:r>
          </a:p>
          <a:p>
            <a:pPr lvl="1"/>
            <a:r>
              <a:rPr lang="en-US" sz="3600" dirty="0">
                <a:solidFill>
                  <a:srgbClr val="C00000"/>
                </a:solidFill>
              </a:rPr>
              <a:t>Many people saw this personally.</a:t>
            </a:r>
          </a:p>
          <a:p>
            <a:endParaRPr lang="en-US" dirty="0"/>
          </a:p>
        </p:txBody>
      </p:sp>
    </p:spTree>
    <p:extLst>
      <p:ext uri="{BB962C8B-B14F-4D97-AF65-F5344CB8AC3E}">
        <p14:creationId xmlns:p14="http://schemas.microsoft.com/office/powerpoint/2010/main" val="266922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E3E4-8DB6-5B38-DFA3-B8147DF7A0BC}"/>
              </a:ext>
            </a:extLst>
          </p:cNvPr>
          <p:cNvSpPr>
            <a:spLocks noGrp="1"/>
          </p:cNvSpPr>
          <p:nvPr>
            <p:ph type="title"/>
          </p:nvPr>
        </p:nvSpPr>
        <p:spPr/>
        <p:txBody>
          <a:bodyPr/>
          <a:lstStyle/>
          <a:p>
            <a:r>
              <a:rPr lang="en-US" dirty="0"/>
              <a:t>Jesus – Exalted as Lord</a:t>
            </a:r>
          </a:p>
        </p:txBody>
      </p:sp>
      <p:sp>
        <p:nvSpPr>
          <p:cNvPr id="3" name="Content Placeholder 2">
            <a:extLst>
              <a:ext uri="{FF2B5EF4-FFF2-40B4-BE49-F238E27FC236}">
                <a16:creationId xmlns:a16="http://schemas.microsoft.com/office/drawing/2014/main" id="{CEB68C03-A601-EA76-C690-6724FEA22ACF}"/>
              </a:ext>
            </a:extLst>
          </p:cNvPr>
          <p:cNvSpPr>
            <a:spLocks noGrp="1"/>
          </p:cNvSpPr>
          <p:nvPr>
            <p:ph idx="1"/>
          </p:nvPr>
        </p:nvSpPr>
        <p:spPr/>
        <p:txBody>
          <a:bodyPr/>
          <a:lstStyle/>
          <a:p>
            <a:r>
              <a:rPr lang="en-US" dirty="0"/>
              <a:t>Why is it important that many people in the early church were </a:t>
            </a:r>
            <a:r>
              <a:rPr lang="en-US" i="1" dirty="0"/>
              <a:t>personal witnesses</a:t>
            </a:r>
            <a:r>
              <a:rPr lang="en-US" dirty="0"/>
              <a:t> to Jesus’ resurrection?</a:t>
            </a:r>
          </a:p>
          <a:p>
            <a:endParaRPr lang="en-US" dirty="0"/>
          </a:p>
        </p:txBody>
      </p:sp>
      <p:pic>
        <p:nvPicPr>
          <p:cNvPr id="5" name="Picture 4">
            <a:extLst>
              <a:ext uri="{FF2B5EF4-FFF2-40B4-BE49-F238E27FC236}">
                <a16:creationId xmlns:a16="http://schemas.microsoft.com/office/drawing/2014/main" id="{B6C79779-95EF-E89B-A0E6-407B9F7C9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387" y="3429000"/>
            <a:ext cx="2716192" cy="2716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769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E4AE-8CE8-38D6-350C-F3AD9CC7A5BF}"/>
              </a:ext>
            </a:extLst>
          </p:cNvPr>
          <p:cNvSpPr>
            <a:spLocks noGrp="1"/>
          </p:cNvSpPr>
          <p:nvPr>
            <p:ph type="title"/>
          </p:nvPr>
        </p:nvSpPr>
        <p:spPr/>
        <p:txBody>
          <a:bodyPr/>
          <a:lstStyle/>
          <a:p>
            <a:r>
              <a:rPr lang="en-US" dirty="0"/>
              <a:t>Jesus – Exalted as Lord</a:t>
            </a:r>
          </a:p>
        </p:txBody>
      </p:sp>
      <p:sp>
        <p:nvSpPr>
          <p:cNvPr id="3" name="Content Placeholder 2">
            <a:extLst>
              <a:ext uri="{FF2B5EF4-FFF2-40B4-BE49-F238E27FC236}">
                <a16:creationId xmlns:a16="http://schemas.microsoft.com/office/drawing/2014/main" id="{8DD16B5A-E045-0A0A-52FA-BA66D59AA547}"/>
              </a:ext>
            </a:extLst>
          </p:cNvPr>
          <p:cNvSpPr>
            <a:spLocks noGrp="1"/>
          </p:cNvSpPr>
          <p:nvPr>
            <p:ph idx="1"/>
          </p:nvPr>
        </p:nvSpPr>
        <p:spPr/>
        <p:txBody>
          <a:bodyPr>
            <a:normAutofit/>
          </a:bodyPr>
          <a:lstStyle/>
          <a:p>
            <a:r>
              <a:rPr lang="en-US" dirty="0">
                <a:solidFill>
                  <a:srgbClr val="C00000"/>
                </a:solidFill>
              </a:rPr>
              <a:t>Peter offers scriptural support for claim that Jesus was ascended and exalt from Psalms</a:t>
            </a:r>
          </a:p>
          <a:p>
            <a:pPr lvl="1"/>
            <a:r>
              <a:rPr lang="en-US" dirty="0">
                <a:solidFill>
                  <a:srgbClr val="C00000"/>
                </a:solidFill>
              </a:rPr>
              <a:t>“</a:t>
            </a:r>
            <a:r>
              <a:rPr lang="en-US" i="1" dirty="0">
                <a:solidFill>
                  <a:srgbClr val="C00000"/>
                </a:solidFill>
              </a:rPr>
              <a:t>The Lord said to my Lord: ‘Sit at my right hand </a:t>
            </a:r>
            <a:r>
              <a:rPr lang="en-US" dirty="0">
                <a:solidFill>
                  <a:srgbClr val="C00000"/>
                </a:solidFill>
              </a:rPr>
              <a:t>…’”</a:t>
            </a:r>
          </a:p>
          <a:p>
            <a:pPr lvl="0"/>
            <a:r>
              <a:rPr lang="en-US" dirty="0">
                <a:solidFill>
                  <a:srgbClr val="C00000"/>
                </a:solidFill>
              </a:rPr>
              <a:t>God the Father says to God the Son, “Sit at my right hand”</a:t>
            </a:r>
            <a:endParaRPr lang="en-US" sz="3200" dirty="0">
              <a:solidFill>
                <a:srgbClr val="C00000"/>
              </a:solidFill>
            </a:endParaRPr>
          </a:p>
          <a:p>
            <a:pPr lvl="1"/>
            <a:r>
              <a:rPr lang="en-US" dirty="0">
                <a:solidFill>
                  <a:srgbClr val="C00000"/>
                </a:solidFill>
              </a:rPr>
              <a:t>Jesus was a descendant of David</a:t>
            </a:r>
            <a:endParaRPr lang="en-US" sz="2800" dirty="0">
              <a:solidFill>
                <a:srgbClr val="C00000"/>
              </a:solidFill>
            </a:endParaRPr>
          </a:p>
          <a:p>
            <a:pPr lvl="1"/>
            <a:r>
              <a:rPr lang="en-US" dirty="0">
                <a:solidFill>
                  <a:srgbClr val="C00000"/>
                </a:solidFill>
              </a:rPr>
              <a:t>So David is expressing his worship of  “</a:t>
            </a:r>
            <a:r>
              <a:rPr lang="en-US" i="1" dirty="0">
                <a:solidFill>
                  <a:srgbClr val="C00000"/>
                </a:solidFill>
              </a:rPr>
              <a:t>my</a:t>
            </a:r>
            <a:r>
              <a:rPr lang="en-US" dirty="0">
                <a:solidFill>
                  <a:srgbClr val="C00000"/>
                </a:solidFill>
              </a:rPr>
              <a:t> </a:t>
            </a:r>
            <a:r>
              <a:rPr lang="en-US" i="1" dirty="0">
                <a:solidFill>
                  <a:srgbClr val="C00000"/>
                </a:solidFill>
              </a:rPr>
              <a:t>Lord</a:t>
            </a:r>
            <a:r>
              <a:rPr lang="en-US" dirty="0">
                <a:solidFill>
                  <a:srgbClr val="C00000"/>
                </a:solidFill>
              </a:rPr>
              <a:t>”, the Messiah</a:t>
            </a:r>
            <a:endParaRPr lang="en-US" sz="2800" dirty="0">
              <a:solidFill>
                <a:srgbClr val="C00000"/>
              </a:solidFill>
            </a:endParaRPr>
          </a:p>
          <a:p>
            <a:pPr lvl="1"/>
            <a:endParaRPr lang="en-US" dirty="0"/>
          </a:p>
        </p:txBody>
      </p:sp>
    </p:spTree>
    <p:extLst>
      <p:ext uri="{BB962C8B-B14F-4D97-AF65-F5344CB8AC3E}">
        <p14:creationId xmlns:p14="http://schemas.microsoft.com/office/powerpoint/2010/main" val="346066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49E5-57D6-D0C1-42F7-D198C6BE95AB}"/>
              </a:ext>
            </a:extLst>
          </p:cNvPr>
          <p:cNvSpPr>
            <a:spLocks noGrp="1"/>
          </p:cNvSpPr>
          <p:nvPr>
            <p:ph type="title"/>
          </p:nvPr>
        </p:nvSpPr>
        <p:spPr/>
        <p:txBody>
          <a:bodyPr/>
          <a:lstStyle/>
          <a:p>
            <a:r>
              <a:rPr lang="en-US" dirty="0"/>
              <a:t>Jesus – Exalted as Lord</a:t>
            </a:r>
          </a:p>
        </p:txBody>
      </p:sp>
      <p:sp>
        <p:nvSpPr>
          <p:cNvPr id="3" name="Content Placeholder 2">
            <a:extLst>
              <a:ext uri="{FF2B5EF4-FFF2-40B4-BE49-F238E27FC236}">
                <a16:creationId xmlns:a16="http://schemas.microsoft.com/office/drawing/2014/main" id="{49E677D3-3959-1AD5-9634-6FB5668205A3}"/>
              </a:ext>
            </a:extLst>
          </p:cNvPr>
          <p:cNvSpPr>
            <a:spLocks noGrp="1"/>
          </p:cNvSpPr>
          <p:nvPr>
            <p:ph idx="1"/>
          </p:nvPr>
        </p:nvSpPr>
        <p:spPr/>
        <p:txBody>
          <a:bodyPr/>
          <a:lstStyle/>
          <a:p>
            <a:r>
              <a:rPr lang="en-US" dirty="0"/>
              <a:t>What are the personal implications of recognizing Jesus as Lord?</a:t>
            </a:r>
          </a:p>
          <a:p>
            <a:r>
              <a:rPr lang="en-US" dirty="0"/>
              <a:t>What can cause people to struggle with the certainty that Jesus is Lord?</a:t>
            </a:r>
          </a:p>
          <a:p>
            <a:r>
              <a:rPr lang="en-US" dirty="0"/>
              <a:t>What do we learn from this passage about the Holy Spirit?</a:t>
            </a:r>
          </a:p>
          <a:p>
            <a:endParaRPr lang="en-US" dirty="0"/>
          </a:p>
        </p:txBody>
      </p:sp>
      <p:pic>
        <p:nvPicPr>
          <p:cNvPr id="6" name="Picture 5" descr="Shape, circle&#10;&#10;Description automatically generated">
            <a:extLst>
              <a:ext uri="{FF2B5EF4-FFF2-40B4-BE49-F238E27FC236}">
                <a16:creationId xmlns:a16="http://schemas.microsoft.com/office/drawing/2014/main" id="{EC958EA7-0A00-DEF9-8452-F1DDE74DB48E}"/>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l="57217" t="6503" r="5264" b="31165"/>
          <a:stretch>
            <a:fillRect/>
          </a:stretch>
        </p:blipFill>
        <p:spPr bwMode="auto">
          <a:xfrm>
            <a:off x="4815069" y="4735801"/>
            <a:ext cx="1898248" cy="192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901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233E-09D0-D0B3-F8AD-ECCAF456C7EF}"/>
              </a:ext>
            </a:extLst>
          </p:cNvPr>
          <p:cNvSpPr>
            <a:spLocks noGrp="1"/>
          </p:cNvSpPr>
          <p:nvPr>
            <p:ph type="title"/>
          </p:nvPr>
        </p:nvSpPr>
        <p:spPr/>
        <p:txBody>
          <a:bodyPr/>
          <a:lstStyle/>
          <a:p>
            <a:pPr algn="l"/>
            <a:r>
              <a:rPr lang="en-US" dirty="0"/>
              <a:t>Listen for the response to Peter’s preaching.</a:t>
            </a:r>
          </a:p>
        </p:txBody>
      </p:sp>
      <p:sp>
        <p:nvSpPr>
          <p:cNvPr id="3" name="Content Placeholder 2">
            <a:extLst>
              <a:ext uri="{FF2B5EF4-FFF2-40B4-BE49-F238E27FC236}">
                <a16:creationId xmlns:a16="http://schemas.microsoft.com/office/drawing/2014/main" id="{5AE8FC27-7F96-2ECE-8D54-1809ABE0C034}"/>
              </a:ext>
            </a:extLst>
          </p:cNvPr>
          <p:cNvSpPr>
            <a:spLocks noGrp="1"/>
          </p:cNvSpPr>
          <p:nvPr>
            <p:ph idx="1"/>
          </p:nvPr>
        </p:nvSpPr>
        <p:spPr>
          <a:xfrm>
            <a:off x="838200" y="1990845"/>
            <a:ext cx="10515600" cy="4186117"/>
          </a:xfrm>
        </p:spPr>
        <p:txBody>
          <a:bodyPr/>
          <a:lstStyle/>
          <a:p>
            <a:pPr marL="0" indent="0" algn="ctr">
              <a:buNone/>
            </a:pPr>
            <a:r>
              <a:rPr lang="en-US" dirty="0"/>
              <a:t>Acts 2:37-41 (NIV)   When the people heard this, they were cut to the heart and said to Peter and the other apostles, "Brothers, what shall we do?" 38  Peter replied, "Repent and be baptized, every one of you, in the name of Jesus Christ for the forgiveness of your sins. And you will receive the gift of the Holy Spirit. 39  The promise </a:t>
            </a:r>
          </a:p>
        </p:txBody>
      </p:sp>
    </p:spTree>
    <p:extLst>
      <p:ext uri="{BB962C8B-B14F-4D97-AF65-F5344CB8AC3E}">
        <p14:creationId xmlns:p14="http://schemas.microsoft.com/office/powerpoint/2010/main" val="26573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CD917-D51F-FEF3-01C7-8B66ABE81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F84D0-F7DB-3591-620D-1E8B6C1F843B}"/>
              </a:ext>
            </a:extLst>
          </p:cNvPr>
          <p:cNvSpPr>
            <a:spLocks noGrp="1"/>
          </p:cNvSpPr>
          <p:nvPr>
            <p:ph type="title"/>
          </p:nvPr>
        </p:nvSpPr>
        <p:spPr/>
        <p:txBody>
          <a:bodyPr/>
          <a:lstStyle/>
          <a:p>
            <a:pPr algn="l"/>
            <a:r>
              <a:rPr lang="en-US" dirty="0"/>
              <a:t>Listen for the response to Peter’s preaching.</a:t>
            </a:r>
          </a:p>
        </p:txBody>
      </p:sp>
      <p:sp>
        <p:nvSpPr>
          <p:cNvPr id="3" name="Content Placeholder 2">
            <a:extLst>
              <a:ext uri="{FF2B5EF4-FFF2-40B4-BE49-F238E27FC236}">
                <a16:creationId xmlns:a16="http://schemas.microsoft.com/office/drawing/2014/main" id="{787099B2-DE3A-AE57-1DE6-05D094EE4B1B}"/>
              </a:ext>
            </a:extLst>
          </p:cNvPr>
          <p:cNvSpPr>
            <a:spLocks noGrp="1"/>
          </p:cNvSpPr>
          <p:nvPr>
            <p:ph idx="1"/>
          </p:nvPr>
        </p:nvSpPr>
        <p:spPr>
          <a:xfrm>
            <a:off x="838200" y="1990845"/>
            <a:ext cx="10515600" cy="4186117"/>
          </a:xfrm>
        </p:spPr>
        <p:txBody>
          <a:bodyPr/>
          <a:lstStyle/>
          <a:p>
            <a:pPr marL="0" indent="0" algn="ctr">
              <a:buNone/>
            </a:pPr>
            <a:r>
              <a:rPr lang="en-US" dirty="0"/>
              <a:t> is for you and your children and for all who are far off--for all whom the Lord our God will call." 40  With many other words he warned them; and he pleaded with them, "Save yourselves from this corrupt generation." 41  Those who accepted his message were baptized, and about three thousand were added to their number that day.</a:t>
            </a:r>
          </a:p>
        </p:txBody>
      </p:sp>
      <p:pic>
        <p:nvPicPr>
          <p:cNvPr id="4" name="Picture 3">
            <a:extLst>
              <a:ext uri="{FF2B5EF4-FFF2-40B4-BE49-F238E27FC236}">
                <a16:creationId xmlns:a16="http://schemas.microsoft.com/office/drawing/2014/main" id="{D3E5E0C3-160A-2A2A-72C4-114E88685747}"/>
              </a:ext>
            </a:extLst>
          </p:cNvPr>
          <p:cNvPicPr>
            <a:picLocks noChangeAspect="1"/>
          </p:cNvPicPr>
          <p:nvPr/>
        </p:nvPicPr>
        <p:blipFill>
          <a:blip r:embed="rId2"/>
          <a:stretch>
            <a:fillRect/>
          </a:stretch>
        </p:blipFill>
        <p:spPr>
          <a:xfrm>
            <a:off x="5041162" y="5881724"/>
            <a:ext cx="210967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268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0B8C-6300-C0D7-EB48-E1FC2C077BC2}"/>
              </a:ext>
            </a:extLst>
          </p:cNvPr>
          <p:cNvSpPr>
            <a:spLocks noGrp="1"/>
          </p:cNvSpPr>
          <p:nvPr>
            <p:ph type="title"/>
          </p:nvPr>
        </p:nvSpPr>
        <p:spPr/>
        <p:txBody>
          <a:bodyPr/>
          <a:lstStyle/>
          <a:p>
            <a:r>
              <a:rPr lang="en-US" dirty="0"/>
              <a:t>Jesus – Trust Him</a:t>
            </a:r>
          </a:p>
        </p:txBody>
      </p:sp>
      <p:sp>
        <p:nvSpPr>
          <p:cNvPr id="3" name="Content Placeholder 2">
            <a:extLst>
              <a:ext uri="{FF2B5EF4-FFF2-40B4-BE49-F238E27FC236}">
                <a16:creationId xmlns:a16="http://schemas.microsoft.com/office/drawing/2014/main" id="{C8A435B1-35F3-6799-1D84-696ED2507414}"/>
              </a:ext>
            </a:extLst>
          </p:cNvPr>
          <p:cNvSpPr>
            <a:spLocks noGrp="1"/>
          </p:cNvSpPr>
          <p:nvPr>
            <p:ph idx="1"/>
          </p:nvPr>
        </p:nvSpPr>
        <p:spPr/>
        <p:txBody>
          <a:bodyPr/>
          <a:lstStyle/>
          <a:p>
            <a:r>
              <a:rPr lang="en-US" dirty="0"/>
              <a:t>How did the hearers respond to Peter’s words? </a:t>
            </a:r>
          </a:p>
          <a:p>
            <a:r>
              <a:rPr lang="en-US" dirty="0"/>
              <a:t>What did Peter tell his audience to do? </a:t>
            </a:r>
          </a:p>
          <a:p>
            <a:r>
              <a:rPr lang="en-US" dirty="0"/>
              <a:t>What effect did Peter’s sermon have? </a:t>
            </a:r>
          </a:p>
          <a:p>
            <a:r>
              <a:rPr lang="en-US" dirty="0"/>
              <a:t>What would the apostles have been teaching?</a:t>
            </a:r>
          </a:p>
          <a:p>
            <a:r>
              <a:rPr lang="en-US" dirty="0"/>
              <a:t>What should we be using for teaching today?</a:t>
            </a:r>
          </a:p>
          <a:p>
            <a:endParaRPr lang="en-US" dirty="0"/>
          </a:p>
        </p:txBody>
      </p:sp>
    </p:spTree>
    <p:extLst>
      <p:ext uri="{BB962C8B-B14F-4D97-AF65-F5344CB8AC3E}">
        <p14:creationId xmlns:p14="http://schemas.microsoft.com/office/powerpoint/2010/main" val="26355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570F-1761-B80A-65C4-09C2F92A3E5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78ADBF5-B28F-F93F-E724-77E817F56545}"/>
              </a:ext>
            </a:extLst>
          </p:cNvPr>
          <p:cNvSpPr>
            <a:spLocks noGrp="1"/>
          </p:cNvSpPr>
          <p:nvPr>
            <p:ph idx="1"/>
          </p:nvPr>
        </p:nvSpPr>
        <p:spPr/>
        <p:txBody>
          <a:bodyPr/>
          <a:lstStyle/>
          <a:p>
            <a:r>
              <a:rPr lang="en-US" dirty="0"/>
              <a:t>Examine. </a:t>
            </a:r>
          </a:p>
          <a:p>
            <a:pPr lvl="1"/>
            <a:r>
              <a:rPr lang="en-US" dirty="0"/>
              <a:t>Consider your heart and life </a:t>
            </a:r>
          </a:p>
          <a:p>
            <a:pPr lvl="1"/>
            <a:r>
              <a:rPr lang="en-US" dirty="0"/>
              <a:t>See if what’s missing is a personal relationship with Jesus. </a:t>
            </a:r>
          </a:p>
          <a:p>
            <a:pPr lvl="1"/>
            <a:r>
              <a:rPr lang="en-US" dirty="0"/>
              <a:t>If so, repent of your sins, trust Jesus.</a:t>
            </a:r>
          </a:p>
          <a:p>
            <a:pPr lvl="1"/>
            <a:r>
              <a:rPr lang="en-US" dirty="0"/>
              <a:t>Experience the greatest miracle of salvation.</a:t>
            </a:r>
          </a:p>
          <a:p>
            <a:endParaRPr lang="en-US" dirty="0"/>
          </a:p>
        </p:txBody>
      </p:sp>
    </p:spTree>
    <p:extLst>
      <p:ext uri="{BB962C8B-B14F-4D97-AF65-F5344CB8AC3E}">
        <p14:creationId xmlns:p14="http://schemas.microsoft.com/office/powerpoint/2010/main" val="114850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0EAC-9DA8-4140-5A1E-570C2D3C8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30972-A0C6-23C9-552B-74D0399D0BB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0FAB499-19EE-0488-0593-B5AE007766DD}"/>
              </a:ext>
            </a:extLst>
          </p:cNvPr>
          <p:cNvSpPr>
            <a:spLocks noGrp="1"/>
          </p:cNvSpPr>
          <p:nvPr>
            <p:ph idx="1"/>
          </p:nvPr>
        </p:nvSpPr>
        <p:spPr>
          <a:xfrm>
            <a:off x="866172" y="1837200"/>
            <a:ext cx="10515600" cy="4351338"/>
          </a:xfrm>
        </p:spPr>
        <p:txBody>
          <a:bodyPr/>
          <a:lstStyle/>
          <a:p>
            <a:r>
              <a:rPr lang="en-US" dirty="0"/>
              <a:t>Identify. </a:t>
            </a:r>
          </a:p>
          <a:p>
            <a:pPr lvl="1"/>
            <a:r>
              <a:rPr lang="en-US" dirty="0"/>
              <a:t>Find one area in your life where you need to repent for sin.</a:t>
            </a:r>
          </a:p>
          <a:p>
            <a:pPr lvl="1"/>
            <a:r>
              <a:rPr lang="en-US" dirty="0"/>
              <a:t>Where do you need to surrender to Jesus’s lordship in a </a:t>
            </a:r>
            <a:r>
              <a:rPr lang="en-US" dirty="0" err="1"/>
              <a:t>a</a:t>
            </a:r>
            <a:r>
              <a:rPr lang="en-US" dirty="0"/>
              <a:t> relationship or a habit?</a:t>
            </a:r>
          </a:p>
          <a:p>
            <a:pPr lvl="1"/>
            <a:r>
              <a:rPr lang="en-US" dirty="0"/>
              <a:t>Take actionable steps toward reconciliation or change, trusting in Jesus for strength.</a:t>
            </a:r>
          </a:p>
          <a:p>
            <a:endParaRPr lang="en-US" dirty="0"/>
          </a:p>
        </p:txBody>
      </p:sp>
    </p:spTree>
    <p:extLst>
      <p:ext uri="{BB962C8B-B14F-4D97-AF65-F5344CB8AC3E}">
        <p14:creationId xmlns:p14="http://schemas.microsoft.com/office/powerpoint/2010/main" val="247547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CF7F1-628A-7014-4D2B-131154F3B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614B0-6F17-ECC1-D211-8D1B062A652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2ED076B-DDCD-FD70-8D1D-A13A95D4C285}"/>
              </a:ext>
            </a:extLst>
          </p:cNvPr>
          <p:cNvSpPr>
            <a:spLocks noGrp="1"/>
          </p:cNvSpPr>
          <p:nvPr>
            <p:ph idx="1"/>
          </p:nvPr>
        </p:nvSpPr>
        <p:spPr>
          <a:xfrm>
            <a:off x="838200" y="1990845"/>
            <a:ext cx="10515600" cy="4186117"/>
          </a:xfrm>
        </p:spPr>
        <p:txBody>
          <a:bodyPr/>
          <a:lstStyle/>
          <a:p>
            <a:r>
              <a:rPr lang="en-US" dirty="0"/>
              <a:t>Share. </a:t>
            </a:r>
          </a:p>
          <a:p>
            <a:pPr lvl="1"/>
            <a:r>
              <a:rPr lang="en-US" dirty="0"/>
              <a:t>Communicate the testimony of how Jesus has saved you with someone this week. </a:t>
            </a:r>
          </a:p>
          <a:p>
            <a:pPr lvl="1"/>
            <a:r>
              <a:rPr lang="en-US" dirty="0"/>
              <a:t>Whether in person or online, be bold in declaring the good news that Jesus saves those who are lost. </a:t>
            </a:r>
          </a:p>
          <a:p>
            <a:endParaRPr lang="en-US" dirty="0"/>
          </a:p>
        </p:txBody>
      </p:sp>
    </p:spTree>
    <p:extLst>
      <p:ext uri="{BB962C8B-B14F-4D97-AF65-F5344CB8AC3E}">
        <p14:creationId xmlns:p14="http://schemas.microsoft.com/office/powerpoint/2010/main" val="85172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BC082F-9A23-D614-78DA-460DF6D05932}"/>
              </a:ext>
            </a:extLst>
          </p:cNvPr>
          <p:cNvSpPr>
            <a:spLocks noGrp="1"/>
          </p:cNvSpPr>
          <p:nvPr>
            <p:ph type="title"/>
          </p:nvPr>
        </p:nvSpPr>
        <p:spPr/>
        <p:txBody>
          <a:bodyPr/>
          <a:lstStyle/>
          <a:p>
            <a:r>
              <a:rPr lang="en-US" dirty="0"/>
              <a:t>Video Introduction</a:t>
            </a:r>
          </a:p>
        </p:txBody>
      </p:sp>
      <p:sp>
        <p:nvSpPr>
          <p:cNvPr id="5" name="TextBox 4">
            <a:extLst>
              <a:ext uri="{FF2B5EF4-FFF2-40B4-BE49-F238E27FC236}">
                <a16:creationId xmlns:a16="http://schemas.microsoft.com/office/drawing/2014/main" id="{403C1ADF-D665-AC72-3531-6F5EF1D43DB7}"/>
              </a:ext>
            </a:extLst>
          </p:cNvPr>
          <p:cNvSpPr txBox="1"/>
          <p:nvPr/>
        </p:nvSpPr>
        <p:spPr>
          <a:xfrm>
            <a:off x="4405745" y="5842660"/>
            <a:ext cx="3479471" cy="461665"/>
          </a:xfrm>
          <a:prstGeom prst="rect">
            <a:avLst/>
          </a:prstGeom>
          <a:noFill/>
        </p:spPr>
        <p:txBody>
          <a:bodyPr wrap="square" rtlCol="0">
            <a:spAutoFit/>
          </a:bodyPr>
          <a:lstStyle/>
          <a:p>
            <a:pPr algn="ctr"/>
            <a:r>
              <a:rPr lang="en-US" sz="2400" dirty="0">
                <a:hlinkClick r:id="rId2"/>
              </a:rPr>
              <a:t>View Video</a:t>
            </a:r>
            <a:endParaRPr lang="en-US" sz="2400" dirty="0"/>
          </a:p>
        </p:txBody>
      </p:sp>
      <p:grpSp>
        <p:nvGrpSpPr>
          <p:cNvPr id="10" name="Group 9">
            <a:extLst>
              <a:ext uri="{FF2B5EF4-FFF2-40B4-BE49-F238E27FC236}">
                <a16:creationId xmlns:a16="http://schemas.microsoft.com/office/drawing/2014/main" id="{55BDE3A2-77FE-A425-5631-8D2A03D37ED0}"/>
              </a:ext>
            </a:extLst>
          </p:cNvPr>
          <p:cNvGrpSpPr/>
          <p:nvPr/>
        </p:nvGrpSpPr>
        <p:grpSpPr>
          <a:xfrm>
            <a:off x="2849598" y="1516284"/>
            <a:ext cx="6492803" cy="4336086"/>
            <a:chOff x="2849598" y="1516284"/>
            <a:chExt cx="6492803" cy="4336086"/>
          </a:xfrm>
        </p:grpSpPr>
        <p:pic>
          <p:nvPicPr>
            <p:cNvPr id="7" name="Picture 6">
              <a:extLst>
                <a:ext uri="{FF2B5EF4-FFF2-40B4-BE49-F238E27FC236}">
                  <a16:creationId xmlns:a16="http://schemas.microsoft.com/office/drawing/2014/main" id="{CC959C9A-2B59-2466-94D2-763716BAE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p:spPr>
        </p:pic>
        <p:pic>
          <p:nvPicPr>
            <p:cNvPr id="9" name="Picture 8">
              <a:hlinkClick r:id="rId2"/>
              <a:extLst>
                <a:ext uri="{FF2B5EF4-FFF2-40B4-BE49-F238E27FC236}">
                  <a16:creationId xmlns:a16="http://schemas.microsoft.com/office/drawing/2014/main" id="{6E84609F-8941-8E27-7DBF-69D32CDCE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16284"/>
              <a:ext cx="6492803" cy="4336086"/>
            </a:xfrm>
            <a:prstGeom prst="rect">
              <a:avLst/>
            </a:prstGeom>
          </p:spPr>
        </p:pic>
      </p:grpSp>
    </p:spTree>
    <p:extLst>
      <p:ext uri="{BB962C8B-B14F-4D97-AF65-F5344CB8AC3E}">
        <p14:creationId xmlns:p14="http://schemas.microsoft.com/office/powerpoint/2010/main" val="529534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C41E-935B-8CC4-AF9F-74799BF7911E}"/>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B117A105-DC9D-0297-35E3-FE923E855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31" y="1967694"/>
            <a:ext cx="4005177" cy="3588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EE21F00A-87D0-F81C-31C2-C4728B759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8078" y="1690688"/>
            <a:ext cx="2531057" cy="3203988"/>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41F0AC3F-1CE0-30DF-67BE-CEDB850634A0}"/>
              </a:ext>
            </a:extLst>
          </p:cNvPr>
          <p:cNvSpPr/>
          <p:nvPr/>
        </p:nvSpPr>
        <p:spPr>
          <a:xfrm>
            <a:off x="5196697" y="1967695"/>
            <a:ext cx="4005177" cy="3588151"/>
          </a:xfrm>
          <a:prstGeom prst="wedgeRoundRectCallout">
            <a:avLst>
              <a:gd name="adj1" fmla="val 60326"/>
              <a:gd name="adj2" fmla="val -2133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Missed it by that much ! We’ve just received an encoded message that was secretly delivered to the Baptist consulate in </a:t>
            </a:r>
            <a:r>
              <a:rPr lang="en-US" dirty="0" err="1">
                <a:latin typeface="Comic Sans MS" panose="030F0702030302020204" pitchFamily="66" charset="0"/>
              </a:rPr>
              <a:t>Galbarncent</a:t>
            </a:r>
            <a:r>
              <a:rPr lang="en-US" dirty="0">
                <a:latin typeface="Comic Sans MS" panose="030F0702030302020204" pitchFamily="66" charset="0"/>
              </a:rPr>
              <a:t>.  Use the key to decode the symbols.  It’s easy, even I can do it. Tech help and more at the link on your handout.  Hey now, we never had this conversation!</a:t>
            </a:r>
          </a:p>
        </p:txBody>
      </p:sp>
    </p:spTree>
    <p:extLst>
      <p:ext uri="{BB962C8B-B14F-4D97-AF65-F5344CB8AC3E}">
        <p14:creationId xmlns:p14="http://schemas.microsoft.com/office/powerpoint/2010/main" val="322682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5B89A-118D-E677-2E04-C214EF6AE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2CF2B-73F7-71FE-7D0E-B2FF4C0C1FEA}"/>
              </a:ext>
            </a:extLst>
          </p:cNvPr>
          <p:cNvSpPr>
            <a:spLocks noGrp="1"/>
          </p:cNvSpPr>
          <p:nvPr>
            <p:ph type="ctrTitle"/>
          </p:nvPr>
        </p:nvSpPr>
        <p:spPr>
          <a:xfrm>
            <a:off x="1524000" y="1122363"/>
            <a:ext cx="9144000" cy="1787092"/>
          </a:xfrm>
        </p:spPr>
        <p:txBody>
          <a:bodyPr/>
          <a:lstStyle/>
          <a:p>
            <a:r>
              <a:rPr lang="en-US" dirty="0"/>
              <a:t>Jesus Saves</a:t>
            </a:r>
          </a:p>
        </p:txBody>
      </p:sp>
      <p:sp>
        <p:nvSpPr>
          <p:cNvPr id="3" name="Subtitle 2">
            <a:extLst>
              <a:ext uri="{FF2B5EF4-FFF2-40B4-BE49-F238E27FC236}">
                <a16:creationId xmlns:a16="http://schemas.microsoft.com/office/drawing/2014/main" id="{E16169C3-4C6C-8F7B-0443-B56E2A1498A0}"/>
              </a:ext>
            </a:extLst>
          </p:cNvPr>
          <p:cNvSpPr>
            <a:spLocks noGrp="1"/>
          </p:cNvSpPr>
          <p:nvPr>
            <p:ph type="subTitle" idx="1"/>
          </p:nvPr>
        </p:nvSpPr>
        <p:spPr/>
        <p:txBody>
          <a:bodyPr/>
          <a:lstStyle/>
          <a:p>
            <a:r>
              <a:rPr lang="en-US" dirty="0"/>
              <a:t>February 8</a:t>
            </a:r>
          </a:p>
        </p:txBody>
      </p:sp>
    </p:spTree>
    <p:extLst>
      <p:ext uri="{BB962C8B-B14F-4D97-AF65-F5344CB8AC3E}">
        <p14:creationId xmlns:p14="http://schemas.microsoft.com/office/powerpoint/2010/main" val="168418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43FD-5235-79B5-14E4-A82F1CFF4458}"/>
              </a:ext>
            </a:extLst>
          </p:cNvPr>
          <p:cNvSpPr>
            <a:spLocks noGrp="1"/>
          </p:cNvSpPr>
          <p:nvPr>
            <p:ph type="title"/>
          </p:nvPr>
        </p:nvSpPr>
        <p:spPr/>
        <p:txBody>
          <a:bodyPr/>
          <a:lstStyle/>
          <a:p>
            <a:r>
              <a:rPr lang="en-US" dirty="0"/>
              <a:t>It’s so good …</a:t>
            </a:r>
          </a:p>
        </p:txBody>
      </p:sp>
      <p:sp>
        <p:nvSpPr>
          <p:cNvPr id="3" name="Content Placeholder 2">
            <a:extLst>
              <a:ext uri="{FF2B5EF4-FFF2-40B4-BE49-F238E27FC236}">
                <a16:creationId xmlns:a16="http://schemas.microsoft.com/office/drawing/2014/main" id="{FB4ABFA3-141D-A342-4D79-BF72542DB0D3}"/>
              </a:ext>
            </a:extLst>
          </p:cNvPr>
          <p:cNvSpPr>
            <a:spLocks noGrp="1"/>
          </p:cNvSpPr>
          <p:nvPr>
            <p:ph idx="1"/>
          </p:nvPr>
        </p:nvSpPr>
        <p:spPr/>
        <p:txBody>
          <a:bodyPr/>
          <a:lstStyle/>
          <a:p>
            <a:r>
              <a:rPr lang="en-US" dirty="0"/>
              <a:t>What’s your favorite thing to eat straight out of the oven? What are the ingredients that make it so good?</a:t>
            </a:r>
          </a:p>
          <a:p>
            <a:r>
              <a:rPr lang="en-US" dirty="0">
                <a:solidFill>
                  <a:srgbClr val="C00000"/>
                </a:solidFill>
              </a:rPr>
              <a:t>There’s a necessary ingredient in </a:t>
            </a:r>
            <a:r>
              <a:rPr lang="en-US" b="1" dirty="0">
                <a:solidFill>
                  <a:srgbClr val="C00000"/>
                </a:solidFill>
              </a:rPr>
              <a:t>life</a:t>
            </a:r>
            <a:r>
              <a:rPr lang="en-US" dirty="0">
                <a:solidFill>
                  <a:srgbClr val="C00000"/>
                </a:solidFill>
              </a:rPr>
              <a:t> that makes it so good… </a:t>
            </a:r>
          </a:p>
          <a:p>
            <a:pPr lvl="1"/>
            <a:r>
              <a:rPr lang="en-US" dirty="0">
                <a:solidFill>
                  <a:srgbClr val="C00000"/>
                </a:solidFill>
              </a:rPr>
              <a:t>Salvation through Jesus Christ!</a:t>
            </a:r>
          </a:p>
          <a:p>
            <a:pPr lvl="1"/>
            <a:r>
              <a:rPr lang="en-US" dirty="0">
                <a:solidFill>
                  <a:srgbClr val="C00000"/>
                </a:solidFill>
              </a:rPr>
              <a:t>Jesus saves all who trust in Him</a:t>
            </a:r>
          </a:p>
          <a:p>
            <a:endParaRPr lang="en-US" dirty="0"/>
          </a:p>
        </p:txBody>
      </p:sp>
      <p:grpSp>
        <p:nvGrpSpPr>
          <p:cNvPr id="4" name="Group 3">
            <a:extLst>
              <a:ext uri="{FF2B5EF4-FFF2-40B4-BE49-F238E27FC236}">
                <a16:creationId xmlns:a16="http://schemas.microsoft.com/office/drawing/2014/main" id="{F6738148-4883-3336-5890-6B76068DB339}"/>
              </a:ext>
            </a:extLst>
          </p:cNvPr>
          <p:cNvGrpSpPr/>
          <p:nvPr/>
        </p:nvGrpSpPr>
        <p:grpSpPr>
          <a:xfrm>
            <a:off x="838200" y="3179362"/>
            <a:ext cx="10689219" cy="3131855"/>
            <a:chOff x="838200" y="3179362"/>
            <a:chExt cx="10689219" cy="3131855"/>
          </a:xfrm>
        </p:grpSpPr>
        <p:pic>
          <p:nvPicPr>
            <p:cNvPr id="1026" name="Picture 2" descr="Free stock photo of food, pizza">
              <a:extLst>
                <a:ext uri="{FF2B5EF4-FFF2-40B4-BE49-F238E27FC236}">
                  <a16:creationId xmlns:a16="http://schemas.microsoft.com/office/drawing/2014/main" id="{CEA0834D-0247-2E4A-43C8-7FEBB902411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2" b="96374" l="10000" r="90000">
                          <a14:foregroundMark x1="8646" y1="76709" x2="28958" y2="91074"/>
                          <a14:foregroundMark x1="28958" y1="91074" x2="59583" y2="94840"/>
                          <a14:foregroundMark x1="59583" y1="94840" x2="75625" y2="94421"/>
                          <a14:foregroundMark x1="75625" y1="94421" x2="60938" y2="96374"/>
                        </a14:backgroundRemoval>
                      </a14:imgEffect>
                    </a14:imgLayer>
                  </a14:imgProps>
                </a:ext>
                <a:ext uri="{28A0092B-C50C-407E-A947-70E740481C1C}">
                  <a14:useLocalDpi xmlns:a14="http://schemas.microsoft.com/office/drawing/2010/main" val="0"/>
                </a:ext>
              </a:extLst>
            </a:blip>
            <a:srcRect/>
            <a:stretch>
              <a:fillRect/>
            </a:stretch>
          </p:blipFill>
          <p:spPr bwMode="auto">
            <a:xfrm>
              <a:off x="838200" y="3179362"/>
              <a:ext cx="4173638" cy="2460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hocolate Chip Cookies">
              <a:extLst>
                <a:ext uri="{FF2B5EF4-FFF2-40B4-BE49-F238E27FC236}">
                  <a16:creationId xmlns:a16="http://schemas.microsoft.com/office/drawing/2014/main" id="{83712760-384D-C531-4505-0E9611BE57F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1719" l="10000" r="93229">
                          <a14:foregroundMark x1="93333" y1="38438" x2="91458" y2="44219"/>
                          <a14:foregroundMark x1="79375" y1="90938" x2="58229" y2="91719"/>
                        </a14:backgroundRemoval>
                      </a14:imgEffect>
                    </a14:imgLayer>
                  </a14:imgProps>
                </a:ext>
                <a:ext uri="{28A0092B-C50C-407E-A947-70E740481C1C}">
                  <a14:useLocalDpi xmlns:a14="http://schemas.microsoft.com/office/drawing/2010/main" val="0"/>
                </a:ext>
              </a:extLst>
            </a:blip>
            <a:srcRect/>
            <a:stretch>
              <a:fillRect/>
            </a:stretch>
          </p:blipFill>
          <p:spPr bwMode="auto">
            <a:xfrm>
              <a:off x="3755984" y="3179362"/>
              <a:ext cx="4286491" cy="2857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innamon Roll Baked Goods Danish Pastry Food">
              <a:extLst>
                <a:ext uri="{FF2B5EF4-FFF2-40B4-BE49-F238E27FC236}">
                  <a16:creationId xmlns:a16="http://schemas.microsoft.com/office/drawing/2014/main" id="{97D04F6B-2888-3654-B4DE-6ABBB91F8DD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2917">
                          <a14:foregroundMark x1="16250" y1="28281" x2="16146" y2="41406"/>
                          <a14:foregroundMark x1="16146" y1="41406" x2="20313" y2="51875"/>
                          <a14:foregroundMark x1="51458" y1="18594" x2="63542" y2="27344"/>
                          <a14:foregroundMark x1="63542" y1="27344" x2="63958" y2="27969"/>
                          <a14:foregroundMark x1="92604" y1="52031" x2="92917" y2="67188"/>
                          <a14:foregroundMark x1="92917" y1="67188" x2="91563" y2="68906"/>
                        </a14:backgroundRemoval>
                      </a14:imgEffect>
                    </a14:imgLayer>
                  </a14:imgProps>
                </a:ext>
                <a:ext uri="{28A0092B-C50C-407E-A947-70E740481C1C}">
                  <a14:useLocalDpi xmlns:a14="http://schemas.microsoft.com/office/drawing/2010/main" val="0"/>
                </a:ext>
              </a:extLst>
            </a:blip>
            <a:srcRect/>
            <a:stretch>
              <a:fillRect/>
            </a:stretch>
          </p:blipFill>
          <p:spPr bwMode="auto">
            <a:xfrm>
              <a:off x="7836541" y="3850632"/>
              <a:ext cx="3690878" cy="2460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276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8E42-99B1-704C-C798-9148F0523DBF}"/>
              </a:ext>
            </a:extLst>
          </p:cNvPr>
          <p:cNvSpPr>
            <a:spLocks noGrp="1"/>
          </p:cNvSpPr>
          <p:nvPr>
            <p:ph type="title"/>
          </p:nvPr>
        </p:nvSpPr>
        <p:spPr/>
        <p:txBody>
          <a:bodyPr/>
          <a:lstStyle/>
          <a:p>
            <a:pPr algn="l"/>
            <a:r>
              <a:rPr lang="en-US" dirty="0"/>
              <a:t>Listen for facts about Jesus</a:t>
            </a:r>
          </a:p>
        </p:txBody>
      </p:sp>
      <p:sp>
        <p:nvSpPr>
          <p:cNvPr id="3" name="Content Placeholder 2">
            <a:extLst>
              <a:ext uri="{FF2B5EF4-FFF2-40B4-BE49-F238E27FC236}">
                <a16:creationId xmlns:a16="http://schemas.microsoft.com/office/drawing/2014/main" id="{EECEC23C-ADEE-B139-9964-BA375777BC35}"/>
              </a:ext>
            </a:extLst>
          </p:cNvPr>
          <p:cNvSpPr>
            <a:spLocks noGrp="1"/>
          </p:cNvSpPr>
          <p:nvPr>
            <p:ph idx="1"/>
          </p:nvPr>
        </p:nvSpPr>
        <p:spPr>
          <a:xfrm>
            <a:off x="1840373" y="1883498"/>
            <a:ext cx="8795795" cy="4351338"/>
          </a:xfrm>
        </p:spPr>
        <p:txBody>
          <a:bodyPr/>
          <a:lstStyle/>
          <a:p>
            <a:pPr marL="0" indent="0" algn="ctr">
              <a:buNone/>
            </a:pPr>
            <a:r>
              <a:rPr lang="en-US" dirty="0"/>
              <a:t>Acts 2:22-24 (NIV)  "Men of Israel, listen to this: Jesus of Nazareth was a man accredited by God to you by miracles, wonders and signs, which God did among you through him, as you yourselves know. 23  This man was handed over to you by God's set purpose </a:t>
            </a:r>
          </a:p>
        </p:txBody>
      </p:sp>
    </p:spTree>
    <p:extLst>
      <p:ext uri="{BB962C8B-B14F-4D97-AF65-F5344CB8AC3E}">
        <p14:creationId xmlns:p14="http://schemas.microsoft.com/office/powerpoint/2010/main" val="23266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C2391-7385-8AC3-D61B-89AB8182C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D9AB1-C2EB-BC15-28AC-42B4169B10A6}"/>
              </a:ext>
            </a:extLst>
          </p:cNvPr>
          <p:cNvSpPr>
            <a:spLocks noGrp="1"/>
          </p:cNvSpPr>
          <p:nvPr>
            <p:ph type="title"/>
          </p:nvPr>
        </p:nvSpPr>
        <p:spPr/>
        <p:txBody>
          <a:bodyPr/>
          <a:lstStyle/>
          <a:p>
            <a:pPr algn="l"/>
            <a:r>
              <a:rPr lang="en-US" dirty="0"/>
              <a:t>Listen for facts about Jesus</a:t>
            </a:r>
          </a:p>
        </p:txBody>
      </p:sp>
      <p:sp>
        <p:nvSpPr>
          <p:cNvPr id="3" name="Content Placeholder 2">
            <a:extLst>
              <a:ext uri="{FF2B5EF4-FFF2-40B4-BE49-F238E27FC236}">
                <a16:creationId xmlns:a16="http://schemas.microsoft.com/office/drawing/2014/main" id="{863F03EB-1538-8DB2-3C4E-DFB9B4A5DCD5}"/>
              </a:ext>
            </a:extLst>
          </p:cNvPr>
          <p:cNvSpPr>
            <a:spLocks noGrp="1"/>
          </p:cNvSpPr>
          <p:nvPr>
            <p:ph idx="1"/>
          </p:nvPr>
        </p:nvSpPr>
        <p:spPr>
          <a:xfrm>
            <a:off x="1840373" y="1883498"/>
            <a:ext cx="8795795" cy="4351338"/>
          </a:xfrm>
        </p:spPr>
        <p:txBody>
          <a:bodyPr/>
          <a:lstStyle/>
          <a:p>
            <a:pPr marL="0" indent="0" algn="ctr">
              <a:buNone/>
            </a:pPr>
            <a:r>
              <a:rPr lang="en-US" dirty="0"/>
              <a:t>and foreknowledge; and you, with the help of wicked men, put him to death by nailing him to the cross. 24  But God raised him from the dead, freeing him from the agony of death, because it was impossible for death to keep its hold on him.</a:t>
            </a:r>
          </a:p>
        </p:txBody>
      </p:sp>
      <p:pic>
        <p:nvPicPr>
          <p:cNvPr id="5" name="Picture 4">
            <a:extLst>
              <a:ext uri="{FF2B5EF4-FFF2-40B4-BE49-F238E27FC236}">
                <a16:creationId xmlns:a16="http://schemas.microsoft.com/office/drawing/2014/main" id="{DD3C2D55-B791-4DB6-5308-D3210F7E79F7}"/>
              </a:ext>
            </a:extLst>
          </p:cNvPr>
          <p:cNvPicPr>
            <a:picLocks noChangeAspect="1"/>
          </p:cNvPicPr>
          <p:nvPr/>
        </p:nvPicPr>
        <p:blipFill>
          <a:blip r:embed="rId2"/>
          <a:stretch>
            <a:fillRect/>
          </a:stretch>
        </p:blipFill>
        <p:spPr>
          <a:xfrm>
            <a:off x="5183432" y="5434271"/>
            <a:ext cx="210967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36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F222-839B-E672-9FAD-0E55C22F0941}"/>
              </a:ext>
            </a:extLst>
          </p:cNvPr>
          <p:cNvSpPr>
            <a:spLocks noGrp="1"/>
          </p:cNvSpPr>
          <p:nvPr>
            <p:ph type="title"/>
          </p:nvPr>
        </p:nvSpPr>
        <p:spPr/>
        <p:txBody>
          <a:bodyPr/>
          <a:lstStyle/>
          <a:p>
            <a:r>
              <a:rPr lang="en-US" dirty="0"/>
              <a:t>Jesus – Sent as Savior</a:t>
            </a:r>
          </a:p>
        </p:txBody>
      </p:sp>
      <p:sp>
        <p:nvSpPr>
          <p:cNvPr id="3" name="Content Placeholder 2">
            <a:extLst>
              <a:ext uri="{FF2B5EF4-FFF2-40B4-BE49-F238E27FC236}">
                <a16:creationId xmlns:a16="http://schemas.microsoft.com/office/drawing/2014/main" id="{EADA34AF-D8B6-7BD7-867C-464001CD9AD6}"/>
              </a:ext>
            </a:extLst>
          </p:cNvPr>
          <p:cNvSpPr>
            <a:spLocks noGrp="1"/>
          </p:cNvSpPr>
          <p:nvPr>
            <p:ph idx="1"/>
          </p:nvPr>
        </p:nvSpPr>
        <p:spPr/>
        <p:txBody>
          <a:bodyPr/>
          <a:lstStyle/>
          <a:p>
            <a:r>
              <a:rPr lang="en-US" dirty="0"/>
              <a:t>What did Peter say about the life on earth of Jesus of Nazareth?  </a:t>
            </a:r>
          </a:p>
          <a:p>
            <a:r>
              <a:rPr lang="en-US" dirty="0"/>
              <a:t>What miracles do you remember hearing or reading that Jesus performed?</a:t>
            </a:r>
          </a:p>
          <a:p>
            <a:r>
              <a:rPr lang="en-US" dirty="0"/>
              <a:t>What did Jesus’ miracles show both to the people who experienced them personally and to us who read about them?</a:t>
            </a:r>
          </a:p>
          <a:p>
            <a:endParaRPr lang="en-US" dirty="0"/>
          </a:p>
        </p:txBody>
      </p:sp>
    </p:spTree>
    <p:extLst>
      <p:ext uri="{BB962C8B-B14F-4D97-AF65-F5344CB8AC3E}">
        <p14:creationId xmlns:p14="http://schemas.microsoft.com/office/powerpoint/2010/main" val="23754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E1E0-98EB-33A7-29CB-27E74DBDC3DA}"/>
              </a:ext>
            </a:extLst>
          </p:cNvPr>
          <p:cNvSpPr>
            <a:spLocks noGrp="1"/>
          </p:cNvSpPr>
          <p:nvPr>
            <p:ph type="title"/>
          </p:nvPr>
        </p:nvSpPr>
        <p:spPr/>
        <p:txBody>
          <a:bodyPr/>
          <a:lstStyle/>
          <a:p>
            <a:r>
              <a:rPr lang="en-US" dirty="0"/>
              <a:t>Jesus – Sent as Savior</a:t>
            </a:r>
          </a:p>
        </p:txBody>
      </p:sp>
      <p:sp>
        <p:nvSpPr>
          <p:cNvPr id="3" name="Content Placeholder 2">
            <a:extLst>
              <a:ext uri="{FF2B5EF4-FFF2-40B4-BE49-F238E27FC236}">
                <a16:creationId xmlns:a16="http://schemas.microsoft.com/office/drawing/2014/main" id="{6DF1BA20-1781-E463-261C-DE2B9CB8939A}"/>
              </a:ext>
            </a:extLst>
          </p:cNvPr>
          <p:cNvSpPr>
            <a:spLocks noGrp="1"/>
          </p:cNvSpPr>
          <p:nvPr>
            <p:ph idx="1"/>
          </p:nvPr>
        </p:nvSpPr>
        <p:spPr/>
        <p:txBody>
          <a:bodyPr/>
          <a:lstStyle/>
          <a:p>
            <a:r>
              <a:rPr lang="en-US" dirty="0"/>
              <a:t>What do these verses say about how God was in control of Jesus’ life, death, and resurrection?  </a:t>
            </a:r>
          </a:p>
          <a:p>
            <a:r>
              <a:rPr lang="en-US" dirty="0"/>
              <a:t>What are the essentials of the gospel message?  Let’s list them in order.</a:t>
            </a:r>
          </a:p>
          <a:p>
            <a:r>
              <a:rPr lang="en-US" dirty="0"/>
              <a:t>What can we learn from Peter’s approach to sharing the gospel? </a:t>
            </a:r>
          </a:p>
          <a:p>
            <a:endParaRPr lang="en-US" dirty="0"/>
          </a:p>
        </p:txBody>
      </p:sp>
    </p:spTree>
    <p:extLst>
      <p:ext uri="{BB962C8B-B14F-4D97-AF65-F5344CB8AC3E}">
        <p14:creationId xmlns:p14="http://schemas.microsoft.com/office/powerpoint/2010/main" val="239420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5BBE-D0AD-6745-73FD-E92C974E2AB7}"/>
              </a:ext>
            </a:extLst>
          </p:cNvPr>
          <p:cNvSpPr>
            <a:spLocks noGrp="1"/>
          </p:cNvSpPr>
          <p:nvPr>
            <p:ph type="title"/>
          </p:nvPr>
        </p:nvSpPr>
        <p:spPr/>
        <p:txBody>
          <a:bodyPr/>
          <a:lstStyle/>
          <a:p>
            <a:pPr algn="l"/>
            <a:r>
              <a:rPr lang="en-US" dirty="0"/>
              <a:t>Listen for praise for Jesus</a:t>
            </a:r>
          </a:p>
        </p:txBody>
      </p:sp>
      <p:sp>
        <p:nvSpPr>
          <p:cNvPr id="3" name="Content Placeholder 2">
            <a:extLst>
              <a:ext uri="{FF2B5EF4-FFF2-40B4-BE49-F238E27FC236}">
                <a16:creationId xmlns:a16="http://schemas.microsoft.com/office/drawing/2014/main" id="{90C5E3EE-16FE-1FF8-D5BB-7A1E7529A50C}"/>
              </a:ext>
            </a:extLst>
          </p:cNvPr>
          <p:cNvSpPr>
            <a:spLocks noGrp="1"/>
          </p:cNvSpPr>
          <p:nvPr>
            <p:ph idx="1"/>
          </p:nvPr>
        </p:nvSpPr>
        <p:spPr>
          <a:xfrm>
            <a:off x="1206178" y="1918222"/>
            <a:ext cx="9779643" cy="4351338"/>
          </a:xfrm>
        </p:spPr>
        <p:txBody>
          <a:bodyPr/>
          <a:lstStyle/>
          <a:p>
            <a:pPr marL="0" indent="0" algn="ctr">
              <a:buNone/>
            </a:pPr>
            <a:r>
              <a:rPr lang="en-US" dirty="0"/>
              <a:t>Acts 2:32-36 (NIV)  God has raised this Jesus to life, and we are all witnesses of the fact. 33  Exalted to the right hand of God, he has received from the Father the promised Holy Spirit and has poured out what you now see and hear. 34  For David did not ascend to </a:t>
            </a:r>
          </a:p>
        </p:txBody>
      </p:sp>
    </p:spTree>
    <p:extLst>
      <p:ext uri="{BB962C8B-B14F-4D97-AF65-F5344CB8AC3E}">
        <p14:creationId xmlns:p14="http://schemas.microsoft.com/office/powerpoint/2010/main" val="38318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B6C11-0AE0-D0D6-A9D4-CE42D033E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C55D2-1BA1-F146-11CD-D55B2E02E303}"/>
              </a:ext>
            </a:extLst>
          </p:cNvPr>
          <p:cNvSpPr>
            <a:spLocks noGrp="1"/>
          </p:cNvSpPr>
          <p:nvPr>
            <p:ph type="title"/>
          </p:nvPr>
        </p:nvSpPr>
        <p:spPr/>
        <p:txBody>
          <a:bodyPr/>
          <a:lstStyle/>
          <a:p>
            <a:pPr algn="l"/>
            <a:r>
              <a:rPr lang="en-US" dirty="0"/>
              <a:t>Listen for praise for Jesus</a:t>
            </a:r>
          </a:p>
        </p:txBody>
      </p:sp>
      <p:sp>
        <p:nvSpPr>
          <p:cNvPr id="3" name="Content Placeholder 2">
            <a:extLst>
              <a:ext uri="{FF2B5EF4-FFF2-40B4-BE49-F238E27FC236}">
                <a16:creationId xmlns:a16="http://schemas.microsoft.com/office/drawing/2014/main" id="{2F962F14-FF05-F29D-03AC-67505383605A}"/>
              </a:ext>
            </a:extLst>
          </p:cNvPr>
          <p:cNvSpPr>
            <a:spLocks noGrp="1"/>
          </p:cNvSpPr>
          <p:nvPr>
            <p:ph idx="1"/>
          </p:nvPr>
        </p:nvSpPr>
        <p:spPr>
          <a:xfrm>
            <a:off x="1413317" y="2057118"/>
            <a:ext cx="9365365" cy="4351338"/>
          </a:xfrm>
        </p:spPr>
        <p:txBody>
          <a:bodyPr/>
          <a:lstStyle/>
          <a:p>
            <a:pPr marL="0" indent="0" algn="ctr">
              <a:buNone/>
            </a:pPr>
            <a:r>
              <a:rPr lang="en-US" dirty="0"/>
              <a:t>heaven, and yet he said, "'The Lord said to my Lord: "Sit at my right hand 35  until I make your enemies a footstool for your feet."' 36  "Therefore let all Israel be assured of this: God has made this Jesus, whom you crucified, both Lord and Christ."</a:t>
            </a:r>
          </a:p>
          <a:p>
            <a:pPr marL="0" indent="0" algn="ctr">
              <a:buNone/>
            </a:pPr>
            <a:endParaRPr lang="en-US" dirty="0"/>
          </a:p>
        </p:txBody>
      </p:sp>
      <p:pic>
        <p:nvPicPr>
          <p:cNvPr id="4" name="Picture 3">
            <a:extLst>
              <a:ext uri="{FF2B5EF4-FFF2-40B4-BE49-F238E27FC236}">
                <a16:creationId xmlns:a16="http://schemas.microsoft.com/office/drawing/2014/main" id="{85542553-41F1-CAAB-3B8B-B8D80A752692}"/>
              </a:ext>
            </a:extLst>
          </p:cNvPr>
          <p:cNvPicPr>
            <a:picLocks noChangeAspect="1"/>
          </p:cNvPicPr>
          <p:nvPr/>
        </p:nvPicPr>
        <p:blipFill>
          <a:blip r:embed="rId2"/>
          <a:stretch>
            <a:fillRect/>
          </a:stretch>
        </p:blipFill>
        <p:spPr>
          <a:xfrm>
            <a:off x="5041161" y="5538443"/>
            <a:ext cx="2109675"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3257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69</TotalTime>
  <Words>970</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Jesus Saves</vt:lpstr>
      <vt:lpstr>Video Introduction</vt:lpstr>
      <vt:lpstr>It’s so good …</vt:lpstr>
      <vt:lpstr>Listen for facts about Jesus</vt:lpstr>
      <vt:lpstr>Listen for facts about Jesus</vt:lpstr>
      <vt:lpstr>Jesus – Sent as Savior</vt:lpstr>
      <vt:lpstr>Jesus – Sent as Savior</vt:lpstr>
      <vt:lpstr>Listen for praise for Jesus</vt:lpstr>
      <vt:lpstr>Listen for praise for Jesus</vt:lpstr>
      <vt:lpstr>Jesus – Exalted as Lord</vt:lpstr>
      <vt:lpstr>Jesus – Exalted as Lord</vt:lpstr>
      <vt:lpstr>Jesus – Exalted as Lord</vt:lpstr>
      <vt:lpstr>Jesus – Exalted as Lord</vt:lpstr>
      <vt:lpstr>Listen for the response to Peter’s preaching.</vt:lpstr>
      <vt:lpstr>Listen for the response to Peter’s preaching.</vt:lpstr>
      <vt:lpstr>Jesus – Trust Him</vt:lpstr>
      <vt:lpstr>Application</vt:lpstr>
      <vt:lpstr>Application</vt:lpstr>
      <vt:lpstr>Application</vt:lpstr>
      <vt:lpstr>Family Activities</vt:lpstr>
      <vt:lpstr>Jesus Saves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4</cp:revision>
  <dcterms:created xsi:type="dcterms:W3CDTF">2026-01-20T15:57:43Z</dcterms:created>
  <dcterms:modified xsi:type="dcterms:W3CDTF">2026-01-20T17:08:08Z</dcterms:modified>
</cp:coreProperties>
</file>