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4660"/>
  </p:normalViewPr>
  <p:slideViewPr>
    <p:cSldViewPr snapToGrid="0">
      <p:cViewPr varScale="1">
        <p:scale>
          <a:sx n="82" d="100"/>
          <a:sy n="82" d="100"/>
        </p:scale>
        <p:origin x="12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2/17/2023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2/17/2023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2/17/2023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2/17/2023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2/17/2023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2/17/2023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atch.liberty.edu/media/t/1_96dnsuq1" TargetMode="External"/><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hyperlink" Target="https://tinyurl.com/y6f72ks6" TargetMode="Externa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Jesus Met My</a:t>
            </a:r>
            <a:br>
              <a:rPr lang="en-US" dirty="0"/>
            </a:br>
            <a:r>
              <a:rPr lang="en-US" dirty="0"/>
              <a:t>Greatest Need</a:t>
            </a:r>
          </a:p>
        </p:txBody>
      </p:sp>
      <p:sp>
        <p:nvSpPr>
          <p:cNvPr id="3" name="Subtitle 2"/>
          <p:cNvSpPr>
            <a:spLocks noGrp="1"/>
          </p:cNvSpPr>
          <p:nvPr>
            <p:ph type="subTitle" idx="1"/>
          </p:nvPr>
        </p:nvSpPr>
        <p:spPr>
          <a:xfrm>
            <a:off x="1524000" y="3941804"/>
            <a:ext cx="9144000" cy="1315995"/>
          </a:xfrm>
        </p:spPr>
        <p:txBody>
          <a:bodyPr/>
          <a:lstStyle/>
          <a:p>
            <a:r>
              <a:rPr lang="en-US" dirty="0"/>
              <a:t>March 5</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4A1EA-7147-6410-D768-296E04B839B5}"/>
              </a:ext>
            </a:extLst>
          </p:cNvPr>
          <p:cNvSpPr>
            <a:spLocks noGrp="1"/>
          </p:cNvSpPr>
          <p:nvPr>
            <p:ph type="title"/>
          </p:nvPr>
        </p:nvSpPr>
        <p:spPr/>
        <p:txBody>
          <a:bodyPr/>
          <a:lstStyle/>
          <a:p>
            <a:pPr algn="l"/>
            <a:r>
              <a:rPr lang="en-US" dirty="0"/>
              <a:t>Listen for Jesus revealing what He knows.</a:t>
            </a:r>
          </a:p>
        </p:txBody>
      </p:sp>
      <p:sp>
        <p:nvSpPr>
          <p:cNvPr id="3" name="Content Placeholder 2">
            <a:extLst>
              <a:ext uri="{FF2B5EF4-FFF2-40B4-BE49-F238E27FC236}">
                <a16:creationId xmlns:a16="http://schemas.microsoft.com/office/drawing/2014/main" id="{A147F7C5-79AD-226A-D91E-4F35D5EA2C25}"/>
              </a:ext>
            </a:extLst>
          </p:cNvPr>
          <p:cNvSpPr>
            <a:spLocks noGrp="1"/>
          </p:cNvSpPr>
          <p:nvPr>
            <p:ph idx="1"/>
          </p:nvPr>
        </p:nvSpPr>
        <p:spPr>
          <a:xfrm>
            <a:off x="1327638" y="2051538"/>
            <a:ext cx="9536723" cy="4184040"/>
          </a:xfrm>
        </p:spPr>
        <p:txBody>
          <a:bodyPr/>
          <a:lstStyle/>
          <a:p>
            <a:pPr marL="0" indent="0" algn="ctr">
              <a:buNone/>
            </a:pPr>
            <a:r>
              <a:rPr lang="en-US" dirty="0"/>
              <a:t>John 4:15-18 (NIV)   The woman said to him, "Sir, give me this water so that I won't get thirsty and have to keep coming here to draw water." 16  He told her, "Go, call your husband and come back." 17  "I have no husband," </a:t>
            </a:r>
          </a:p>
        </p:txBody>
      </p:sp>
    </p:spTree>
    <p:extLst>
      <p:ext uri="{BB962C8B-B14F-4D97-AF65-F5344CB8AC3E}">
        <p14:creationId xmlns:p14="http://schemas.microsoft.com/office/powerpoint/2010/main" val="3932886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4A1EA-7147-6410-D768-296E04B839B5}"/>
              </a:ext>
            </a:extLst>
          </p:cNvPr>
          <p:cNvSpPr>
            <a:spLocks noGrp="1"/>
          </p:cNvSpPr>
          <p:nvPr>
            <p:ph type="title"/>
          </p:nvPr>
        </p:nvSpPr>
        <p:spPr/>
        <p:txBody>
          <a:bodyPr/>
          <a:lstStyle/>
          <a:p>
            <a:pPr algn="l"/>
            <a:r>
              <a:rPr lang="en-US" dirty="0"/>
              <a:t>Listen for Jesus revealing what He knows.</a:t>
            </a:r>
          </a:p>
        </p:txBody>
      </p:sp>
      <p:sp>
        <p:nvSpPr>
          <p:cNvPr id="3" name="Content Placeholder 2">
            <a:extLst>
              <a:ext uri="{FF2B5EF4-FFF2-40B4-BE49-F238E27FC236}">
                <a16:creationId xmlns:a16="http://schemas.microsoft.com/office/drawing/2014/main" id="{A147F7C5-79AD-226A-D91E-4F35D5EA2C25}"/>
              </a:ext>
            </a:extLst>
          </p:cNvPr>
          <p:cNvSpPr>
            <a:spLocks noGrp="1"/>
          </p:cNvSpPr>
          <p:nvPr>
            <p:ph idx="1"/>
          </p:nvPr>
        </p:nvSpPr>
        <p:spPr>
          <a:xfrm>
            <a:off x="1327638" y="2051538"/>
            <a:ext cx="9536723" cy="4184040"/>
          </a:xfrm>
        </p:spPr>
        <p:txBody>
          <a:bodyPr/>
          <a:lstStyle/>
          <a:p>
            <a:pPr marL="0" indent="0" algn="ctr">
              <a:buNone/>
            </a:pPr>
            <a:r>
              <a:rPr lang="en-US" dirty="0"/>
              <a:t>she replied. Jesus said to her, "You are right when you say you have no husband. 18  The fact is, you have had five husbands, and the man you now have is not your husband. What you have just said is quite true."</a:t>
            </a:r>
          </a:p>
        </p:txBody>
      </p:sp>
      <p:pic>
        <p:nvPicPr>
          <p:cNvPr id="4" name="Picture 3">
            <a:extLst>
              <a:ext uri="{FF2B5EF4-FFF2-40B4-BE49-F238E27FC236}">
                <a16:creationId xmlns:a16="http://schemas.microsoft.com/office/drawing/2014/main" id="{3C34818E-8345-B34C-EC50-B6A552919BC3}"/>
              </a:ext>
            </a:extLst>
          </p:cNvPr>
          <p:cNvPicPr>
            <a:picLocks noChangeAspect="1"/>
          </p:cNvPicPr>
          <p:nvPr/>
        </p:nvPicPr>
        <p:blipFill>
          <a:blip r:embed="rId2"/>
          <a:stretch>
            <a:fillRect/>
          </a:stretch>
        </p:blipFill>
        <p:spPr>
          <a:xfrm>
            <a:off x="5219808" y="5175758"/>
            <a:ext cx="1752381" cy="3047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54437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385A8-3C65-87C9-C35B-CCCFA164C865}"/>
              </a:ext>
            </a:extLst>
          </p:cNvPr>
          <p:cNvSpPr>
            <a:spLocks noGrp="1"/>
          </p:cNvSpPr>
          <p:nvPr>
            <p:ph type="title"/>
          </p:nvPr>
        </p:nvSpPr>
        <p:spPr/>
        <p:txBody>
          <a:bodyPr/>
          <a:lstStyle/>
          <a:p>
            <a:r>
              <a:rPr lang="en-US" dirty="0"/>
              <a:t>Jesus Reveals Our Sin</a:t>
            </a:r>
          </a:p>
        </p:txBody>
      </p:sp>
      <p:sp>
        <p:nvSpPr>
          <p:cNvPr id="3" name="Content Placeholder 2">
            <a:extLst>
              <a:ext uri="{FF2B5EF4-FFF2-40B4-BE49-F238E27FC236}">
                <a16:creationId xmlns:a16="http://schemas.microsoft.com/office/drawing/2014/main" id="{36CD4961-568C-9E2A-FC68-AE46CE68F2AE}"/>
              </a:ext>
            </a:extLst>
          </p:cNvPr>
          <p:cNvSpPr>
            <a:spLocks noGrp="1"/>
          </p:cNvSpPr>
          <p:nvPr>
            <p:ph idx="1"/>
          </p:nvPr>
        </p:nvSpPr>
        <p:spPr/>
        <p:txBody>
          <a:bodyPr/>
          <a:lstStyle/>
          <a:p>
            <a:r>
              <a:rPr lang="en-US" dirty="0"/>
              <a:t>What indicates the woman still did not have a spiritual understanding of what Jesus was saying to her? </a:t>
            </a:r>
          </a:p>
          <a:p>
            <a:r>
              <a:rPr lang="en-US" dirty="0"/>
              <a:t>Why do you think Jesus asked her to call her husband?</a:t>
            </a:r>
          </a:p>
          <a:p>
            <a:r>
              <a:rPr lang="en-US" dirty="0"/>
              <a:t>Why is it difficult to confront people about sin in their lives?</a:t>
            </a:r>
          </a:p>
        </p:txBody>
      </p:sp>
    </p:spTree>
    <p:extLst>
      <p:ext uri="{BB962C8B-B14F-4D97-AF65-F5344CB8AC3E}">
        <p14:creationId xmlns:p14="http://schemas.microsoft.com/office/powerpoint/2010/main" val="240149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82CB5-4347-C6D6-B9E9-69A362065B14}"/>
              </a:ext>
            </a:extLst>
          </p:cNvPr>
          <p:cNvSpPr>
            <a:spLocks noGrp="1"/>
          </p:cNvSpPr>
          <p:nvPr>
            <p:ph type="title"/>
          </p:nvPr>
        </p:nvSpPr>
        <p:spPr/>
        <p:txBody>
          <a:bodyPr/>
          <a:lstStyle/>
          <a:p>
            <a:r>
              <a:rPr lang="en-US" dirty="0"/>
              <a:t>Jesus Reveals Our Sin</a:t>
            </a:r>
          </a:p>
        </p:txBody>
      </p:sp>
      <p:sp>
        <p:nvSpPr>
          <p:cNvPr id="3" name="Content Placeholder 2">
            <a:extLst>
              <a:ext uri="{FF2B5EF4-FFF2-40B4-BE49-F238E27FC236}">
                <a16:creationId xmlns:a16="http://schemas.microsoft.com/office/drawing/2014/main" id="{12ACA9AC-4213-2E84-42EE-F2FD7867C5D6}"/>
              </a:ext>
            </a:extLst>
          </p:cNvPr>
          <p:cNvSpPr>
            <a:spLocks noGrp="1"/>
          </p:cNvSpPr>
          <p:nvPr>
            <p:ph idx="1"/>
          </p:nvPr>
        </p:nvSpPr>
        <p:spPr/>
        <p:txBody>
          <a:bodyPr/>
          <a:lstStyle/>
          <a:p>
            <a:r>
              <a:rPr lang="en-US" dirty="0"/>
              <a:t>Why is it essential that this woman, and any of us, be confronted with the sin in our lives?</a:t>
            </a:r>
          </a:p>
          <a:p>
            <a:r>
              <a:rPr lang="en-US" dirty="0"/>
              <a:t>Why would sharing your own testimony of how Jesus forgave your sins ease the transition into confronting sin?</a:t>
            </a:r>
          </a:p>
        </p:txBody>
      </p:sp>
    </p:spTree>
    <p:extLst>
      <p:ext uri="{BB962C8B-B14F-4D97-AF65-F5344CB8AC3E}">
        <p14:creationId xmlns:p14="http://schemas.microsoft.com/office/powerpoint/2010/main" val="97108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6363E-B06B-0E36-7819-B30481E19FD2}"/>
              </a:ext>
            </a:extLst>
          </p:cNvPr>
          <p:cNvSpPr>
            <a:spLocks noGrp="1"/>
          </p:cNvSpPr>
          <p:nvPr>
            <p:ph type="title"/>
          </p:nvPr>
        </p:nvSpPr>
        <p:spPr/>
        <p:txBody>
          <a:bodyPr/>
          <a:lstStyle/>
          <a:p>
            <a:pPr algn="l"/>
            <a:r>
              <a:rPr lang="en-US" dirty="0"/>
              <a:t>Listen for how the woman’s life was changed.</a:t>
            </a:r>
          </a:p>
        </p:txBody>
      </p:sp>
      <p:sp>
        <p:nvSpPr>
          <p:cNvPr id="3" name="Content Placeholder 2">
            <a:extLst>
              <a:ext uri="{FF2B5EF4-FFF2-40B4-BE49-F238E27FC236}">
                <a16:creationId xmlns:a16="http://schemas.microsoft.com/office/drawing/2014/main" id="{B25DAF21-88E8-3FFA-C53E-2376A934ACE8}"/>
              </a:ext>
            </a:extLst>
          </p:cNvPr>
          <p:cNvSpPr>
            <a:spLocks noGrp="1"/>
          </p:cNvSpPr>
          <p:nvPr>
            <p:ph idx="1"/>
          </p:nvPr>
        </p:nvSpPr>
        <p:spPr>
          <a:xfrm>
            <a:off x="1462454" y="1946030"/>
            <a:ext cx="9267092" cy="4266101"/>
          </a:xfrm>
        </p:spPr>
        <p:txBody>
          <a:bodyPr/>
          <a:lstStyle/>
          <a:p>
            <a:pPr marL="0" indent="0" algn="ctr">
              <a:buNone/>
            </a:pPr>
            <a:r>
              <a:rPr lang="en-US" dirty="0"/>
              <a:t>John 4:25-26 (NIV)   The woman said, "I know that Messiah" (called Christ) "is coming. When he comes, he will explain everything to us." 26  Then Jesus declared, "I who speak to you am he."</a:t>
            </a:r>
          </a:p>
        </p:txBody>
      </p:sp>
      <p:pic>
        <p:nvPicPr>
          <p:cNvPr id="4" name="Picture 3">
            <a:extLst>
              <a:ext uri="{FF2B5EF4-FFF2-40B4-BE49-F238E27FC236}">
                <a16:creationId xmlns:a16="http://schemas.microsoft.com/office/drawing/2014/main" id="{6D0FA9DC-322D-23E6-0AEB-55230BBFABBA}"/>
              </a:ext>
            </a:extLst>
          </p:cNvPr>
          <p:cNvPicPr>
            <a:picLocks noChangeAspect="1"/>
          </p:cNvPicPr>
          <p:nvPr/>
        </p:nvPicPr>
        <p:blipFill>
          <a:blip r:embed="rId2"/>
          <a:stretch>
            <a:fillRect/>
          </a:stretch>
        </p:blipFill>
        <p:spPr>
          <a:xfrm>
            <a:off x="5219808" y="5175758"/>
            <a:ext cx="1752381" cy="3047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74538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A5A02-7B7B-DBD6-1998-0ADD0DF19982}"/>
              </a:ext>
            </a:extLst>
          </p:cNvPr>
          <p:cNvSpPr>
            <a:spLocks noGrp="1"/>
          </p:cNvSpPr>
          <p:nvPr>
            <p:ph type="title"/>
          </p:nvPr>
        </p:nvSpPr>
        <p:spPr/>
        <p:txBody>
          <a:bodyPr/>
          <a:lstStyle/>
          <a:p>
            <a:r>
              <a:rPr lang="en-US" dirty="0"/>
              <a:t>Jesus Reveals He Is the Messiah</a:t>
            </a:r>
          </a:p>
        </p:txBody>
      </p:sp>
      <p:sp>
        <p:nvSpPr>
          <p:cNvPr id="3" name="Content Placeholder 2">
            <a:extLst>
              <a:ext uri="{FF2B5EF4-FFF2-40B4-BE49-F238E27FC236}">
                <a16:creationId xmlns:a16="http://schemas.microsoft.com/office/drawing/2014/main" id="{6D05476A-18E5-7221-E857-92D4C9E5CA2F}"/>
              </a:ext>
            </a:extLst>
          </p:cNvPr>
          <p:cNvSpPr>
            <a:spLocks noGrp="1"/>
          </p:cNvSpPr>
          <p:nvPr>
            <p:ph idx="1"/>
          </p:nvPr>
        </p:nvSpPr>
        <p:spPr/>
        <p:txBody>
          <a:bodyPr/>
          <a:lstStyle/>
          <a:p>
            <a:r>
              <a:rPr lang="en-US" dirty="0"/>
              <a:t>What were the woman’s expectations of the Messiah?</a:t>
            </a:r>
          </a:p>
          <a:p>
            <a:r>
              <a:rPr lang="en-US" dirty="0"/>
              <a:t>How was/is Jesus more than what she understood Messiah to be? </a:t>
            </a:r>
          </a:p>
          <a:p>
            <a:r>
              <a:rPr lang="en-US" dirty="0"/>
              <a:t>The woman tries to change the subject of her need to the concept of the Messiah.  In what ways do people try to change the subject when you witness to them?</a:t>
            </a:r>
          </a:p>
        </p:txBody>
      </p:sp>
    </p:spTree>
    <p:extLst>
      <p:ext uri="{BB962C8B-B14F-4D97-AF65-F5344CB8AC3E}">
        <p14:creationId xmlns:p14="http://schemas.microsoft.com/office/powerpoint/2010/main" val="228092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6C310-B115-D71D-DAC9-F091140BF93A}"/>
              </a:ext>
            </a:extLst>
          </p:cNvPr>
          <p:cNvSpPr>
            <a:spLocks noGrp="1"/>
          </p:cNvSpPr>
          <p:nvPr>
            <p:ph type="title"/>
          </p:nvPr>
        </p:nvSpPr>
        <p:spPr/>
        <p:txBody>
          <a:bodyPr/>
          <a:lstStyle/>
          <a:p>
            <a:r>
              <a:rPr lang="en-US" dirty="0"/>
              <a:t>Jesus Reveals He Is the Messiah</a:t>
            </a:r>
          </a:p>
        </p:txBody>
      </p:sp>
      <p:sp>
        <p:nvSpPr>
          <p:cNvPr id="3" name="Content Placeholder 2">
            <a:extLst>
              <a:ext uri="{FF2B5EF4-FFF2-40B4-BE49-F238E27FC236}">
                <a16:creationId xmlns:a16="http://schemas.microsoft.com/office/drawing/2014/main" id="{B2A3651E-5286-03D2-823F-98F7BA3B79CD}"/>
              </a:ext>
            </a:extLst>
          </p:cNvPr>
          <p:cNvSpPr>
            <a:spLocks noGrp="1"/>
          </p:cNvSpPr>
          <p:nvPr>
            <p:ph idx="1"/>
          </p:nvPr>
        </p:nvSpPr>
        <p:spPr/>
        <p:txBody>
          <a:bodyPr/>
          <a:lstStyle/>
          <a:p>
            <a:r>
              <a:rPr lang="en-US" dirty="0"/>
              <a:t>Note Jesus’ response to the sidetracking comment about Messiah … “</a:t>
            </a:r>
            <a:r>
              <a:rPr lang="en-US" i="1" dirty="0"/>
              <a:t>I who speak to you am he</a:t>
            </a:r>
            <a:r>
              <a:rPr lang="en-US" dirty="0"/>
              <a:t>”  Why is this statement the climax of the encounter?</a:t>
            </a:r>
          </a:p>
          <a:p>
            <a:r>
              <a:rPr lang="en-US" dirty="0"/>
              <a:t>Why is it important to continue to bring people’s focus back on Jesus rather than try to debate all the sidetrack issues?</a:t>
            </a:r>
          </a:p>
        </p:txBody>
      </p:sp>
    </p:spTree>
    <p:extLst>
      <p:ext uri="{BB962C8B-B14F-4D97-AF65-F5344CB8AC3E}">
        <p14:creationId xmlns:p14="http://schemas.microsoft.com/office/powerpoint/2010/main" val="2843598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235F5-A2EC-EB1E-17A2-BF813142CAFE}"/>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5712399D-9B50-F484-267B-ABE04948C9E8}"/>
              </a:ext>
            </a:extLst>
          </p:cNvPr>
          <p:cNvSpPr>
            <a:spLocks noGrp="1"/>
          </p:cNvSpPr>
          <p:nvPr>
            <p:ph idx="1"/>
          </p:nvPr>
        </p:nvSpPr>
        <p:spPr>
          <a:xfrm>
            <a:off x="838200" y="1899137"/>
            <a:ext cx="10515600" cy="4277825"/>
          </a:xfrm>
        </p:spPr>
        <p:txBody>
          <a:bodyPr>
            <a:normAutofit/>
          </a:bodyPr>
          <a:lstStyle/>
          <a:p>
            <a:r>
              <a:rPr lang="en-US" dirty="0"/>
              <a:t>Remember. </a:t>
            </a:r>
          </a:p>
          <a:p>
            <a:pPr lvl="1"/>
            <a:r>
              <a:rPr lang="en-US" dirty="0"/>
              <a:t>When did Christ come into your life? Think about that moment. </a:t>
            </a:r>
          </a:p>
          <a:p>
            <a:pPr lvl="1"/>
            <a:r>
              <a:rPr lang="en-US" dirty="0"/>
              <a:t>Thank Jesus for saving you.</a:t>
            </a:r>
          </a:p>
          <a:p>
            <a:pPr lvl="1"/>
            <a:r>
              <a:rPr lang="en-US" dirty="0"/>
              <a:t> If you cannot identify that moment or you have not yet begun a relationship with Christ, reach out to your pastor or another believer and ask for help. </a:t>
            </a:r>
          </a:p>
          <a:p>
            <a:endParaRPr lang="en-US" dirty="0"/>
          </a:p>
        </p:txBody>
      </p:sp>
    </p:spTree>
    <p:extLst>
      <p:ext uri="{BB962C8B-B14F-4D97-AF65-F5344CB8AC3E}">
        <p14:creationId xmlns:p14="http://schemas.microsoft.com/office/powerpoint/2010/main" val="3104112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235F5-A2EC-EB1E-17A2-BF813142CAFE}"/>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5712399D-9B50-F484-267B-ABE04948C9E8}"/>
              </a:ext>
            </a:extLst>
          </p:cNvPr>
          <p:cNvSpPr>
            <a:spLocks noGrp="1"/>
          </p:cNvSpPr>
          <p:nvPr>
            <p:ph idx="1"/>
          </p:nvPr>
        </p:nvSpPr>
        <p:spPr/>
        <p:txBody>
          <a:bodyPr>
            <a:normAutofit/>
          </a:bodyPr>
          <a:lstStyle/>
          <a:p>
            <a:r>
              <a:rPr lang="en-US" dirty="0"/>
              <a:t>Connect. </a:t>
            </a:r>
          </a:p>
          <a:p>
            <a:pPr lvl="1"/>
            <a:r>
              <a:rPr lang="en-US" dirty="0"/>
              <a:t>Who around you may feel isolated like the woman at the well? </a:t>
            </a:r>
          </a:p>
          <a:p>
            <a:pPr lvl="1"/>
            <a:r>
              <a:rPr lang="en-US" dirty="0"/>
              <a:t>Take a moment this week and write a note, make a call, or send a text. </a:t>
            </a:r>
          </a:p>
          <a:p>
            <a:pPr lvl="1"/>
            <a:r>
              <a:rPr lang="en-US" dirty="0"/>
              <a:t>Let that person know you love and care about him or her. </a:t>
            </a:r>
          </a:p>
          <a:p>
            <a:pPr lvl="1"/>
            <a:r>
              <a:rPr lang="en-US" dirty="0"/>
              <a:t>Jesus saw the woman and her need. Help someone feel seen.</a:t>
            </a:r>
          </a:p>
          <a:p>
            <a:endParaRPr lang="en-US" dirty="0"/>
          </a:p>
        </p:txBody>
      </p:sp>
    </p:spTree>
    <p:extLst>
      <p:ext uri="{BB962C8B-B14F-4D97-AF65-F5344CB8AC3E}">
        <p14:creationId xmlns:p14="http://schemas.microsoft.com/office/powerpoint/2010/main" val="2460004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235F5-A2EC-EB1E-17A2-BF813142CAFE}"/>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5712399D-9B50-F484-267B-ABE04948C9E8}"/>
              </a:ext>
            </a:extLst>
          </p:cNvPr>
          <p:cNvSpPr>
            <a:spLocks noGrp="1"/>
          </p:cNvSpPr>
          <p:nvPr>
            <p:ph idx="1"/>
          </p:nvPr>
        </p:nvSpPr>
        <p:spPr>
          <a:xfrm>
            <a:off x="838200" y="1934307"/>
            <a:ext cx="10515600" cy="4242655"/>
          </a:xfrm>
        </p:spPr>
        <p:txBody>
          <a:bodyPr/>
          <a:lstStyle/>
          <a:p>
            <a:r>
              <a:rPr lang="en-US" dirty="0"/>
              <a:t>Fast. </a:t>
            </a:r>
          </a:p>
          <a:p>
            <a:pPr lvl="1"/>
            <a:r>
              <a:rPr lang="en-US" dirty="0"/>
              <a:t>If you are medically able, skip a meal or two one day this week. </a:t>
            </a:r>
          </a:p>
          <a:p>
            <a:pPr lvl="1"/>
            <a:r>
              <a:rPr lang="en-US" dirty="0"/>
              <a:t>Jesus moved the woman from thinking about a physical need to a spiritual need. </a:t>
            </a:r>
          </a:p>
          <a:p>
            <a:pPr lvl="1"/>
            <a:r>
              <a:rPr lang="en-US" dirty="0"/>
              <a:t>Fasting can help us prioritize the need for spiritual food more than physical food. </a:t>
            </a:r>
          </a:p>
          <a:p>
            <a:endParaRPr lang="en-US" dirty="0"/>
          </a:p>
        </p:txBody>
      </p:sp>
    </p:spTree>
    <p:extLst>
      <p:ext uri="{BB962C8B-B14F-4D97-AF65-F5344CB8AC3E}">
        <p14:creationId xmlns:p14="http://schemas.microsoft.com/office/powerpoint/2010/main" val="2429903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E58D87-3127-E19D-94CF-DF0D75EE6D1F}"/>
              </a:ext>
            </a:extLst>
          </p:cNvPr>
          <p:cNvSpPr>
            <a:spLocks noGrp="1"/>
          </p:cNvSpPr>
          <p:nvPr>
            <p:ph type="title"/>
          </p:nvPr>
        </p:nvSpPr>
        <p:spPr/>
        <p:txBody>
          <a:bodyPr/>
          <a:lstStyle/>
          <a:p>
            <a:r>
              <a:rPr lang="en-US" dirty="0"/>
              <a:t>Video Introduction</a:t>
            </a:r>
          </a:p>
        </p:txBody>
      </p:sp>
      <p:grpSp>
        <p:nvGrpSpPr>
          <p:cNvPr id="11" name="Group 10">
            <a:extLst>
              <a:ext uri="{FF2B5EF4-FFF2-40B4-BE49-F238E27FC236}">
                <a16:creationId xmlns:a16="http://schemas.microsoft.com/office/drawing/2014/main" id="{AEB5CD58-9877-A382-8260-678D1FED3E24}"/>
              </a:ext>
            </a:extLst>
          </p:cNvPr>
          <p:cNvGrpSpPr/>
          <p:nvPr/>
        </p:nvGrpSpPr>
        <p:grpSpPr>
          <a:xfrm>
            <a:off x="2849598" y="1346886"/>
            <a:ext cx="6492803" cy="4505484"/>
            <a:chOff x="2849598" y="1346886"/>
            <a:chExt cx="6492803" cy="4505484"/>
          </a:xfrm>
        </p:grpSpPr>
        <p:pic>
          <p:nvPicPr>
            <p:cNvPr id="8" name="Picture 7" descr="A picture containing text&#10;&#10;Description automatically generated">
              <a:extLst>
                <a:ext uri="{FF2B5EF4-FFF2-40B4-BE49-F238E27FC236}">
                  <a16:creationId xmlns:a16="http://schemas.microsoft.com/office/drawing/2014/main" id="{21A0B7E0-5A67-8D8E-D1A9-97D9B058C6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1351" y="1690688"/>
              <a:ext cx="5989298" cy="3256114"/>
            </a:xfrm>
            <a:prstGeom prst="rect">
              <a:avLst/>
            </a:prstGeom>
          </p:spPr>
        </p:pic>
        <p:pic>
          <p:nvPicPr>
            <p:cNvPr id="10" name="Picture 9" descr="Shape&#10;&#10;Description automatically generated with medium confidence">
              <a:hlinkClick r:id="rId3"/>
              <a:extLst>
                <a:ext uri="{FF2B5EF4-FFF2-40B4-BE49-F238E27FC236}">
                  <a16:creationId xmlns:a16="http://schemas.microsoft.com/office/drawing/2014/main" id="{FEE40C14-EA4B-E0DE-F0A8-47B103A613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346886"/>
              <a:ext cx="6492803" cy="4505484"/>
            </a:xfrm>
            <a:prstGeom prst="rect">
              <a:avLst/>
            </a:prstGeom>
            <a:ln>
              <a:noFill/>
            </a:ln>
            <a:effectLst>
              <a:outerShdw blurRad="292100" dist="139700" dir="2700000" algn="tl" rotWithShape="0">
                <a:srgbClr val="333333">
                  <a:alpha val="65000"/>
                </a:srgbClr>
              </a:outerShdw>
            </a:effectLst>
          </p:spPr>
        </p:pic>
      </p:grpSp>
      <p:sp>
        <p:nvSpPr>
          <p:cNvPr id="12" name="TextBox 11">
            <a:extLst>
              <a:ext uri="{FF2B5EF4-FFF2-40B4-BE49-F238E27FC236}">
                <a16:creationId xmlns:a16="http://schemas.microsoft.com/office/drawing/2014/main" id="{8A1820B2-AAAF-2283-E5C1-EC7EAF83A4FA}"/>
              </a:ext>
            </a:extLst>
          </p:cNvPr>
          <p:cNvSpPr txBox="1"/>
          <p:nvPr/>
        </p:nvSpPr>
        <p:spPr>
          <a:xfrm>
            <a:off x="4300151" y="5852370"/>
            <a:ext cx="3496963"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2060468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peech Bubble: Rectangle with Corners Rounded 9">
            <a:extLst>
              <a:ext uri="{FF2B5EF4-FFF2-40B4-BE49-F238E27FC236}">
                <a16:creationId xmlns:a16="http://schemas.microsoft.com/office/drawing/2014/main" id="{A1E3DA7F-541F-41EA-C91B-3994216F473D}"/>
              </a:ext>
            </a:extLst>
          </p:cNvPr>
          <p:cNvSpPr/>
          <p:nvPr/>
        </p:nvSpPr>
        <p:spPr>
          <a:xfrm>
            <a:off x="8047161" y="1064566"/>
            <a:ext cx="3774830" cy="1132668"/>
          </a:xfrm>
          <a:prstGeom prst="wedgeRoundRectCallout">
            <a:avLst>
              <a:gd name="adj1" fmla="val 1637"/>
              <a:gd name="adj2" fmla="val 152218"/>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Help is available at </a:t>
            </a:r>
            <a:r>
              <a:rPr lang="en-US" dirty="0">
                <a:latin typeface="Comic Sans MS" panose="030F0702030302020204" pitchFamily="66" charset="0"/>
                <a:hlinkClick r:id="rId2"/>
              </a:rPr>
              <a:t>https://tinyurl.com/y6f72ks6</a:t>
            </a:r>
            <a:r>
              <a:rPr lang="en-US" dirty="0">
                <a:latin typeface="Comic Sans MS" panose="030F0702030302020204" pitchFamily="66" charset="0"/>
              </a:rPr>
              <a:t>  </a:t>
            </a:r>
          </a:p>
        </p:txBody>
      </p:sp>
      <p:sp>
        <p:nvSpPr>
          <p:cNvPr id="4" name="Title 3">
            <a:extLst>
              <a:ext uri="{FF2B5EF4-FFF2-40B4-BE49-F238E27FC236}">
                <a16:creationId xmlns:a16="http://schemas.microsoft.com/office/drawing/2014/main" id="{1A1A7E7D-0357-FD40-9BFD-6B77867FF513}"/>
              </a:ext>
            </a:extLst>
          </p:cNvPr>
          <p:cNvSpPr>
            <a:spLocks noGrp="1"/>
          </p:cNvSpPr>
          <p:nvPr>
            <p:ph type="title"/>
          </p:nvPr>
        </p:nvSpPr>
        <p:spPr>
          <a:xfrm>
            <a:off x="838200" y="365126"/>
            <a:ext cx="10515600" cy="1061346"/>
          </a:xfrm>
        </p:spPr>
        <p:txBody>
          <a:bodyPr/>
          <a:lstStyle/>
          <a:p>
            <a:r>
              <a:rPr lang="en-US" dirty="0"/>
              <a:t>Family Activities</a:t>
            </a:r>
          </a:p>
        </p:txBody>
      </p:sp>
      <p:pic>
        <p:nvPicPr>
          <p:cNvPr id="6" name="Picture 5" descr="A picture containing diagram&#10;&#10;Description automatically generated">
            <a:extLst>
              <a:ext uri="{FF2B5EF4-FFF2-40B4-BE49-F238E27FC236}">
                <a16:creationId xmlns:a16="http://schemas.microsoft.com/office/drawing/2014/main" id="{0BE92A0D-E56C-C70E-623D-58096F7929E2}"/>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137139" y="1426471"/>
            <a:ext cx="3774830" cy="4626788"/>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3074" name="Picture 2" descr="Group of Seniors clipart">
            <a:extLst>
              <a:ext uri="{FF2B5EF4-FFF2-40B4-BE49-F238E27FC236}">
                <a16:creationId xmlns:a16="http://schemas.microsoft.com/office/drawing/2014/main" id="{098C5925-EF16-19E1-1C7F-4D6C945373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80893" y="3214908"/>
            <a:ext cx="5099538" cy="27473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Speech Bubble: Rectangle with Corners Rounded 6">
            <a:extLst>
              <a:ext uri="{FF2B5EF4-FFF2-40B4-BE49-F238E27FC236}">
                <a16:creationId xmlns:a16="http://schemas.microsoft.com/office/drawing/2014/main" id="{DBE05D16-CBDF-CD98-4A99-9F1C4C29B810}"/>
              </a:ext>
            </a:extLst>
          </p:cNvPr>
          <p:cNvSpPr/>
          <p:nvPr/>
        </p:nvSpPr>
        <p:spPr>
          <a:xfrm>
            <a:off x="4015152" y="2220680"/>
            <a:ext cx="1676400" cy="926123"/>
          </a:xfrm>
          <a:prstGeom prst="wedgeRoundRectCallout">
            <a:avLst>
              <a:gd name="adj1" fmla="val 26176"/>
              <a:gd name="adj2" fmla="val 8022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I love crosswords.</a:t>
            </a:r>
          </a:p>
        </p:txBody>
      </p:sp>
      <p:sp>
        <p:nvSpPr>
          <p:cNvPr id="8" name="Speech Bubble: Rectangle with Corners Rounded 7">
            <a:extLst>
              <a:ext uri="{FF2B5EF4-FFF2-40B4-BE49-F238E27FC236}">
                <a16:creationId xmlns:a16="http://schemas.microsoft.com/office/drawing/2014/main" id="{5742B14E-EDDD-5D08-7026-87615B24C857}"/>
              </a:ext>
            </a:extLst>
          </p:cNvPr>
          <p:cNvSpPr/>
          <p:nvPr/>
        </p:nvSpPr>
        <p:spPr>
          <a:xfrm>
            <a:off x="7561382" y="2236305"/>
            <a:ext cx="1805355" cy="926123"/>
          </a:xfrm>
          <a:prstGeom prst="wedgeRoundRectCallout">
            <a:avLst>
              <a:gd name="adj1" fmla="val 17734"/>
              <a:gd name="adj2" fmla="val 80222"/>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I hope there’s hints.</a:t>
            </a:r>
          </a:p>
        </p:txBody>
      </p:sp>
      <p:sp>
        <p:nvSpPr>
          <p:cNvPr id="9" name="Speech Bubble: Rectangle with Corners Rounded 8">
            <a:extLst>
              <a:ext uri="{FF2B5EF4-FFF2-40B4-BE49-F238E27FC236}">
                <a16:creationId xmlns:a16="http://schemas.microsoft.com/office/drawing/2014/main" id="{FE603E29-AF1F-2CCE-3975-386AD4AF150D}"/>
              </a:ext>
            </a:extLst>
          </p:cNvPr>
          <p:cNvSpPr/>
          <p:nvPr/>
        </p:nvSpPr>
        <p:spPr>
          <a:xfrm>
            <a:off x="5788267" y="1582616"/>
            <a:ext cx="1676400" cy="1598240"/>
          </a:xfrm>
          <a:prstGeom prst="wedgeRoundRectCallout">
            <a:avLst>
              <a:gd name="adj1" fmla="val 35966"/>
              <a:gd name="adj2" fmla="val 71361"/>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The clues and words are from our Bible Study.</a:t>
            </a:r>
          </a:p>
        </p:txBody>
      </p:sp>
    </p:spTree>
    <p:extLst>
      <p:ext uri="{BB962C8B-B14F-4D97-AF65-F5344CB8AC3E}">
        <p14:creationId xmlns:p14="http://schemas.microsoft.com/office/powerpoint/2010/main" val="1959962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Jesus Met My</a:t>
            </a:r>
            <a:br>
              <a:rPr lang="en-US" dirty="0"/>
            </a:br>
            <a:r>
              <a:rPr lang="en-US" dirty="0"/>
              <a:t>Greatest Need</a:t>
            </a:r>
          </a:p>
        </p:txBody>
      </p:sp>
      <p:sp>
        <p:nvSpPr>
          <p:cNvPr id="3" name="Subtitle 2"/>
          <p:cNvSpPr>
            <a:spLocks noGrp="1"/>
          </p:cNvSpPr>
          <p:nvPr>
            <p:ph type="subTitle" idx="1"/>
          </p:nvPr>
        </p:nvSpPr>
        <p:spPr>
          <a:xfrm>
            <a:off x="1524000" y="3941804"/>
            <a:ext cx="9144000" cy="1315995"/>
          </a:xfrm>
        </p:spPr>
        <p:txBody>
          <a:bodyPr/>
          <a:lstStyle/>
          <a:p>
            <a:r>
              <a:rPr lang="en-US" dirty="0"/>
              <a:t>March 5</a:t>
            </a:r>
          </a:p>
        </p:txBody>
      </p:sp>
    </p:spTree>
    <p:extLst>
      <p:ext uri="{BB962C8B-B14F-4D97-AF65-F5344CB8AC3E}">
        <p14:creationId xmlns:p14="http://schemas.microsoft.com/office/powerpoint/2010/main" val="4019123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108C9D-598D-F76B-1E10-B98819E1AD73}"/>
              </a:ext>
            </a:extLst>
          </p:cNvPr>
          <p:cNvSpPr>
            <a:spLocks noGrp="1"/>
          </p:cNvSpPr>
          <p:nvPr>
            <p:ph type="title"/>
          </p:nvPr>
        </p:nvSpPr>
        <p:spPr/>
        <p:txBody>
          <a:bodyPr/>
          <a:lstStyle/>
          <a:p>
            <a:r>
              <a:rPr lang="en-US" dirty="0"/>
              <a:t>When was it?  Where was it?</a:t>
            </a:r>
          </a:p>
        </p:txBody>
      </p:sp>
      <p:sp>
        <p:nvSpPr>
          <p:cNvPr id="4" name="Content Placeholder 3">
            <a:extLst>
              <a:ext uri="{FF2B5EF4-FFF2-40B4-BE49-F238E27FC236}">
                <a16:creationId xmlns:a16="http://schemas.microsoft.com/office/drawing/2014/main" id="{57D9CB6E-AF09-D841-0020-E6271D4A3112}"/>
              </a:ext>
            </a:extLst>
          </p:cNvPr>
          <p:cNvSpPr>
            <a:spLocks noGrp="1"/>
          </p:cNvSpPr>
          <p:nvPr>
            <p:ph idx="1"/>
          </p:nvPr>
        </p:nvSpPr>
        <p:spPr>
          <a:xfrm>
            <a:off x="838200" y="1829144"/>
            <a:ext cx="10515600" cy="4351338"/>
          </a:xfrm>
        </p:spPr>
        <p:txBody>
          <a:bodyPr/>
          <a:lstStyle/>
          <a:p>
            <a:r>
              <a:rPr lang="en-US" dirty="0"/>
              <a:t>What is the thirstiest you have been?</a:t>
            </a:r>
          </a:p>
          <a:p>
            <a:endParaRPr lang="en-US" dirty="0"/>
          </a:p>
          <a:p>
            <a:r>
              <a:rPr lang="en-US" dirty="0">
                <a:solidFill>
                  <a:srgbClr val="C00000"/>
                </a:solidFill>
              </a:rPr>
              <a:t>Usually our physical thirst is met at the end of the ordeal.</a:t>
            </a:r>
          </a:p>
          <a:p>
            <a:pPr lvl="1"/>
            <a:r>
              <a:rPr lang="en-US" dirty="0">
                <a:solidFill>
                  <a:srgbClr val="C00000"/>
                </a:solidFill>
              </a:rPr>
              <a:t>Physical thirst is one thing, spiritual thirst is another </a:t>
            </a:r>
          </a:p>
          <a:p>
            <a:pPr lvl="1"/>
            <a:r>
              <a:rPr lang="en-US" dirty="0">
                <a:solidFill>
                  <a:srgbClr val="C00000"/>
                </a:solidFill>
              </a:rPr>
              <a:t>Only Jesus can truly satisfy my thirst.</a:t>
            </a:r>
          </a:p>
          <a:p>
            <a:endParaRPr lang="en-US" dirty="0"/>
          </a:p>
        </p:txBody>
      </p:sp>
      <p:grpSp>
        <p:nvGrpSpPr>
          <p:cNvPr id="9" name="Group 8">
            <a:extLst>
              <a:ext uri="{FF2B5EF4-FFF2-40B4-BE49-F238E27FC236}">
                <a16:creationId xmlns:a16="http://schemas.microsoft.com/office/drawing/2014/main" id="{8EF40166-17AA-3F64-EF64-F0C6937180AE}"/>
              </a:ext>
            </a:extLst>
          </p:cNvPr>
          <p:cNvGrpSpPr/>
          <p:nvPr/>
        </p:nvGrpSpPr>
        <p:grpSpPr>
          <a:xfrm>
            <a:off x="1253358" y="2859966"/>
            <a:ext cx="9685283" cy="2687250"/>
            <a:chOff x="1071053" y="3311612"/>
            <a:chExt cx="9685283" cy="2687250"/>
          </a:xfrm>
        </p:grpSpPr>
        <p:pic>
          <p:nvPicPr>
            <p:cNvPr id="6" name="Picture 5" descr="A person drinking from a bottle&#10;&#10;Description automatically generated with medium confidence">
              <a:extLst>
                <a:ext uri="{FF2B5EF4-FFF2-40B4-BE49-F238E27FC236}">
                  <a16:creationId xmlns:a16="http://schemas.microsoft.com/office/drawing/2014/main" id="{C77F8859-188E-12C8-F4D8-7042181A00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76584" y="3311612"/>
              <a:ext cx="3279752" cy="2687250"/>
            </a:xfrm>
            <a:prstGeom prst="rect">
              <a:avLst/>
            </a:prstGeom>
          </p:spPr>
        </p:pic>
        <p:pic>
          <p:nvPicPr>
            <p:cNvPr id="8" name="Picture 7" descr="A picture containing text, container, glass&#10;&#10;Description automatically generated">
              <a:extLst>
                <a:ext uri="{FF2B5EF4-FFF2-40B4-BE49-F238E27FC236}">
                  <a16:creationId xmlns:a16="http://schemas.microsoft.com/office/drawing/2014/main" id="{B71B2F3B-09E5-D7F9-ED15-70B30D97F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71312">
              <a:off x="4595071" y="3437506"/>
              <a:ext cx="2472467" cy="2530276"/>
            </a:xfrm>
            <a:prstGeom prst="rect">
              <a:avLst/>
            </a:prstGeom>
          </p:spPr>
        </p:pic>
        <p:pic>
          <p:nvPicPr>
            <p:cNvPr id="1026" name="Picture 2">
              <a:extLst>
                <a:ext uri="{FF2B5EF4-FFF2-40B4-BE49-F238E27FC236}">
                  <a16:creationId xmlns:a16="http://schemas.microsoft.com/office/drawing/2014/main" id="{0CC3518E-B0C9-C2D8-FB42-E90A18B0845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rot="498547">
              <a:off x="1071053" y="3425698"/>
              <a:ext cx="2459076" cy="24590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51301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4">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1A09D-6692-BE6C-86F1-52D25EBE8B42}"/>
              </a:ext>
            </a:extLst>
          </p:cNvPr>
          <p:cNvSpPr>
            <a:spLocks noGrp="1"/>
          </p:cNvSpPr>
          <p:nvPr>
            <p:ph type="title"/>
          </p:nvPr>
        </p:nvSpPr>
        <p:spPr/>
        <p:txBody>
          <a:bodyPr/>
          <a:lstStyle/>
          <a:p>
            <a:pPr algn="l"/>
            <a:r>
              <a:rPr lang="en-US" dirty="0"/>
              <a:t>Listen for why the woman was surprised.</a:t>
            </a:r>
          </a:p>
        </p:txBody>
      </p:sp>
      <p:sp>
        <p:nvSpPr>
          <p:cNvPr id="3" name="Content Placeholder 2">
            <a:extLst>
              <a:ext uri="{FF2B5EF4-FFF2-40B4-BE49-F238E27FC236}">
                <a16:creationId xmlns:a16="http://schemas.microsoft.com/office/drawing/2014/main" id="{F8736C55-F3DA-B22F-85E6-CFFC5B25807A}"/>
              </a:ext>
            </a:extLst>
          </p:cNvPr>
          <p:cNvSpPr>
            <a:spLocks noGrp="1"/>
          </p:cNvSpPr>
          <p:nvPr>
            <p:ph idx="1"/>
          </p:nvPr>
        </p:nvSpPr>
        <p:spPr/>
        <p:txBody>
          <a:bodyPr/>
          <a:lstStyle/>
          <a:p>
            <a:pPr marL="0" indent="0" algn="ctr">
              <a:buNone/>
            </a:pPr>
            <a:r>
              <a:rPr lang="en-US" dirty="0"/>
              <a:t>John 4:7-14 (NIV)  When a Samaritan woman came to draw water, Jesus said to her, "Will you give me a drink?" 8  (His disciples had gone into the town to buy food.) 9  The Samaritan woman said to him, "You are a Jew and I am a Samaritan woman. How can you ask me for a drink?" (For Jews do not associate with Samaritans.) </a:t>
            </a:r>
          </a:p>
        </p:txBody>
      </p:sp>
    </p:spTree>
    <p:extLst>
      <p:ext uri="{BB962C8B-B14F-4D97-AF65-F5344CB8AC3E}">
        <p14:creationId xmlns:p14="http://schemas.microsoft.com/office/powerpoint/2010/main" val="165781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1A09D-6692-BE6C-86F1-52D25EBE8B42}"/>
              </a:ext>
            </a:extLst>
          </p:cNvPr>
          <p:cNvSpPr>
            <a:spLocks noGrp="1"/>
          </p:cNvSpPr>
          <p:nvPr>
            <p:ph type="title"/>
          </p:nvPr>
        </p:nvSpPr>
        <p:spPr/>
        <p:txBody>
          <a:bodyPr/>
          <a:lstStyle/>
          <a:p>
            <a:pPr algn="l"/>
            <a:r>
              <a:rPr lang="en-US" dirty="0"/>
              <a:t>Listen for why the woman was surprised.</a:t>
            </a:r>
          </a:p>
        </p:txBody>
      </p:sp>
      <p:sp>
        <p:nvSpPr>
          <p:cNvPr id="3" name="Content Placeholder 2">
            <a:extLst>
              <a:ext uri="{FF2B5EF4-FFF2-40B4-BE49-F238E27FC236}">
                <a16:creationId xmlns:a16="http://schemas.microsoft.com/office/drawing/2014/main" id="{F8736C55-F3DA-B22F-85E6-CFFC5B25807A}"/>
              </a:ext>
            </a:extLst>
          </p:cNvPr>
          <p:cNvSpPr>
            <a:spLocks noGrp="1"/>
          </p:cNvSpPr>
          <p:nvPr>
            <p:ph idx="1"/>
          </p:nvPr>
        </p:nvSpPr>
        <p:spPr/>
        <p:txBody>
          <a:bodyPr/>
          <a:lstStyle/>
          <a:p>
            <a:pPr marL="0" indent="0" algn="ctr">
              <a:buNone/>
            </a:pPr>
            <a:r>
              <a:rPr lang="en-US" dirty="0"/>
              <a:t>Jesus answered her, "If you knew the gift of God and who it is that asks you for a drink, you would have asked him and he would have given you living water." 11  "Sir," the woman said, "you have nothing to draw with and the well is deep. Where can you get this living water? 12  Are you greater than our father Jacob, who gave us the well </a:t>
            </a:r>
          </a:p>
        </p:txBody>
      </p:sp>
    </p:spTree>
    <p:extLst>
      <p:ext uri="{BB962C8B-B14F-4D97-AF65-F5344CB8AC3E}">
        <p14:creationId xmlns:p14="http://schemas.microsoft.com/office/powerpoint/2010/main" val="3231433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1A09D-6692-BE6C-86F1-52D25EBE8B42}"/>
              </a:ext>
            </a:extLst>
          </p:cNvPr>
          <p:cNvSpPr>
            <a:spLocks noGrp="1"/>
          </p:cNvSpPr>
          <p:nvPr>
            <p:ph type="title"/>
          </p:nvPr>
        </p:nvSpPr>
        <p:spPr/>
        <p:txBody>
          <a:bodyPr/>
          <a:lstStyle/>
          <a:p>
            <a:pPr algn="l"/>
            <a:r>
              <a:rPr lang="en-US" dirty="0"/>
              <a:t>Listen for why the woman was surprised.</a:t>
            </a:r>
          </a:p>
        </p:txBody>
      </p:sp>
      <p:sp>
        <p:nvSpPr>
          <p:cNvPr id="3" name="Content Placeholder 2">
            <a:extLst>
              <a:ext uri="{FF2B5EF4-FFF2-40B4-BE49-F238E27FC236}">
                <a16:creationId xmlns:a16="http://schemas.microsoft.com/office/drawing/2014/main" id="{F8736C55-F3DA-B22F-85E6-CFFC5B25807A}"/>
              </a:ext>
            </a:extLst>
          </p:cNvPr>
          <p:cNvSpPr>
            <a:spLocks noGrp="1"/>
          </p:cNvSpPr>
          <p:nvPr>
            <p:ph idx="1"/>
          </p:nvPr>
        </p:nvSpPr>
        <p:spPr>
          <a:xfrm>
            <a:off x="1192823" y="1778733"/>
            <a:ext cx="9806354" cy="4351338"/>
          </a:xfrm>
        </p:spPr>
        <p:txBody>
          <a:bodyPr/>
          <a:lstStyle/>
          <a:p>
            <a:pPr marL="0" indent="0" algn="ctr">
              <a:buNone/>
            </a:pPr>
            <a:r>
              <a:rPr lang="en-US" dirty="0"/>
              <a:t>l and drank from it himself, as did also his sons and his flocks and herds?" 13  Jesus answered, "Everyone who drinks this water will be thirsty again, 14  but whoever drinks the water I give him will never thirst. Indeed, the water I give him will become in him a spring of water welling up to eternal life."</a:t>
            </a:r>
          </a:p>
        </p:txBody>
      </p:sp>
      <p:pic>
        <p:nvPicPr>
          <p:cNvPr id="5" name="Picture 4">
            <a:extLst>
              <a:ext uri="{FF2B5EF4-FFF2-40B4-BE49-F238E27FC236}">
                <a16:creationId xmlns:a16="http://schemas.microsoft.com/office/drawing/2014/main" id="{2A888A50-19CB-9A84-6136-356C41E6D5F6}"/>
              </a:ext>
            </a:extLst>
          </p:cNvPr>
          <p:cNvPicPr>
            <a:picLocks noChangeAspect="1"/>
          </p:cNvPicPr>
          <p:nvPr/>
        </p:nvPicPr>
        <p:blipFill>
          <a:blip r:embed="rId2"/>
          <a:stretch>
            <a:fillRect/>
          </a:stretch>
        </p:blipFill>
        <p:spPr>
          <a:xfrm>
            <a:off x="5219809" y="5703296"/>
            <a:ext cx="1752381" cy="3047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02029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CC44B-0ED3-D4B6-46A5-6061B9F92222}"/>
              </a:ext>
            </a:extLst>
          </p:cNvPr>
          <p:cNvSpPr>
            <a:spLocks noGrp="1"/>
          </p:cNvSpPr>
          <p:nvPr>
            <p:ph type="title"/>
          </p:nvPr>
        </p:nvSpPr>
        <p:spPr/>
        <p:txBody>
          <a:bodyPr/>
          <a:lstStyle/>
          <a:p>
            <a:r>
              <a:rPr lang="en-US" dirty="0"/>
              <a:t>Jesus Reveals a Greater Thirst</a:t>
            </a:r>
          </a:p>
        </p:txBody>
      </p:sp>
      <p:sp>
        <p:nvSpPr>
          <p:cNvPr id="3" name="Content Placeholder 2">
            <a:extLst>
              <a:ext uri="{FF2B5EF4-FFF2-40B4-BE49-F238E27FC236}">
                <a16:creationId xmlns:a16="http://schemas.microsoft.com/office/drawing/2014/main" id="{0D3A6E24-B219-6AB3-1414-78876DCB12B0}"/>
              </a:ext>
            </a:extLst>
          </p:cNvPr>
          <p:cNvSpPr>
            <a:spLocks noGrp="1"/>
          </p:cNvSpPr>
          <p:nvPr>
            <p:ph idx="1"/>
          </p:nvPr>
        </p:nvSpPr>
        <p:spPr/>
        <p:txBody>
          <a:bodyPr/>
          <a:lstStyle/>
          <a:p>
            <a:r>
              <a:rPr lang="en-US" dirty="0"/>
              <a:t>Why was Jesus alone at the well near Sychar? </a:t>
            </a:r>
          </a:p>
          <a:p>
            <a:r>
              <a:rPr lang="en-US" dirty="0"/>
              <a:t>What might account for the woman being at the well at this unusual time of the day? </a:t>
            </a:r>
          </a:p>
          <a:p>
            <a:r>
              <a:rPr lang="en-US" dirty="0"/>
              <a:t>Why was the Samaritan woman surprised that Jesus spoke to her? </a:t>
            </a:r>
          </a:p>
          <a:p>
            <a:r>
              <a:rPr lang="en-US" dirty="0"/>
              <a:t>After his initial request for a drink of water, what additional references to water does Jesus make?</a:t>
            </a:r>
          </a:p>
        </p:txBody>
      </p:sp>
    </p:spTree>
    <p:extLst>
      <p:ext uri="{BB962C8B-B14F-4D97-AF65-F5344CB8AC3E}">
        <p14:creationId xmlns:p14="http://schemas.microsoft.com/office/powerpoint/2010/main" val="1425242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EF74E-09E9-9E8A-1138-C93BE5866009}"/>
              </a:ext>
            </a:extLst>
          </p:cNvPr>
          <p:cNvSpPr>
            <a:spLocks noGrp="1"/>
          </p:cNvSpPr>
          <p:nvPr>
            <p:ph type="title"/>
          </p:nvPr>
        </p:nvSpPr>
        <p:spPr/>
        <p:txBody>
          <a:bodyPr/>
          <a:lstStyle/>
          <a:p>
            <a:r>
              <a:rPr lang="en-US" dirty="0"/>
              <a:t>Jesus Reveals a Greater Thirst</a:t>
            </a:r>
          </a:p>
        </p:txBody>
      </p:sp>
      <p:sp>
        <p:nvSpPr>
          <p:cNvPr id="3" name="Content Placeholder 2">
            <a:extLst>
              <a:ext uri="{FF2B5EF4-FFF2-40B4-BE49-F238E27FC236}">
                <a16:creationId xmlns:a16="http://schemas.microsoft.com/office/drawing/2014/main" id="{685A30BB-3193-B05F-2CF2-4642C0F03809}"/>
              </a:ext>
            </a:extLst>
          </p:cNvPr>
          <p:cNvSpPr>
            <a:spLocks noGrp="1"/>
          </p:cNvSpPr>
          <p:nvPr>
            <p:ph idx="1"/>
          </p:nvPr>
        </p:nvSpPr>
        <p:spPr/>
        <p:txBody>
          <a:bodyPr/>
          <a:lstStyle/>
          <a:p>
            <a:r>
              <a:rPr lang="en-US" dirty="0"/>
              <a:t>How do you know that the woman misunderstood what Jesus was saying?  She may have even been sarcastic in her response.</a:t>
            </a:r>
          </a:p>
          <a:p>
            <a:r>
              <a:rPr lang="en-US" dirty="0"/>
              <a:t>How is the world’s need for salvation and eternal life like thirst? </a:t>
            </a:r>
          </a:p>
          <a:p>
            <a:r>
              <a:rPr lang="en-US" dirty="0"/>
              <a:t>How can confusion about spiritual things open the door for more discussion?</a:t>
            </a:r>
          </a:p>
        </p:txBody>
      </p:sp>
    </p:spTree>
    <p:extLst>
      <p:ext uri="{BB962C8B-B14F-4D97-AF65-F5344CB8AC3E}">
        <p14:creationId xmlns:p14="http://schemas.microsoft.com/office/powerpoint/2010/main" val="267466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88CD9-ABDB-82C8-90D6-F0815F582C23}"/>
              </a:ext>
            </a:extLst>
          </p:cNvPr>
          <p:cNvSpPr>
            <a:spLocks noGrp="1"/>
          </p:cNvSpPr>
          <p:nvPr>
            <p:ph type="title"/>
          </p:nvPr>
        </p:nvSpPr>
        <p:spPr/>
        <p:txBody>
          <a:bodyPr/>
          <a:lstStyle/>
          <a:p>
            <a:r>
              <a:rPr lang="en-US" dirty="0"/>
              <a:t>Jesus Reveals a Greater Thirst</a:t>
            </a:r>
          </a:p>
        </p:txBody>
      </p:sp>
      <p:sp>
        <p:nvSpPr>
          <p:cNvPr id="3" name="Content Placeholder 2">
            <a:extLst>
              <a:ext uri="{FF2B5EF4-FFF2-40B4-BE49-F238E27FC236}">
                <a16:creationId xmlns:a16="http://schemas.microsoft.com/office/drawing/2014/main" id="{E3E0F418-7242-FE66-7BF4-E73979052C53}"/>
              </a:ext>
            </a:extLst>
          </p:cNvPr>
          <p:cNvSpPr>
            <a:spLocks noGrp="1"/>
          </p:cNvSpPr>
          <p:nvPr>
            <p:ph idx="1"/>
          </p:nvPr>
        </p:nvSpPr>
        <p:spPr/>
        <p:txBody>
          <a:bodyPr/>
          <a:lstStyle/>
          <a:p>
            <a:r>
              <a:rPr lang="en-US" dirty="0"/>
              <a:t>Think about some everyday objects – how might we use these to communicate Truth or confront people with a need in their lives?</a:t>
            </a:r>
          </a:p>
        </p:txBody>
      </p:sp>
      <p:graphicFrame>
        <p:nvGraphicFramePr>
          <p:cNvPr id="4" name="Table 4">
            <a:extLst>
              <a:ext uri="{FF2B5EF4-FFF2-40B4-BE49-F238E27FC236}">
                <a16:creationId xmlns:a16="http://schemas.microsoft.com/office/drawing/2014/main" id="{1C257D8D-3E89-7F85-8AEE-9397E36251DB}"/>
              </a:ext>
            </a:extLst>
          </p:cNvPr>
          <p:cNvGraphicFramePr>
            <a:graphicFrameLocks noGrp="1"/>
          </p:cNvGraphicFramePr>
          <p:nvPr>
            <p:extLst>
              <p:ext uri="{D42A27DB-BD31-4B8C-83A1-F6EECF244321}">
                <p14:modId xmlns:p14="http://schemas.microsoft.com/office/powerpoint/2010/main" val="762012647"/>
              </p:ext>
            </p:extLst>
          </p:nvPr>
        </p:nvGraphicFramePr>
        <p:xfrm>
          <a:off x="1256322" y="3568700"/>
          <a:ext cx="9679355" cy="2743200"/>
        </p:xfrm>
        <a:graphic>
          <a:graphicData uri="http://schemas.openxmlformats.org/drawingml/2006/table">
            <a:tbl>
              <a:tblPr firstRow="1" bandRow="1">
                <a:tableStyleId>{5C22544A-7EE6-4342-B048-85BDC9FD1C3A}</a:tableStyleId>
              </a:tblPr>
              <a:tblGrid>
                <a:gridCol w="3157834">
                  <a:extLst>
                    <a:ext uri="{9D8B030D-6E8A-4147-A177-3AD203B41FA5}">
                      <a16:colId xmlns:a16="http://schemas.microsoft.com/office/drawing/2014/main" val="345813930"/>
                    </a:ext>
                  </a:extLst>
                </a:gridCol>
                <a:gridCol w="6521521">
                  <a:extLst>
                    <a:ext uri="{9D8B030D-6E8A-4147-A177-3AD203B41FA5}">
                      <a16:colId xmlns:a16="http://schemas.microsoft.com/office/drawing/2014/main" val="133110216"/>
                    </a:ext>
                  </a:extLst>
                </a:gridCol>
              </a:tblGrid>
              <a:tr h="370840">
                <a:tc>
                  <a:txBody>
                    <a:bodyPr/>
                    <a:lstStyle/>
                    <a:p>
                      <a:pPr algn="ctr"/>
                      <a:r>
                        <a:rPr lang="en-US" sz="2800" dirty="0"/>
                        <a:t>Everyday Object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t>Communicate How Jesus Meets a Need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24432298"/>
                  </a:ext>
                </a:extLst>
              </a:tr>
              <a:tr h="370840">
                <a:tc>
                  <a:txBody>
                    <a:bodyPr/>
                    <a:lstStyle/>
                    <a:p>
                      <a:pPr algn="ctr"/>
                      <a:r>
                        <a:rPr lang="en-US" sz="2800" dirty="0"/>
                        <a:t>Car</a:t>
                      </a:r>
                    </a:p>
                    <a:p>
                      <a:pPr algn="ctr"/>
                      <a:r>
                        <a:rPr lang="en-US" sz="2800" dirty="0"/>
                        <a:t>Garden</a:t>
                      </a:r>
                    </a:p>
                    <a:p>
                      <a:pPr algn="ctr"/>
                      <a:r>
                        <a:rPr lang="en-US" sz="2800" dirty="0"/>
                        <a:t>Road Detour</a:t>
                      </a:r>
                    </a:p>
                    <a:p>
                      <a:pPr algn="ctr"/>
                      <a:r>
                        <a:rPr lang="en-US" sz="2800" dirty="0"/>
                        <a:t>Fishing Rod</a:t>
                      </a:r>
                    </a:p>
                    <a:p>
                      <a:pPr algn="ctr"/>
                      <a:r>
                        <a:rPr lang="en-US" sz="2800" dirty="0"/>
                        <a:t>Food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dirty="0"/>
                    </a:p>
                    <a:p>
                      <a:endParaRPr lang="en-US" sz="2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2402360"/>
                  </a:ext>
                </a:extLst>
              </a:tr>
            </a:tbl>
          </a:graphicData>
        </a:graphic>
      </p:graphicFrame>
    </p:spTree>
    <p:extLst>
      <p:ext uri="{BB962C8B-B14F-4D97-AF65-F5344CB8AC3E}">
        <p14:creationId xmlns:p14="http://schemas.microsoft.com/office/powerpoint/2010/main" val="32725702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45</TotalTime>
  <Words>1067</Words>
  <Application>Microsoft Office PowerPoint</Application>
  <PresentationFormat>Widescreen</PresentationFormat>
  <Paragraphs>77</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Comic Sans MS</vt:lpstr>
      <vt:lpstr>Office Theme</vt:lpstr>
      <vt:lpstr>Jesus Met My Greatest Need</vt:lpstr>
      <vt:lpstr>Video Introduction</vt:lpstr>
      <vt:lpstr>When was it?  Where was it?</vt:lpstr>
      <vt:lpstr>Listen for why the woman was surprised.</vt:lpstr>
      <vt:lpstr>Listen for why the woman was surprised.</vt:lpstr>
      <vt:lpstr>Listen for why the woman was surprised.</vt:lpstr>
      <vt:lpstr>Jesus Reveals a Greater Thirst</vt:lpstr>
      <vt:lpstr>Jesus Reveals a Greater Thirst</vt:lpstr>
      <vt:lpstr>Jesus Reveals a Greater Thirst</vt:lpstr>
      <vt:lpstr>Listen for Jesus revealing what He knows.</vt:lpstr>
      <vt:lpstr>Listen for Jesus revealing what He knows.</vt:lpstr>
      <vt:lpstr>Jesus Reveals Our Sin</vt:lpstr>
      <vt:lpstr>Jesus Reveals Our Sin</vt:lpstr>
      <vt:lpstr>Listen for how the woman’s life was changed.</vt:lpstr>
      <vt:lpstr>Jesus Reveals He Is the Messiah</vt:lpstr>
      <vt:lpstr>Jesus Reveals He Is the Messiah</vt:lpstr>
      <vt:lpstr>Application</vt:lpstr>
      <vt:lpstr>Application</vt:lpstr>
      <vt:lpstr>Application</vt:lpstr>
      <vt:lpstr>Family Activities</vt:lpstr>
      <vt:lpstr>Jesus Met My Greatest Need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Jesus Met My Greatest Need</dc:title>
  <dc:creator>Steve Armstrong</dc:creator>
  <cp:lastModifiedBy>Steve Armstrong</cp:lastModifiedBy>
  <cp:revision>2</cp:revision>
  <dcterms:created xsi:type="dcterms:W3CDTF">2023-02-18T02:10:41Z</dcterms:created>
  <dcterms:modified xsi:type="dcterms:W3CDTF">2023-02-18T02:56:00Z</dcterms:modified>
</cp:coreProperties>
</file>