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3" d="2"/>
        <a:sy n="3" d="2"/>
      </p:scale>
      <p:origin x="-6" y="-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s2449sw"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Matters</a:t>
            </a:r>
          </a:p>
        </p:txBody>
      </p:sp>
      <p:sp>
        <p:nvSpPr>
          <p:cNvPr id="3" name="Subtitle 2"/>
          <p:cNvSpPr>
            <a:spLocks noGrp="1"/>
          </p:cNvSpPr>
          <p:nvPr>
            <p:ph type="subTitle" idx="1"/>
          </p:nvPr>
        </p:nvSpPr>
        <p:spPr>
          <a:xfrm>
            <a:off x="1524000" y="3895106"/>
            <a:ext cx="9144000" cy="1362694"/>
          </a:xfrm>
        </p:spPr>
        <p:txBody>
          <a:bodyPr/>
          <a:lstStyle/>
          <a:p>
            <a:r>
              <a:rPr lang="en-US" dirty="0"/>
              <a:t>February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B2D5-F4D0-5514-8A1E-305F9C00ACE7}"/>
              </a:ext>
            </a:extLst>
          </p:cNvPr>
          <p:cNvSpPr>
            <a:spLocks noGrp="1"/>
          </p:cNvSpPr>
          <p:nvPr>
            <p:ph type="title"/>
          </p:nvPr>
        </p:nvSpPr>
        <p:spPr/>
        <p:txBody>
          <a:bodyPr/>
          <a:lstStyle/>
          <a:p>
            <a:r>
              <a:rPr lang="en-US" dirty="0"/>
              <a:t>Jesus: Creator of All Things</a:t>
            </a:r>
          </a:p>
        </p:txBody>
      </p:sp>
      <p:sp>
        <p:nvSpPr>
          <p:cNvPr id="3" name="Content Placeholder 2">
            <a:extLst>
              <a:ext uri="{FF2B5EF4-FFF2-40B4-BE49-F238E27FC236}">
                <a16:creationId xmlns:a16="http://schemas.microsoft.com/office/drawing/2014/main" id="{EEF43DD9-6F05-F42B-E07F-379C7ADE9CA2}"/>
              </a:ext>
            </a:extLst>
          </p:cNvPr>
          <p:cNvSpPr>
            <a:spLocks noGrp="1"/>
          </p:cNvSpPr>
          <p:nvPr>
            <p:ph idx="1"/>
          </p:nvPr>
        </p:nvSpPr>
        <p:spPr/>
        <p:txBody>
          <a:bodyPr/>
          <a:lstStyle/>
          <a:p>
            <a:r>
              <a:rPr lang="en-US" dirty="0"/>
              <a:t>What elements of God’s creation can impact your life this week?</a:t>
            </a:r>
          </a:p>
          <a:p>
            <a:r>
              <a:rPr lang="en-US" dirty="0"/>
              <a:t>How do your beliefs about Jesus – who He is/was – affect your daily life?</a:t>
            </a:r>
          </a:p>
          <a:p>
            <a:endParaRPr lang="en-US" dirty="0"/>
          </a:p>
        </p:txBody>
      </p:sp>
    </p:spTree>
    <p:extLst>
      <p:ext uri="{BB962C8B-B14F-4D97-AF65-F5344CB8AC3E}">
        <p14:creationId xmlns:p14="http://schemas.microsoft.com/office/powerpoint/2010/main" val="22155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EEF7-7230-9EFA-E781-A396DDB3C825}"/>
              </a:ext>
            </a:extLst>
          </p:cNvPr>
          <p:cNvSpPr>
            <a:spLocks noGrp="1"/>
          </p:cNvSpPr>
          <p:nvPr>
            <p:ph type="title"/>
          </p:nvPr>
        </p:nvSpPr>
        <p:spPr/>
        <p:txBody>
          <a:bodyPr/>
          <a:lstStyle/>
          <a:p>
            <a:pPr algn="l"/>
            <a:r>
              <a:rPr lang="en-US" dirty="0"/>
              <a:t>Listen for what Jesus is and does.</a:t>
            </a:r>
          </a:p>
        </p:txBody>
      </p:sp>
      <p:sp>
        <p:nvSpPr>
          <p:cNvPr id="3" name="Content Placeholder 2">
            <a:extLst>
              <a:ext uri="{FF2B5EF4-FFF2-40B4-BE49-F238E27FC236}">
                <a16:creationId xmlns:a16="http://schemas.microsoft.com/office/drawing/2014/main" id="{B8653070-990B-83D8-FF9B-F9E95AEECC8D}"/>
              </a:ext>
            </a:extLst>
          </p:cNvPr>
          <p:cNvSpPr>
            <a:spLocks noGrp="1"/>
          </p:cNvSpPr>
          <p:nvPr>
            <p:ph idx="1"/>
          </p:nvPr>
        </p:nvSpPr>
        <p:spPr>
          <a:xfrm>
            <a:off x="1840374" y="2057119"/>
            <a:ext cx="8899967" cy="4351338"/>
          </a:xfrm>
        </p:spPr>
        <p:txBody>
          <a:bodyPr/>
          <a:lstStyle/>
          <a:p>
            <a:pPr marL="0" indent="0" algn="ctr">
              <a:buNone/>
            </a:pPr>
            <a:r>
              <a:rPr lang="en-US" dirty="0"/>
              <a:t>Colossians 1:18-20 (NIV)   And he is the head of the body, the church; he is the beginning and the firstborn from among the dead, so that in everything he might have the supremacy. 19  For God was  	</a:t>
            </a:r>
          </a:p>
        </p:txBody>
      </p:sp>
    </p:spTree>
    <p:extLst>
      <p:ext uri="{BB962C8B-B14F-4D97-AF65-F5344CB8AC3E}">
        <p14:creationId xmlns:p14="http://schemas.microsoft.com/office/powerpoint/2010/main" val="2996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442F-F50F-6BD4-E8AC-5D48E21B4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94EAF-85DC-1E2E-28D5-5B83DB952573}"/>
              </a:ext>
            </a:extLst>
          </p:cNvPr>
          <p:cNvSpPr>
            <a:spLocks noGrp="1"/>
          </p:cNvSpPr>
          <p:nvPr>
            <p:ph type="title"/>
          </p:nvPr>
        </p:nvSpPr>
        <p:spPr/>
        <p:txBody>
          <a:bodyPr/>
          <a:lstStyle/>
          <a:p>
            <a:pPr algn="l"/>
            <a:r>
              <a:rPr lang="en-US" dirty="0"/>
              <a:t>Listen for what Jesus is and does.</a:t>
            </a:r>
          </a:p>
        </p:txBody>
      </p:sp>
      <p:sp>
        <p:nvSpPr>
          <p:cNvPr id="3" name="Content Placeholder 2">
            <a:extLst>
              <a:ext uri="{FF2B5EF4-FFF2-40B4-BE49-F238E27FC236}">
                <a16:creationId xmlns:a16="http://schemas.microsoft.com/office/drawing/2014/main" id="{561770D4-CEBE-FDDE-DA14-74C8B4403E11}"/>
              </a:ext>
            </a:extLst>
          </p:cNvPr>
          <p:cNvSpPr>
            <a:spLocks noGrp="1"/>
          </p:cNvSpPr>
          <p:nvPr>
            <p:ph idx="1"/>
          </p:nvPr>
        </p:nvSpPr>
        <p:spPr>
          <a:xfrm>
            <a:off x="1840374" y="2057119"/>
            <a:ext cx="8899967" cy="4351338"/>
          </a:xfrm>
        </p:spPr>
        <p:txBody>
          <a:bodyPr/>
          <a:lstStyle/>
          <a:p>
            <a:pPr marL="0" indent="0" algn="ctr">
              <a:buNone/>
            </a:pPr>
            <a:r>
              <a:rPr lang="en-US" dirty="0"/>
              <a:t>pleased to have all his fullness dwell in him, 20  and through him to reconcile to himself all things, whether things on earth or things in heaven, by making peace through his blood, shed on the cross.</a:t>
            </a:r>
          </a:p>
        </p:txBody>
      </p:sp>
      <p:pic>
        <p:nvPicPr>
          <p:cNvPr id="4" name="Picture 3">
            <a:extLst>
              <a:ext uri="{FF2B5EF4-FFF2-40B4-BE49-F238E27FC236}">
                <a16:creationId xmlns:a16="http://schemas.microsoft.com/office/drawing/2014/main" id="{A574E139-2E3E-85E8-1E5C-58ACB902F3F8}"/>
              </a:ext>
            </a:extLst>
          </p:cNvPr>
          <p:cNvPicPr>
            <a:picLocks noChangeAspect="1"/>
          </p:cNvPicPr>
          <p:nvPr/>
        </p:nvPicPr>
        <p:blipFill>
          <a:blip r:embed="rId2"/>
          <a:stretch>
            <a:fillRect/>
          </a:stretch>
        </p:blipFill>
        <p:spPr>
          <a:xfrm>
            <a:off x="5057905" y="5232741"/>
            <a:ext cx="2076190"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1947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64C4-6985-9E0F-6EF4-9B6A32D426DC}"/>
              </a:ext>
            </a:extLst>
          </p:cNvPr>
          <p:cNvSpPr>
            <a:spLocks noGrp="1"/>
          </p:cNvSpPr>
          <p:nvPr>
            <p:ph type="title"/>
          </p:nvPr>
        </p:nvSpPr>
        <p:spPr/>
        <p:txBody>
          <a:bodyPr/>
          <a:lstStyle/>
          <a:p>
            <a:r>
              <a:rPr lang="en-US" dirty="0"/>
              <a:t>Jesus: Ruler over All Things</a:t>
            </a:r>
          </a:p>
        </p:txBody>
      </p:sp>
      <p:sp>
        <p:nvSpPr>
          <p:cNvPr id="3" name="Content Placeholder 2">
            <a:extLst>
              <a:ext uri="{FF2B5EF4-FFF2-40B4-BE49-F238E27FC236}">
                <a16:creationId xmlns:a16="http://schemas.microsoft.com/office/drawing/2014/main" id="{268220B7-E78B-1BBE-29AB-C5371284E14C}"/>
              </a:ext>
            </a:extLst>
          </p:cNvPr>
          <p:cNvSpPr>
            <a:spLocks noGrp="1"/>
          </p:cNvSpPr>
          <p:nvPr>
            <p:ph idx="1"/>
          </p:nvPr>
        </p:nvSpPr>
        <p:spPr/>
        <p:txBody>
          <a:bodyPr/>
          <a:lstStyle/>
          <a:p>
            <a:r>
              <a:rPr lang="en-US" dirty="0"/>
              <a:t>What does it mean for Christ to be the </a:t>
            </a:r>
            <a:r>
              <a:rPr lang="en-US" i="1" dirty="0"/>
              <a:t>head </a:t>
            </a:r>
            <a:r>
              <a:rPr lang="en-US" dirty="0"/>
              <a:t>of the church rather than just an important member?</a:t>
            </a:r>
          </a:p>
          <a:p>
            <a:r>
              <a:rPr lang="en-US" dirty="0">
                <a:solidFill>
                  <a:srgbClr val="C00000"/>
                </a:solidFill>
              </a:rPr>
              <a:t>Paul says Jesus is “the beginning” and “the firstborn from the dead.”</a:t>
            </a:r>
            <a:r>
              <a:rPr lang="en-US" b="1" dirty="0">
                <a:solidFill>
                  <a:srgbClr val="C00000"/>
                </a:solidFill>
              </a:rPr>
              <a:t> </a:t>
            </a:r>
          </a:p>
          <a:p>
            <a:pPr lvl="1"/>
            <a:r>
              <a:rPr lang="en-US" dirty="0">
                <a:solidFill>
                  <a:srgbClr val="C00000"/>
                </a:solidFill>
              </a:rPr>
              <a:t>“Firstborn” does not mean He is a created being.  </a:t>
            </a:r>
          </a:p>
          <a:p>
            <a:r>
              <a:rPr lang="en-US" dirty="0"/>
              <a:t>So, how do these phrases establish His authority over life, death, and history itself?</a:t>
            </a:r>
          </a:p>
          <a:p>
            <a:endParaRPr lang="en-US" dirty="0"/>
          </a:p>
          <a:p>
            <a:endParaRPr lang="en-US" dirty="0"/>
          </a:p>
        </p:txBody>
      </p:sp>
    </p:spTree>
    <p:extLst>
      <p:ext uri="{BB962C8B-B14F-4D97-AF65-F5344CB8AC3E}">
        <p14:creationId xmlns:p14="http://schemas.microsoft.com/office/powerpoint/2010/main" val="137893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1375-967D-621C-CE68-F8CF29430582}"/>
              </a:ext>
            </a:extLst>
          </p:cNvPr>
          <p:cNvSpPr>
            <a:spLocks noGrp="1"/>
          </p:cNvSpPr>
          <p:nvPr>
            <p:ph type="title"/>
          </p:nvPr>
        </p:nvSpPr>
        <p:spPr/>
        <p:txBody>
          <a:bodyPr/>
          <a:lstStyle/>
          <a:p>
            <a:r>
              <a:rPr lang="en-US" dirty="0"/>
              <a:t>Jesus: Ruler over All Things</a:t>
            </a:r>
          </a:p>
        </p:txBody>
      </p:sp>
      <p:sp>
        <p:nvSpPr>
          <p:cNvPr id="3" name="Content Placeholder 2">
            <a:extLst>
              <a:ext uri="{FF2B5EF4-FFF2-40B4-BE49-F238E27FC236}">
                <a16:creationId xmlns:a16="http://schemas.microsoft.com/office/drawing/2014/main" id="{E3A1477D-F571-ED96-7D3C-289B36D17B56}"/>
              </a:ext>
            </a:extLst>
          </p:cNvPr>
          <p:cNvSpPr>
            <a:spLocks noGrp="1"/>
          </p:cNvSpPr>
          <p:nvPr>
            <p:ph idx="1"/>
          </p:nvPr>
        </p:nvSpPr>
        <p:spPr/>
        <p:txBody>
          <a:bodyPr/>
          <a:lstStyle/>
          <a:p>
            <a:r>
              <a:rPr lang="en-US" dirty="0">
                <a:solidFill>
                  <a:srgbClr val="C00000"/>
                </a:solidFill>
              </a:rPr>
              <a:t>Paul repeats the word “all” multiple times in this passage.   </a:t>
            </a:r>
          </a:p>
          <a:p>
            <a:pPr lvl="1"/>
            <a:r>
              <a:rPr lang="en-US" dirty="0">
                <a:solidFill>
                  <a:srgbClr val="C00000"/>
                </a:solidFill>
              </a:rPr>
              <a:t>“</a:t>
            </a:r>
            <a:r>
              <a:rPr lang="en-US" i="1" dirty="0">
                <a:solidFill>
                  <a:srgbClr val="C00000"/>
                </a:solidFill>
              </a:rPr>
              <a:t>For God was pleased to have </a:t>
            </a:r>
            <a:r>
              <a:rPr lang="en-US" b="1" i="1" dirty="0">
                <a:solidFill>
                  <a:srgbClr val="C00000"/>
                </a:solidFill>
              </a:rPr>
              <a:t>all</a:t>
            </a:r>
            <a:r>
              <a:rPr lang="en-US" i="1" dirty="0">
                <a:solidFill>
                  <a:srgbClr val="C00000"/>
                </a:solidFill>
              </a:rPr>
              <a:t> his fullness dwell in him,  and through him to reconcile to himself </a:t>
            </a:r>
            <a:r>
              <a:rPr lang="en-US" b="1" i="1" dirty="0">
                <a:solidFill>
                  <a:srgbClr val="C00000"/>
                </a:solidFill>
              </a:rPr>
              <a:t>all</a:t>
            </a:r>
            <a:r>
              <a:rPr lang="en-US" i="1" dirty="0">
                <a:solidFill>
                  <a:srgbClr val="C00000"/>
                </a:solidFill>
              </a:rPr>
              <a:t> things</a:t>
            </a:r>
            <a:r>
              <a:rPr lang="en-US" dirty="0">
                <a:solidFill>
                  <a:srgbClr val="C00000"/>
                </a:solidFill>
              </a:rPr>
              <a:t>,” </a:t>
            </a:r>
          </a:p>
          <a:p>
            <a:r>
              <a:rPr lang="en-US" dirty="0"/>
              <a:t>Why do you think Paul is being so emphatic here?</a:t>
            </a:r>
          </a:p>
          <a:p>
            <a:endParaRPr lang="en-US" dirty="0">
              <a:solidFill>
                <a:srgbClr val="C00000"/>
              </a:solidFill>
            </a:endParaRPr>
          </a:p>
        </p:txBody>
      </p:sp>
    </p:spTree>
    <p:extLst>
      <p:ext uri="{BB962C8B-B14F-4D97-AF65-F5344CB8AC3E}">
        <p14:creationId xmlns:p14="http://schemas.microsoft.com/office/powerpoint/2010/main" val="39209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8018-BD94-E82B-2DEC-531E3F74131C}"/>
              </a:ext>
            </a:extLst>
          </p:cNvPr>
          <p:cNvSpPr>
            <a:spLocks noGrp="1"/>
          </p:cNvSpPr>
          <p:nvPr>
            <p:ph type="title"/>
          </p:nvPr>
        </p:nvSpPr>
        <p:spPr/>
        <p:txBody>
          <a:bodyPr/>
          <a:lstStyle/>
          <a:p>
            <a:r>
              <a:rPr lang="en-US" dirty="0"/>
              <a:t>Jesus: Ruler over All Things</a:t>
            </a:r>
          </a:p>
        </p:txBody>
      </p:sp>
      <p:sp>
        <p:nvSpPr>
          <p:cNvPr id="3" name="Content Placeholder 2">
            <a:extLst>
              <a:ext uri="{FF2B5EF4-FFF2-40B4-BE49-F238E27FC236}">
                <a16:creationId xmlns:a16="http://schemas.microsoft.com/office/drawing/2014/main" id="{15C524E1-050D-356A-6D10-57A769B9E8F6}"/>
              </a:ext>
            </a:extLst>
          </p:cNvPr>
          <p:cNvSpPr>
            <a:spLocks noGrp="1"/>
          </p:cNvSpPr>
          <p:nvPr>
            <p:ph idx="1"/>
          </p:nvPr>
        </p:nvSpPr>
        <p:spPr/>
        <p:txBody>
          <a:bodyPr/>
          <a:lstStyle/>
          <a:p>
            <a:r>
              <a:rPr lang="en-US" dirty="0"/>
              <a:t>In moments when the world feels chaotic or unjust, how does knowing that Jesus reigns </a:t>
            </a:r>
            <a:r>
              <a:rPr lang="en-US" i="1" dirty="0"/>
              <a:t>now</a:t>
            </a:r>
            <a:r>
              <a:rPr lang="en-US" dirty="0"/>
              <a:t> bring peace or confidence in the coming week?</a:t>
            </a:r>
          </a:p>
          <a:p>
            <a:endParaRPr lang="en-US" dirty="0"/>
          </a:p>
        </p:txBody>
      </p:sp>
      <p:pic>
        <p:nvPicPr>
          <p:cNvPr id="5" name="Picture 4">
            <a:extLst>
              <a:ext uri="{FF2B5EF4-FFF2-40B4-BE49-F238E27FC236}">
                <a16:creationId xmlns:a16="http://schemas.microsoft.com/office/drawing/2014/main" id="{C7FF007D-B4F9-12D6-BDE0-FC72A1CF5C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3400" y="3727890"/>
            <a:ext cx="3165200" cy="2449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346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0D7-5240-18F9-DE9B-2F912FAFF263}"/>
              </a:ext>
            </a:extLst>
          </p:cNvPr>
          <p:cNvSpPr>
            <a:spLocks noGrp="1"/>
          </p:cNvSpPr>
          <p:nvPr>
            <p:ph type="title"/>
          </p:nvPr>
        </p:nvSpPr>
        <p:spPr/>
        <p:txBody>
          <a:bodyPr/>
          <a:lstStyle/>
          <a:p>
            <a:pPr algn="l"/>
            <a:r>
              <a:rPr lang="en-US" dirty="0"/>
              <a:t>Listen for a change in status.</a:t>
            </a:r>
          </a:p>
        </p:txBody>
      </p:sp>
      <p:sp>
        <p:nvSpPr>
          <p:cNvPr id="3" name="Content Placeholder 2">
            <a:extLst>
              <a:ext uri="{FF2B5EF4-FFF2-40B4-BE49-F238E27FC236}">
                <a16:creationId xmlns:a16="http://schemas.microsoft.com/office/drawing/2014/main" id="{A0D58011-7BC2-478C-1068-AC8EC48FEC68}"/>
              </a:ext>
            </a:extLst>
          </p:cNvPr>
          <p:cNvSpPr>
            <a:spLocks noGrp="1"/>
          </p:cNvSpPr>
          <p:nvPr>
            <p:ph idx="1"/>
          </p:nvPr>
        </p:nvSpPr>
        <p:spPr>
          <a:xfrm>
            <a:off x="1678329" y="1941372"/>
            <a:ext cx="9050438" cy="4351338"/>
          </a:xfrm>
        </p:spPr>
        <p:txBody>
          <a:bodyPr/>
          <a:lstStyle/>
          <a:p>
            <a:pPr marL="0" indent="0" algn="ctr">
              <a:buNone/>
            </a:pPr>
            <a:r>
              <a:rPr lang="en-US" dirty="0"/>
              <a:t>Colossians 1:21-23 (NIV)  Once you were alienated from God and were enemies in your minds because of your evil behavior. 22  But now he has reconciled you by Christ's physical body through death to present you holy in his sight, without blemish and free from accusation-- </a:t>
            </a:r>
          </a:p>
        </p:txBody>
      </p:sp>
    </p:spTree>
    <p:extLst>
      <p:ext uri="{BB962C8B-B14F-4D97-AF65-F5344CB8AC3E}">
        <p14:creationId xmlns:p14="http://schemas.microsoft.com/office/powerpoint/2010/main" val="106279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456C-10AA-124D-D234-61ECA1125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64CB0-979D-10A6-6FED-C58879D4A14E}"/>
              </a:ext>
            </a:extLst>
          </p:cNvPr>
          <p:cNvSpPr>
            <a:spLocks noGrp="1"/>
          </p:cNvSpPr>
          <p:nvPr>
            <p:ph type="title"/>
          </p:nvPr>
        </p:nvSpPr>
        <p:spPr/>
        <p:txBody>
          <a:bodyPr/>
          <a:lstStyle/>
          <a:p>
            <a:pPr algn="l"/>
            <a:r>
              <a:rPr lang="en-US" dirty="0"/>
              <a:t>Listen for a change in status.</a:t>
            </a:r>
          </a:p>
        </p:txBody>
      </p:sp>
      <p:sp>
        <p:nvSpPr>
          <p:cNvPr id="3" name="Content Placeholder 2">
            <a:extLst>
              <a:ext uri="{FF2B5EF4-FFF2-40B4-BE49-F238E27FC236}">
                <a16:creationId xmlns:a16="http://schemas.microsoft.com/office/drawing/2014/main" id="{DBE8C0D9-EB4C-B603-BA29-A5F1A45D108E}"/>
              </a:ext>
            </a:extLst>
          </p:cNvPr>
          <p:cNvSpPr>
            <a:spLocks noGrp="1"/>
          </p:cNvSpPr>
          <p:nvPr>
            <p:ph idx="1"/>
          </p:nvPr>
        </p:nvSpPr>
        <p:spPr>
          <a:xfrm>
            <a:off x="1678329" y="1941372"/>
            <a:ext cx="9050438" cy="4351338"/>
          </a:xfrm>
        </p:spPr>
        <p:txBody>
          <a:bodyPr/>
          <a:lstStyle/>
          <a:p>
            <a:pPr marL="0" indent="0" algn="ctr">
              <a:buNone/>
            </a:pPr>
            <a:r>
              <a:rPr lang="en-US" dirty="0"/>
              <a:t>if you continue in your faith, established and firm, not moved from the hope held out in the gospel. This is the gospel that you heard and that has been proclaimed to every creature under heaven, and of which I, Paul, have become a servant.</a:t>
            </a:r>
          </a:p>
        </p:txBody>
      </p:sp>
      <p:pic>
        <p:nvPicPr>
          <p:cNvPr id="4" name="Picture 3">
            <a:extLst>
              <a:ext uri="{FF2B5EF4-FFF2-40B4-BE49-F238E27FC236}">
                <a16:creationId xmlns:a16="http://schemas.microsoft.com/office/drawing/2014/main" id="{2F20514F-7129-1AA2-64A8-F0F74056D937}"/>
              </a:ext>
            </a:extLst>
          </p:cNvPr>
          <p:cNvPicPr>
            <a:picLocks noChangeAspect="1"/>
          </p:cNvPicPr>
          <p:nvPr/>
        </p:nvPicPr>
        <p:blipFill>
          <a:blip r:embed="rId2"/>
          <a:stretch>
            <a:fillRect/>
          </a:stretch>
        </p:blipFill>
        <p:spPr>
          <a:xfrm>
            <a:off x="5057905" y="5371637"/>
            <a:ext cx="2076190"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8862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1E77-11E0-B052-634A-5D79BF4471A3}"/>
              </a:ext>
            </a:extLst>
          </p:cNvPr>
          <p:cNvSpPr>
            <a:spLocks noGrp="1"/>
          </p:cNvSpPr>
          <p:nvPr>
            <p:ph type="title"/>
          </p:nvPr>
        </p:nvSpPr>
        <p:spPr/>
        <p:txBody>
          <a:bodyPr/>
          <a:lstStyle/>
          <a:p>
            <a:r>
              <a:rPr lang="en-US" dirty="0"/>
              <a:t>Jesus: Reconciler of All Things</a:t>
            </a:r>
          </a:p>
        </p:txBody>
      </p:sp>
      <p:sp>
        <p:nvSpPr>
          <p:cNvPr id="3" name="Content Placeholder 2">
            <a:extLst>
              <a:ext uri="{FF2B5EF4-FFF2-40B4-BE49-F238E27FC236}">
                <a16:creationId xmlns:a16="http://schemas.microsoft.com/office/drawing/2014/main" id="{72D08388-1C97-600E-26A5-1F8E906CB512}"/>
              </a:ext>
            </a:extLst>
          </p:cNvPr>
          <p:cNvSpPr>
            <a:spLocks noGrp="1"/>
          </p:cNvSpPr>
          <p:nvPr>
            <p:ph idx="1"/>
          </p:nvPr>
        </p:nvSpPr>
        <p:spPr/>
        <p:txBody>
          <a:bodyPr/>
          <a:lstStyle/>
          <a:p>
            <a:r>
              <a:rPr lang="en-US" dirty="0"/>
              <a:t>According to Colossians 1:21, what does it mean to be alienated from God and enemies in your mind because of your evil behavior?</a:t>
            </a:r>
          </a:p>
          <a:p>
            <a:endParaRPr lang="en-US" dirty="0"/>
          </a:p>
        </p:txBody>
      </p:sp>
      <p:sp>
        <p:nvSpPr>
          <p:cNvPr id="4" name="TextBox 3">
            <a:extLst>
              <a:ext uri="{FF2B5EF4-FFF2-40B4-BE49-F238E27FC236}">
                <a16:creationId xmlns:a16="http://schemas.microsoft.com/office/drawing/2014/main" id="{0FB10F79-D575-1BA0-96B6-E1524E91E0BA}"/>
              </a:ext>
            </a:extLst>
          </p:cNvPr>
          <p:cNvSpPr txBox="1"/>
          <p:nvPr/>
        </p:nvSpPr>
        <p:spPr>
          <a:xfrm>
            <a:off x="2438400" y="3889094"/>
            <a:ext cx="7315200" cy="156966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Once you were alienated from God and were enemies in your minds because of your evil behavior.</a:t>
            </a:r>
          </a:p>
        </p:txBody>
      </p:sp>
    </p:spTree>
    <p:extLst>
      <p:ext uri="{BB962C8B-B14F-4D97-AF65-F5344CB8AC3E}">
        <p14:creationId xmlns:p14="http://schemas.microsoft.com/office/powerpoint/2010/main" val="88855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C8F-1DD2-B953-D4EA-595A874B9DBD}"/>
              </a:ext>
            </a:extLst>
          </p:cNvPr>
          <p:cNvSpPr>
            <a:spLocks noGrp="1"/>
          </p:cNvSpPr>
          <p:nvPr>
            <p:ph type="title"/>
          </p:nvPr>
        </p:nvSpPr>
        <p:spPr/>
        <p:txBody>
          <a:bodyPr/>
          <a:lstStyle/>
          <a:p>
            <a:r>
              <a:rPr lang="en-US" dirty="0"/>
              <a:t>Jesus: Reconciler of All Things</a:t>
            </a:r>
          </a:p>
        </p:txBody>
      </p:sp>
      <p:sp>
        <p:nvSpPr>
          <p:cNvPr id="3" name="Content Placeholder 2">
            <a:extLst>
              <a:ext uri="{FF2B5EF4-FFF2-40B4-BE49-F238E27FC236}">
                <a16:creationId xmlns:a16="http://schemas.microsoft.com/office/drawing/2014/main" id="{00082541-6465-F0BD-C864-AE10EC46FE32}"/>
              </a:ext>
            </a:extLst>
          </p:cNvPr>
          <p:cNvSpPr>
            <a:spLocks noGrp="1"/>
          </p:cNvSpPr>
          <p:nvPr>
            <p:ph idx="1"/>
          </p:nvPr>
        </p:nvSpPr>
        <p:spPr/>
        <p:txBody>
          <a:bodyPr/>
          <a:lstStyle/>
          <a:p>
            <a:r>
              <a:rPr lang="en-US" dirty="0"/>
              <a:t>How does Colossians 1:22 describe the reconciliation between believers and God through Christ's death?</a:t>
            </a:r>
          </a:p>
          <a:p>
            <a:endParaRPr lang="en-US" dirty="0"/>
          </a:p>
        </p:txBody>
      </p:sp>
      <p:sp>
        <p:nvSpPr>
          <p:cNvPr id="4" name="TextBox 3">
            <a:extLst>
              <a:ext uri="{FF2B5EF4-FFF2-40B4-BE49-F238E27FC236}">
                <a16:creationId xmlns:a16="http://schemas.microsoft.com/office/drawing/2014/main" id="{BF83E597-1DD5-D91B-D327-C2B992F94979}"/>
              </a:ext>
            </a:extLst>
          </p:cNvPr>
          <p:cNvSpPr txBox="1"/>
          <p:nvPr/>
        </p:nvSpPr>
        <p:spPr>
          <a:xfrm>
            <a:off x="1657591" y="3819645"/>
            <a:ext cx="8876818" cy="156966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But now he has reconciled you by Christ's physical body through death to present you holy in his sight, without blemish and free from accusation</a:t>
            </a:r>
          </a:p>
        </p:txBody>
      </p:sp>
    </p:spTree>
    <p:extLst>
      <p:ext uri="{BB962C8B-B14F-4D97-AF65-F5344CB8AC3E}">
        <p14:creationId xmlns:p14="http://schemas.microsoft.com/office/powerpoint/2010/main" val="221400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AC7F-D78A-D6FA-7EEC-642F7E24DDE1}"/>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D8E0E24B-1451-1BE4-28A1-B8473D9E23A1}"/>
              </a:ext>
            </a:extLst>
          </p:cNvPr>
          <p:cNvGrpSpPr/>
          <p:nvPr/>
        </p:nvGrpSpPr>
        <p:grpSpPr>
          <a:xfrm>
            <a:off x="2849598" y="1579418"/>
            <a:ext cx="6492803" cy="4272952"/>
            <a:chOff x="2849598" y="1579418"/>
            <a:chExt cx="6492803" cy="4272952"/>
          </a:xfrm>
        </p:grpSpPr>
        <p:pic>
          <p:nvPicPr>
            <p:cNvPr id="4" name="Picture 3">
              <a:extLst>
                <a:ext uri="{FF2B5EF4-FFF2-40B4-BE49-F238E27FC236}">
                  <a16:creationId xmlns:a16="http://schemas.microsoft.com/office/drawing/2014/main" id="{BF5FA251-D0FD-2990-7279-A73DD55D8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33762"/>
              <a:ext cx="5714286" cy="3190476"/>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80262DC5-A4E1-0A86-EAFC-F4BC5E4B3A26}"/>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00697966-B174-D197-E216-159F5C6D9D2A}"/>
              </a:ext>
            </a:extLst>
          </p:cNvPr>
          <p:cNvSpPr txBox="1"/>
          <p:nvPr/>
        </p:nvSpPr>
        <p:spPr>
          <a:xfrm>
            <a:off x="4762005" y="5937662"/>
            <a:ext cx="292133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41058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1C477-09B0-1894-E159-E72BFE0D3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D58CB-79E4-12F4-B805-1911A44A7136}"/>
              </a:ext>
            </a:extLst>
          </p:cNvPr>
          <p:cNvSpPr>
            <a:spLocks noGrp="1"/>
          </p:cNvSpPr>
          <p:nvPr>
            <p:ph type="title"/>
          </p:nvPr>
        </p:nvSpPr>
        <p:spPr/>
        <p:txBody>
          <a:bodyPr/>
          <a:lstStyle/>
          <a:p>
            <a:r>
              <a:rPr lang="en-US" dirty="0"/>
              <a:t>Jesus: Reconciler of All Things</a:t>
            </a:r>
          </a:p>
        </p:txBody>
      </p:sp>
      <p:sp>
        <p:nvSpPr>
          <p:cNvPr id="3" name="Content Placeholder 2">
            <a:extLst>
              <a:ext uri="{FF2B5EF4-FFF2-40B4-BE49-F238E27FC236}">
                <a16:creationId xmlns:a16="http://schemas.microsoft.com/office/drawing/2014/main" id="{B5679775-D4FC-71A8-0734-520253EE0D73}"/>
              </a:ext>
            </a:extLst>
          </p:cNvPr>
          <p:cNvSpPr>
            <a:spLocks noGrp="1"/>
          </p:cNvSpPr>
          <p:nvPr>
            <p:ph idx="1"/>
          </p:nvPr>
        </p:nvSpPr>
        <p:spPr/>
        <p:txBody>
          <a:bodyPr/>
          <a:lstStyle/>
          <a:p>
            <a:r>
              <a:rPr lang="en-US" dirty="0"/>
              <a:t>How does Paul's emphasis on the gospel's proclamation to all creation challenge us in our evangelism and outreach efforts? </a:t>
            </a:r>
          </a:p>
        </p:txBody>
      </p:sp>
      <p:pic>
        <p:nvPicPr>
          <p:cNvPr id="5124" name="Picture 4" descr="Business Persons are Talking">
            <a:extLst>
              <a:ext uri="{FF2B5EF4-FFF2-40B4-BE49-F238E27FC236}">
                <a16:creationId xmlns:a16="http://schemas.microsoft.com/office/drawing/2014/main" id="{D29CA9EB-7FBD-5519-84B0-87AA9ED74B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3546" y="3591530"/>
            <a:ext cx="4098261" cy="3000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5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F500-CA07-F0C3-5404-480D15CFE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D1C39-9373-32F4-80B6-5923E0B8BFDF}"/>
              </a:ext>
            </a:extLst>
          </p:cNvPr>
          <p:cNvSpPr>
            <a:spLocks noGrp="1"/>
          </p:cNvSpPr>
          <p:nvPr>
            <p:ph type="title"/>
          </p:nvPr>
        </p:nvSpPr>
        <p:spPr/>
        <p:txBody>
          <a:bodyPr/>
          <a:lstStyle/>
          <a:p>
            <a:r>
              <a:rPr lang="en-US" dirty="0"/>
              <a:t>Jesus: Reconciler of All Things</a:t>
            </a:r>
          </a:p>
        </p:txBody>
      </p:sp>
      <p:sp>
        <p:nvSpPr>
          <p:cNvPr id="3" name="Content Placeholder 2">
            <a:extLst>
              <a:ext uri="{FF2B5EF4-FFF2-40B4-BE49-F238E27FC236}">
                <a16:creationId xmlns:a16="http://schemas.microsoft.com/office/drawing/2014/main" id="{A444097E-0CBF-FA7B-07A2-3FC72C481F3D}"/>
              </a:ext>
            </a:extLst>
          </p:cNvPr>
          <p:cNvSpPr>
            <a:spLocks noGrp="1"/>
          </p:cNvSpPr>
          <p:nvPr>
            <p:ph idx="1"/>
          </p:nvPr>
        </p:nvSpPr>
        <p:spPr/>
        <p:txBody>
          <a:bodyPr/>
          <a:lstStyle/>
          <a:p>
            <a:r>
              <a:rPr lang="en-US" dirty="0"/>
              <a:t>In what ways does the concept of hope play a role in the Christian faith, particularly as outlined in Colossians 1:23?</a:t>
            </a:r>
          </a:p>
          <a:p>
            <a:endParaRPr lang="en-US" dirty="0"/>
          </a:p>
        </p:txBody>
      </p:sp>
      <p:sp>
        <p:nvSpPr>
          <p:cNvPr id="4" name="TextBox 3">
            <a:extLst>
              <a:ext uri="{FF2B5EF4-FFF2-40B4-BE49-F238E27FC236}">
                <a16:creationId xmlns:a16="http://schemas.microsoft.com/office/drawing/2014/main" id="{2DB02B58-1427-E217-268A-3E2DA4DE24F1}"/>
              </a:ext>
            </a:extLst>
          </p:cNvPr>
          <p:cNvSpPr txBox="1"/>
          <p:nvPr/>
        </p:nvSpPr>
        <p:spPr>
          <a:xfrm>
            <a:off x="838201" y="3796495"/>
            <a:ext cx="10515599" cy="2062103"/>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if you continue in your faith, established and firm, not moved from the hope held out in the gospel. This is the gospel that you heard and that has been proclaimed to every creature under heaven, and of which I, Paul, have become a servant.</a:t>
            </a:r>
          </a:p>
        </p:txBody>
      </p:sp>
    </p:spTree>
    <p:extLst>
      <p:ext uri="{BB962C8B-B14F-4D97-AF65-F5344CB8AC3E}">
        <p14:creationId xmlns:p14="http://schemas.microsoft.com/office/powerpoint/2010/main" val="3455667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38F3-BDDB-0510-58F8-89EC728C381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2EE4938-423D-99A6-43B7-FB4C63D66CC5}"/>
              </a:ext>
            </a:extLst>
          </p:cNvPr>
          <p:cNvSpPr>
            <a:spLocks noGrp="1"/>
          </p:cNvSpPr>
          <p:nvPr>
            <p:ph idx="1"/>
          </p:nvPr>
        </p:nvSpPr>
        <p:spPr/>
        <p:txBody>
          <a:bodyPr/>
          <a:lstStyle/>
          <a:p>
            <a:r>
              <a:rPr lang="en-US" dirty="0"/>
              <a:t>Observe. </a:t>
            </a:r>
          </a:p>
          <a:p>
            <a:pPr lvl="1"/>
            <a:r>
              <a:rPr lang="en-US" dirty="0"/>
              <a:t>What do you notice about how Jesus made the stars, the trees, the flowers, and people? </a:t>
            </a:r>
          </a:p>
          <a:p>
            <a:pPr lvl="1"/>
            <a:r>
              <a:rPr lang="en-US" dirty="0"/>
              <a:t>Take time to look around at all Jesus has created and be thankful. Be specific. </a:t>
            </a:r>
          </a:p>
          <a:p>
            <a:pPr lvl="1"/>
            <a:r>
              <a:rPr lang="en-US" dirty="0"/>
              <a:t>What are you grateful for, and why? Thank God specifically.</a:t>
            </a:r>
          </a:p>
          <a:p>
            <a:endParaRPr lang="en-US" dirty="0"/>
          </a:p>
        </p:txBody>
      </p:sp>
    </p:spTree>
    <p:extLst>
      <p:ext uri="{BB962C8B-B14F-4D97-AF65-F5344CB8AC3E}">
        <p14:creationId xmlns:p14="http://schemas.microsoft.com/office/powerpoint/2010/main" val="54414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A4A93-85EC-9960-401B-D2BC4523B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BA76F-2715-4185-D502-CEF23A4F158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50C88C7-F188-3A96-CEEC-835CA8B42688}"/>
              </a:ext>
            </a:extLst>
          </p:cNvPr>
          <p:cNvSpPr>
            <a:spLocks noGrp="1"/>
          </p:cNvSpPr>
          <p:nvPr>
            <p:ph idx="1"/>
          </p:nvPr>
        </p:nvSpPr>
        <p:spPr/>
        <p:txBody>
          <a:bodyPr/>
          <a:lstStyle/>
          <a:p>
            <a:r>
              <a:rPr lang="en-US" dirty="0"/>
              <a:t>List.</a:t>
            </a:r>
          </a:p>
          <a:p>
            <a:pPr lvl="1"/>
            <a:r>
              <a:rPr lang="en-US" dirty="0"/>
              <a:t>Make a list of any areas of your life that you have not surrendered to Him. </a:t>
            </a:r>
          </a:p>
          <a:p>
            <a:pPr lvl="1"/>
            <a:r>
              <a:rPr lang="en-US" dirty="0"/>
              <a:t>We often become so used to being the boss of our lives.</a:t>
            </a:r>
          </a:p>
          <a:p>
            <a:pPr lvl="1"/>
            <a:r>
              <a:rPr lang="en-US" dirty="0"/>
              <a:t>Beware that we forget He is to be the Ruler over everything in them.</a:t>
            </a:r>
          </a:p>
          <a:p>
            <a:endParaRPr lang="en-US" dirty="0"/>
          </a:p>
        </p:txBody>
      </p:sp>
    </p:spTree>
    <p:extLst>
      <p:ext uri="{BB962C8B-B14F-4D97-AF65-F5344CB8AC3E}">
        <p14:creationId xmlns:p14="http://schemas.microsoft.com/office/powerpoint/2010/main" val="279734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D7ED-AF81-43E0-E21B-28DF05617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A31FB-7B88-01CB-6DF5-64115E3E919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ADF2F0D-1C5E-C1A1-410E-11F520D8E415}"/>
              </a:ext>
            </a:extLst>
          </p:cNvPr>
          <p:cNvSpPr>
            <a:spLocks noGrp="1"/>
          </p:cNvSpPr>
          <p:nvPr>
            <p:ph idx="1"/>
          </p:nvPr>
        </p:nvSpPr>
        <p:spPr/>
        <p:txBody>
          <a:bodyPr/>
          <a:lstStyle/>
          <a:p>
            <a:r>
              <a:rPr lang="en-US" dirty="0"/>
              <a:t>Share. </a:t>
            </a:r>
          </a:p>
          <a:p>
            <a:pPr lvl="1"/>
            <a:r>
              <a:rPr lang="en-US" dirty="0"/>
              <a:t>Hopefully you’ve experienced the reconciliation and salvation Jesus provided through His death.</a:t>
            </a:r>
          </a:p>
          <a:p>
            <a:pPr lvl="1"/>
            <a:r>
              <a:rPr lang="en-US" dirty="0"/>
              <a:t>If so, you know how life-changing that has been. </a:t>
            </a:r>
          </a:p>
          <a:p>
            <a:pPr lvl="1"/>
            <a:r>
              <a:rPr lang="en-US" dirty="0"/>
              <a:t>Make it a priority this week to help someone else reconcile with God</a:t>
            </a:r>
          </a:p>
          <a:p>
            <a:endParaRPr lang="en-US" dirty="0"/>
          </a:p>
        </p:txBody>
      </p:sp>
    </p:spTree>
    <p:extLst>
      <p:ext uri="{BB962C8B-B14F-4D97-AF65-F5344CB8AC3E}">
        <p14:creationId xmlns:p14="http://schemas.microsoft.com/office/powerpoint/2010/main" val="212554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52C9-69B4-B860-F28B-B200A5665B87}"/>
              </a:ext>
            </a:extLst>
          </p:cNvPr>
          <p:cNvSpPr>
            <a:spLocks noGrp="1"/>
          </p:cNvSpPr>
          <p:nvPr>
            <p:ph type="title"/>
          </p:nvPr>
        </p:nvSpPr>
        <p:spPr/>
        <p:txBody>
          <a:bodyPr/>
          <a:lstStyle/>
          <a:p>
            <a:r>
              <a:rPr lang="en-US" dirty="0"/>
              <a:t>Family Activities</a:t>
            </a:r>
          </a:p>
        </p:txBody>
      </p:sp>
      <p:pic>
        <p:nvPicPr>
          <p:cNvPr id="7" name="Picture 6">
            <a:extLst>
              <a:ext uri="{FF2B5EF4-FFF2-40B4-BE49-F238E27FC236}">
                <a16:creationId xmlns:a16="http://schemas.microsoft.com/office/drawing/2014/main" id="{1AEA7EBA-722C-D59D-6D38-6892EC080C36}"/>
              </a:ext>
            </a:extLst>
          </p:cNvPr>
          <p:cNvPicPr>
            <a:picLocks noChangeAspect="1"/>
          </p:cNvPicPr>
          <p:nvPr/>
        </p:nvPicPr>
        <p:blipFill>
          <a:blip r:embed="rId2">
            <a:clrChange>
              <a:clrFrom>
                <a:srgbClr val="FF0000"/>
              </a:clrFrom>
              <a:clrTo>
                <a:srgbClr val="FF0000">
                  <a:alpha val="0"/>
                </a:srgbClr>
              </a:clrTo>
            </a:clrChange>
            <a:duotone>
              <a:prstClr val="black"/>
              <a:schemeClr val="accent4">
                <a:tint val="45000"/>
                <a:satMod val="400000"/>
              </a:schemeClr>
            </a:duotone>
          </a:blip>
          <a:stretch>
            <a:fillRect/>
          </a:stretch>
        </p:blipFill>
        <p:spPr>
          <a:xfrm>
            <a:off x="7485331" y="1118937"/>
            <a:ext cx="4706669" cy="490142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146" name="Picture 2" descr="Group of Girls">
            <a:extLst>
              <a:ext uri="{FF2B5EF4-FFF2-40B4-BE49-F238E27FC236}">
                <a16:creationId xmlns:a16="http://schemas.microsoft.com/office/drawing/2014/main" id="{E46C934B-EEDA-00D5-7AAC-F8D4CD94A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19" y="3154944"/>
            <a:ext cx="5887453" cy="3132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D6C7C0CC-B302-981E-C750-F486EED3CA1C}"/>
              </a:ext>
            </a:extLst>
          </p:cNvPr>
          <p:cNvSpPr/>
          <p:nvPr/>
        </p:nvSpPr>
        <p:spPr>
          <a:xfrm>
            <a:off x="838200" y="1845300"/>
            <a:ext cx="2731168" cy="1060868"/>
          </a:xfrm>
          <a:prstGeom prst="wedgeRoundRectCallout">
            <a:avLst>
              <a:gd name="adj1" fmla="val 19696"/>
              <a:gd name="adj2" fmla="val 783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Guess what … the Crossword is back!</a:t>
            </a:r>
          </a:p>
        </p:txBody>
      </p:sp>
      <p:sp>
        <p:nvSpPr>
          <p:cNvPr id="9" name="Speech Bubble: Rectangle with Corners Rounded 8">
            <a:extLst>
              <a:ext uri="{FF2B5EF4-FFF2-40B4-BE49-F238E27FC236}">
                <a16:creationId xmlns:a16="http://schemas.microsoft.com/office/drawing/2014/main" id="{47EB47B5-241D-5033-9C7C-51D088AF4EB8}"/>
              </a:ext>
            </a:extLst>
          </p:cNvPr>
          <p:cNvSpPr/>
          <p:nvPr/>
        </p:nvSpPr>
        <p:spPr>
          <a:xfrm>
            <a:off x="5382127" y="1969688"/>
            <a:ext cx="2731168" cy="1060868"/>
          </a:xfrm>
          <a:prstGeom prst="wedgeRoundRectCallout">
            <a:avLst>
              <a:gd name="adj1" fmla="val 8242"/>
              <a:gd name="adj2" fmla="val 908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Yes, and the words and clues are from our Bible study!</a:t>
            </a:r>
          </a:p>
        </p:txBody>
      </p:sp>
    </p:spTree>
    <p:extLst>
      <p:ext uri="{BB962C8B-B14F-4D97-AF65-F5344CB8AC3E}">
        <p14:creationId xmlns:p14="http://schemas.microsoft.com/office/powerpoint/2010/main" val="1705836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CAFE-E780-EB4E-53D5-ABCF60701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463DE-FE3E-2E52-58D3-3D4DBAE609DF}"/>
              </a:ext>
            </a:extLst>
          </p:cNvPr>
          <p:cNvSpPr>
            <a:spLocks noGrp="1"/>
          </p:cNvSpPr>
          <p:nvPr>
            <p:ph type="ctrTitle"/>
          </p:nvPr>
        </p:nvSpPr>
        <p:spPr/>
        <p:txBody>
          <a:bodyPr/>
          <a:lstStyle/>
          <a:p>
            <a:r>
              <a:rPr lang="en-US" dirty="0"/>
              <a:t>Jesus Matters</a:t>
            </a:r>
          </a:p>
        </p:txBody>
      </p:sp>
      <p:sp>
        <p:nvSpPr>
          <p:cNvPr id="3" name="Subtitle 2">
            <a:extLst>
              <a:ext uri="{FF2B5EF4-FFF2-40B4-BE49-F238E27FC236}">
                <a16:creationId xmlns:a16="http://schemas.microsoft.com/office/drawing/2014/main" id="{D6FF15A4-9DE4-C994-7A08-BE8E8E61E483}"/>
              </a:ext>
            </a:extLst>
          </p:cNvPr>
          <p:cNvSpPr>
            <a:spLocks noGrp="1"/>
          </p:cNvSpPr>
          <p:nvPr>
            <p:ph type="subTitle" idx="1"/>
          </p:nvPr>
        </p:nvSpPr>
        <p:spPr>
          <a:xfrm>
            <a:off x="1524000" y="3895106"/>
            <a:ext cx="9144000" cy="1362694"/>
          </a:xfrm>
        </p:spPr>
        <p:txBody>
          <a:bodyPr/>
          <a:lstStyle/>
          <a:p>
            <a:r>
              <a:rPr lang="en-US" dirty="0"/>
              <a:t>February 1</a:t>
            </a:r>
          </a:p>
        </p:txBody>
      </p:sp>
    </p:spTree>
    <p:extLst>
      <p:ext uri="{BB962C8B-B14F-4D97-AF65-F5344CB8AC3E}">
        <p14:creationId xmlns:p14="http://schemas.microsoft.com/office/powerpoint/2010/main" val="34516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DCC64A-7A81-55E4-7E4A-CD7703B197E0}"/>
              </a:ext>
            </a:extLst>
          </p:cNvPr>
          <p:cNvSpPr>
            <a:spLocks noGrp="1"/>
          </p:cNvSpPr>
          <p:nvPr>
            <p:ph type="title"/>
          </p:nvPr>
        </p:nvSpPr>
        <p:spPr>
          <a:xfrm>
            <a:off x="838200" y="365125"/>
            <a:ext cx="5978236" cy="1325563"/>
          </a:xfrm>
        </p:spPr>
        <p:txBody>
          <a:bodyPr/>
          <a:lstStyle/>
          <a:p>
            <a:r>
              <a:rPr lang="en-US" dirty="0"/>
              <a:t>Where is your sign?</a:t>
            </a:r>
          </a:p>
        </p:txBody>
      </p:sp>
      <p:sp>
        <p:nvSpPr>
          <p:cNvPr id="4" name="Content Placeholder 3">
            <a:extLst>
              <a:ext uri="{FF2B5EF4-FFF2-40B4-BE49-F238E27FC236}">
                <a16:creationId xmlns:a16="http://schemas.microsoft.com/office/drawing/2014/main" id="{4582D64F-1525-CB8A-BFB4-AC93F2182BB0}"/>
              </a:ext>
            </a:extLst>
          </p:cNvPr>
          <p:cNvSpPr>
            <a:spLocks noGrp="1"/>
          </p:cNvSpPr>
          <p:nvPr>
            <p:ph idx="1"/>
          </p:nvPr>
        </p:nvSpPr>
        <p:spPr/>
        <p:txBody>
          <a:bodyPr/>
          <a:lstStyle/>
          <a:p>
            <a:r>
              <a:rPr lang="en-US" dirty="0"/>
              <a:t>Consider a road sign that </a:t>
            </a:r>
            <a:br>
              <a:rPr lang="en-US" dirty="0"/>
            </a:br>
            <a:r>
              <a:rPr lang="en-US" dirty="0"/>
              <a:t>reads, “Center of the </a:t>
            </a:r>
            <a:br>
              <a:rPr lang="en-US" dirty="0"/>
            </a:br>
            <a:r>
              <a:rPr lang="en-US" dirty="0"/>
              <a:t>World.”  If you were to </a:t>
            </a:r>
            <a:br>
              <a:rPr lang="en-US" dirty="0"/>
            </a:br>
            <a:r>
              <a:rPr lang="en-US" dirty="0"/>
              <a:t>erect a sign with this </a:t>
            </a:r>
            <a:br>
              <a:rPr lang="en-US" dirty="0"/>
            </a:br>
            <a:r>
              <a:rPr lang="en-US" dirty="0"/>
              <a:t>title based on your life, </a:t>
            </a:r>
            <a:br>
              <a:rPr lang="en-US" dirty="0"/>
            </a:br>
            <a:r>
              <a:rPr lang="en-US" dirty="0"/>
              <a:t>where would it be?  Why?</a:t>
            </a:r>
          </a:p>
          <a:p>
            <a:endParaRPr lang="en-US" dirty="0"/>
          </a:p>
        </p:txBody>
      </p:sp>
      <p:pic>
        <p:nvPicPr>
          <p:cNvPr id="7" name="Picture 6">
            <a:extLst>
              <a:ext uri="{FF2B5EF4-FFF2-40B4-BE49-F238E27FC236}">
                <a16:creationId xmlns:a16="http://schemas.microsoft.com/office/drawing/2014/main" id="{078734AC-CD01-FE92-DB73-B0561D6C35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589" y="1335831"/>
            <a:ext cx="4634211" cy="30106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3" name="Picture 5" descr="Golf cart">
            <a:extLst>
              <a:ext uri="{FF2B5EF4-FFF2-40B4-BE49-F238E27FC236}">
                <a16:creationId xmlns:a16="http://schemas.microsoft.com/office/drawing/2014/main" id="{4E0C84C3-A7BF-9F31-A0FE-329141BADE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806" y="4985164"/>
            <a:ext cx="1722664" cy="1623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Woman">
            <a:extLst>
              <a:ext uri="{FF2B5EF4-FFF2-40B4-BE49-F238E27FC236}">
                <a16:creationId xmlns:a16="http://schemas.microsoft.com/office/drawing/2014/main" id="{888808C3-BC6D-59BB-2A2D-5E3E9E774E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701" y="4906239"/>
            <a:ext cx="1739735" cy="1739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7" name="Picture 9" descr="Guy in the boat">
            <a:extLst>
              <a:ext uri="{FF2B5EF4-FFF2-40B4-BE49-F238E27FC236}">
                <a16:creationId xmlns:a16="http://schemas.microsoft.com/office/drawing/2014/main" id="{CF80DF9E-61FC-A87C-96A3-64C2458417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80656" y="4786763"/>
            <a:ext cx="2112076" cy="1776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5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82529-3962-F1E9-4CB4-9898D78577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6E7891-B067-D888-0B82-293C3AC29E3B}"/>
              </a:ext>
            </a:extLst>
          </p:cNvPr>
          <p:cNvSpPr>
            <a:spLocks noGrp="1"/>
          </p:cNvSpPr>
          <p:nvPr>
            <p:ph type="title"/>
          </p:nvPr>
        </p:nvSpPr>
        <p:spPr>
          <a:xfrm>
            <a:off x="838200" y="365125"/>
            <a:ext cx="5978236" cy="1325563"/>
          </a:xfrm>
        </p:spPr>
        <p:txBody>
          <a:bodyPr/>
          <a:lstStyle/>
          <a:p>
            <a:r>
              <a:rPr lang="en-US" dirty="0"/>
              <a:t>Where is your sign?</a:t>
            </a:r>
          </a:p>
        </p:txBody>
      </p:sp>
      <p:sp>
        <p:nvSpPr>
          <p:cNvPr id="4" name="Content Placeholder 3">
            <a:extLst>
              <a:ext uri="{FF2B5EF4-FFF2-40B4-BE49-F238E27FC236}">
                <a16:creationId xmlns:a16="http://schemas.microsoft.com/office/drawing/2014/main" id="{743910B2-0BF3-8865-E0F7-BF0C77E0F8B3}"/>
              </a:ext>
            </a:extLst>
          </p:cNvPr>
          <p:cNvSpPr>
            <a:spLocks noGrp="1"/>
          </p:cNvSpPr>
          <p:nvPr>
            <p:ph idx="1"/>
          </p:nvPr>
        </p:nvSpPr>
        <p:spPr/>
        <p:txBody>
          <a:bodyPr/>
          <a:lstStyle/>
          <a:p>
            <a:r>
              <a:rPr lang="en-US" dirty="0"/>
              <a:t>Consider a road sign that </a:t>
            </a:r>
            <a:br>
              <a:rPr lang="en-US" dirty="0"/>
            </a:br>
            <a:r>
              <a:rPr lang="en-US" dirty="0"/>
              <a:t>reads, “Center of the </a:t>
            </a:r>
            <a:br>
              <a:rPr lang="en-US" dirty="0"/>
            </a:br>
            <a:r>
              <a:rPr lang="en-US" dirty="0"/>
              <a:t>World.”  If you were to </a:t>
            </a:r>
            <a:br>
              <a:rPr lang="en-US" dirty="0"/>
            </a:br>
            <a:r>
              <a:rPr lang="en-US" dirty="0"/>
              <a:t>erect a sign with this </a:t>
            </a:r>
            <a:br>
              <a:rPr lang="en-US" dirty="0"/>
            </a:br>
            <a:r>
              <a:rPr lang="en-US" dirty="0"/>
              <a:t>title based on your life, </a:t>
            </a:r>
            <a:br>
              <a:rPr lang="en-US" dirty="0"/>
            </a:br>
            <a:r>
              <a:rPr lang="en-US" dirty="0"/>
              <a:t>where would it be?  Why?</a:t>
            </a:r>
          </a:p>
          <a:p>
            <a:endParaRPr lang="en-US" dirty="0"/>
          </a:p>
        </p:txBody>
      </p:sp>
      <p:pic>
        <p:nvPicPr>
          <p:cNvPr id="7" name="Picture 6">
            <a:extLst>
              <a:ext uri="{FF2B5EF4-FFF2-40B4-BE49-F238E27FC236}">
                <a16:creationId xmlns:a16="http://schemas.microsoft.com/office/drawing/2014/main" id="{05AA43C8-F8F1-0247-4D3A-739B0915BD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589" y="1335831"/>
            <a:ext cx="4634211" cy="30106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3" name="Picture 5" descr="Golf cart">
            <a:extLst>
              <a:ext uri="{FF2B5EF4-FFF2-40B4-BE49-F238E27FC236}">
                <a16:creationId xmlns:a16="http://schemas.microsoft.com/office/drawing/2014/main" id="{9B7357F5-4F66-2E4B-3D4F-B14A78E48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806" y="4985164"/>
            <a:ext cx="1722664" cy="1623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Woman">
            <a:extLst>
              <a:ext uri="{FF2B5EF4-FFF2-40B4-BE49-F238E27FC236}">
                <a16:creationId xmlns:a16="http://schemas.microsoft.com/office/drawing/2014/main" id="{490AAD64-A83A-4E22-BC85-63ADBF7CC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701" y="4906239"/>
            <a:ext cx="1739735" cy="1739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7" name="Picture 9" descr="Guy in the boat">
            <a:extLst>
              <a:ext uri="{FF2B5EF4-FFF2-40B4-BE49-F238E27FC236}">
                <a16:creationId xmlns:a16="http://schemas.microsoft.com/office/drawing/2014/main" id="{172BBCF4-CA07-9CB5-B679-2ACBD39AA7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80656" y="4786763"/>
            <a:ext cx="2112076" cy="1776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2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06C6-0E4B-F415-ACBE-156520F2DA2C}"/>
              </a:ext>
            </a:extLst>
          </p:cNvPr>
          <p:cNvSpPr>
            <a:spLocks noGrp="1"/>
          </p:cNvSpPr>
          <p:nvPr>
            <p:ph type="title"/>
          </p:nvPr>
        </p:nvSpPr>
        <p:spPr/>
        <p:txBody>
          <a:bodyPr/>
          <a:lstStyle/>
          <a:p>
            <a:r>
              <a:rPr lang="en-US" dirty="0"/>
              <a:t>Your Sign?</a:t>
            </a:r>
          </a:p>
        </p:txBody>
      </p:sp>
      <p:sp>
        <p:nvSpPr>
          <p:cNvPr id="3" name="Content Placeholder 2">
            <a:extLst>
              <a:ext uri="{FF2B5EF4-FFF2-40B4-BE49-F238E27FC236}">
                <a16:creationId xmlns:a16="http://schemas.microsoft.com/office/drawing/2014/main" id="{CE427788-5E3D-40BB-F137-C55D13617F09}"/>
              </a:ext>
            </a:extLst>
          </p:cNvPr>
          <p:cNvSpPr>
            <a:spLocks noGrp="1"/>
          </p:cNvSpPr>
          <p:nvPr>
            <p:ph idx="1"/>
          </p:nvPr>
        </p:nvSpPr>
        <p:spPr/>
        <p:txBody>
          <a:bodyPr/>
          <a:lstStyle/>
          <a:p>
            <a:r>
              <a:rPr lang="en-US" dirty="0"/>
              <a:t>Might be where you spend all your time!</a:t>
            </a:r>
            <a:br>
              <a:rPr lang="en-US" dirty="0"/>
            </a:br>
            <a:endParaRPr lang="en-US" dirty="0"/>
          </a:p>
          <a:p>
            <a:r>
              <a:rPr lang="en-US" dirty="0">
                <a:solidFill>
                  <a:srgbClr val="C00000"/>
                </a:solidFill>
              </a:rPr>
              <a:t>Today we look at where Christ should be in relation to the center of our lives … in relation to our life’s “city limits.”</a:t>
            </a:r>
          </a:p>
          <a:p>
            <a:pPr lvl="1"/>
            <a:r>
              <a:rPr lang="en-US" dirty="0">
                <a:solidFill>
                  <a:srgbClr val="C00000"/>
                </a:solidFill>
              </a:rPr>
              <a:t>Know this:  Jesus matters!</a:t>
            </a:r>
          </a:p>
          <a:p>
            <a:pPr lvl="1"/>
            <a:r>
              <a:rPr lang="en-US" dirty="0">
                <a:solidFill>
                  <a:srgbClr val="C00000"/>
                </a:solidFill>
              </a:rPr>
              <a:t>Is he inside or outside?</a:t>
            </a:r>
          </a:p>
          <a:p>
            <a:pPr lvl="1"/>
            <a:r>
              <a:rPr lang="en-US" dirty="0">
                <a:solidFill>
                  <a:srgbClr val="C00000"/>
                </a:solidFill>
              </a:rPr>
              <a:t>Is he at the center or on the periphery</a:t>
            </a:r>
          </a:p>
          <a:p>
            <a:endParaRPr lang="en-US" dirty="0"/>
          </a:p>
        </p:txBody>
      </p:sp>
    </p:spTree>
    <p:extLst>
      <p:ext uri="{BB962C8B-B14F-4D97-AF65-F5344CB8AC3E}">
        <p14:creationId xmlns:p14="http://schemas.microsoft.com/office/powerpoint/2010/main" val="4228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D437-522C-832B-7AA3-3B388B398048}"/>
              </a:ext>
            </a:extLst>
          </p:cNvPr>
          <p:cNvSpPr>
            <a:spLocks noGrp="1"/>
          </p:cNvSpPr>
          <p:nvPr>
            <p:ph type="title"/>
          </p:nvPr>
        </p:nvSpPr>
        <p:spPr/>
        <p:txBody>
          <a:bodyPr/>
          <a:lstStyle/>
          <a:p>
            <a:pPr algn="l"/>
            <a:r>
              <a:rPr lang="en-US" dirty="0"/>
              <a:t>Listen for a description of Christ.</a:t>
            </a:r>
          </a:p>
        </p:txBody>
      </p:sp>
      <p:sp>
        <p:nvSpPr>
          <p:cNvPr id="3" name="Content Placeholder 2">
            <a:extLst>
              <a:ext uri="{FF2B5EF4-FFF2-40B4-BE49-F238E27FC236}">
                <a16:creationId xmlns:a16="http://schemas.microsoft.com/office/drawing/2014/main" id="{CCA126C2-A4F2-06E3-FF92-A380AB1060C0}"/>
              </a:ext>
            </a:extLst>
          </p:cNvPr>
          <p:cNvSpPr>
            <a:spLocks noGrp="1"/>
          </p:cNvSpPr>
          <p:nvPr>
            <p:ph idx="1"/>
          </p:nvPr>
        </p:nvSpPr>
        <p:spPr/>
        <p:txBody>
          <a:bodyPr/>
          <a:lstStyle/>
          <a:p>
            <a:pPr marL="0" indent="0" algn="ctr">
              <a:buNone/>
            </a:pPr>
            <a:r>
              <a:rPr lang="en-US" dirty="0"/>
              <a:t>Colossians 1:15-17 (NIV)  He is the image of the invisible God, the firstborn over all creation. 16  For by him all things were created: things in heaven and on earth, visible and invisible, whether thrones or powers or rulers or authorities; all things were created by him and for him. 17  He is before all things, and in him all things hold together.</a:t>
            </a:r>
          </a:p>
          <a:p>
            <a:pPr marL="0" indent="0" algn="ctr">
              <a:buNone/>
            </a:pPr>
            <a:endParaRPr lang="en-US" dirty="0"/>
          </a:p>
        </p:txBody>
      </p:sp>
      <p:pic>
        <p:nvPicPr>
          <p:cNvPr id="5" name="Picture 4">
            <a:extLst>
              <a:ext uri="{FF2B5EF4-FFF2-40B4-BE49-F238E27FC236}">
                <a16:creationId xmlns:a16="http://schemas.microsoft.com/office/drawing/2014/main" id="{0DB7BBA7-85AF-F9BD-51AD-B86B8A7DC4AE}"/>
              </a:ext>
            </a:extLst>
          </p:cNvPr>
          <p:cNvPicPr>
            <a:picLocks noChangeAspect="1"/>
          </p:cNvPicPr>
          <p:nvPr/>
        </p:nvPicPr>
        <p:blipFill>
          <a:blip r:embed="rId2"/>
          <a:stretch>
            <a:fillRect/>
          </a:stretch>
        </p:blipFill>
        <p:spPr>
          <a:xfrm>
            <a:off x="4861135" y="5742027"/>
            <a:ext cx="2076190"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28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FFF9-5105-E1DF-3800-B51602308876}"/>
              </a:ext>
            </a:extLst>
          </p:cNvPr>
          <p:cNvSpPr>
            <a:spLocks noGrp="1"/>
          </p:cNvSpPr>
          <p:nvPr>
            <p:ph type="title"/>
          </p:nvPr>
        </p:nvSpPr>
        <p:spPr/>
        <p:txBody>
          <a:bodyPr/>
          <a:lstStyle/>
          <a:p>
            <a:r>
              <a:rPr lang="en-US" dirty="0"/>
              <a:t>Jesus: Creator of All Things</a:t>
            </a:r>
          </a:p>
        </p:txBody>
      </p:sp>
      <p:sp>
        <p:nvSpPr>
          <p:cNvPr id="3" name="Content Placeholder 2">
            <a:extLst>
              <a:ext uri="{FF2B5EF4-FFF2-40B4-BE49-F238E27FC236}">
                <a16:creationId xmlns:a16="http://schemas.microsoft.com/office/drawing/2014/main" id="{5AAC9FCD-398B-0A06-4FFA-8C7BE7DDFB84}"/>
              </a:ext>
            </a:extLst>
          </p:cNvPr>
          <p:cNvSpPr>
            <a:spLocks noGrp="1"/>
          </p:cNvSpPr>
          <p:nvPr>
            <p:ph idx="1"/>
          </p:nvPr>
        </p:nvSpPr>
        <p:spPr/>
        <p:txBody>
          <a:bodyPr/>
          <a:lstStyle/>
          <a:p>
            <a:r>
              <a:rPr lang="en-US" dirty="0"/>
              <a:t>Some Bible scholars think these verses represent words of an early Christian hymn.  Why do you think Paul used a song to express these truths about Jesus?</a:t>
            </a:r>
          </a:p>
          <a:p>
            <a:r>
              <a:rPr lang="en-US" dirty="0"/>
              <a:t>What is Christ’s relationship to God?  </a:t>
            </a:r>
          </a:p>
          <a:p>
            <a:endParaRPr lang="en-US" dirty="0"/>
          </a:p>
        </p:txBody>
      </p:sp>
      <p:sp>
        <p:nvSpPr>
          <p:cNvPr id="4" name="TextBox 3">
            <a:extLst>
              <a:ext uri="{FF2B5EF4-FFF2-40B4-BE49-F238E27FC236}">
                <a16:creationId xmlns:a16="http://schemas.microsoft.com/office/drawing/2014/main" id="{206FB56B-6ED5-13C6-2006-07FFB551DCC2}"/>
              </a:ext>
            </a:extLst>
          </p:cNvPr>
          <p:cNvSpPr txBox="1"/>
          <p:nvPr/>
        </p:nvSpPr>
        <p:spPr>
          <a:xfrm>
            <a:off x="1770924" y="4607303"/>
            <a:ext cx="8970382" cy="156966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He is the image of the invisible God, the firstborn over all creation.   For by him all things were created:  …  all things were created by him and for him. </a:t>
            </a:r>
          </a:p>
        </p:txBody>
      </p:sp>
    </p:spTree>
    <p:extLst>
      <p:ext uri="{BB962C8B-B14F-4D97-AF65-F5344CB8AC3E}">
        <p14:creationId xmlns:p14="http://schemas.microsoft.com/office/powerpoint/2010/main" val="5037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061B-69A8-FC23-D957-E501F2B70CCB}"/>
              </a:ext>
            </a:extLst>
          </p:cNvPr>
          <p:cNvSpPr>
            <a:spLocks noGrp="1"/>
          </p:cNvSpPr>
          <p:nvPr>
            <p:ph type="title"/>
          </p:nvPr>
        </p:nvSpPr>
        <p:spPr/>
        <p:txBody>
          <a:bodyPr/>
          <a:lstStyle/>
          <a:p>
            <a:r>
              <a:rPr lang="en-US" dirty="0"/>
              <a:t>Jesus: Creator of All Things</a:t>
            </a:r>
          </a:p>
        </p:txBody>
      </p:sp>
      <p:sp>
        <p:nvSpPr>
          <p:cNvPr id="3" name="Content Placeholder 2">
            <a:extLst>
              <a:ext uri="{FF2B5EF4-FFF2-40B4-BE49-F238E27FC236}">
                <a16:creationId xmlns:a16="http://schemas.microsoft.com/office/drawing/2014/main" id="{08302FEB-4B0F-9913-C78E-CDF7C5150318}"/>
              </a:ext>
            </a:extLst>
          </p:cNvPr>
          <p:cNvSpPr>
            <a:spLocks noGrp="1"/>
          </p:cNvSpPr>
          <p:nvPr>
            <p:ph idx="1"/>
          </p:nvPr>
        </p:nvSpPr>
        <p:spPr/>
        <p:txBody>
          <a:bodyPr/>
          <a:lstStyle/>
          <a:p>
            <a:r>
              <a:rPr lang="en-US" dirty="0"/>
              <a:t>How is Jesus the “image of the invisible God”?</a:t>
            </a:r>
          </a:p>
          <a:p>
            <a:r>
              <a:rPr lang="en-US" dirty="0"/>
              <a:t>What is Christ’s relationship to Creation? </a:t>
            </a:r>
          </a:p>
          <a:p>
            <a:endParaRPr lang="en-US" dirty="0"/>
          </a:p>
        </p:txBody>
      </p:sp>
      <p:sp>
        <p:nvSpPr>
          <p:cNvPr id="4" name="TextBox 3">
            <a:extLst>
              <a:ext uri="{FF2B5EF4-FFF2-40B4-BE49-F238E27FC236}">
                <a16:creationId xmlns:a16="http://schemas.microsoft.com/office/drawing/2014/main" id="{D078B948-22EA-62D6-5BC9-3173CC4EB1ED}"/>
              </a:ext>
            </a:extLst>
          </p:cNvPr>
          <p:cNvSpPr txBox="1"/>
          <p:nvPr/>
        </p:nvSpPr>
        <p:spPr>
          <a:xfrm>
            <a:off x="1851949" y="3429000"/>
            <a:ext cx="8750461" cy="92333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For by him all things were created: things in heaven and on earth, visible and invisible, whether thrones or powers or rulers or authorities; all things were created by him and for him.  He is before all things, and in him all things hold together.</a:t>
            </a:r>
          </a:p>
        </p:txBody>
      </p:sp>
    </p:spTree>
    <p:extLst>
      <p:ext uri="{BB962C8B-B14F-4D97-AF65-F5344CB8AC3E}">
        <p14:creationId xmlns:p14="http://schemas.microsoft.com/office/powerpoint/2010/main" val="1433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44C-8481-2BA4-1802-139624E3AAB5}"/>
              </a:ext>
            </a:extLst>
          </p:cNvPr>
          <p:cNvSpPr>
            <a:spLocks noGrp="1"/>
          </p:cNvSpPr>
          <p:nvPr>
            <p:ph type="title"/>
          </p:nvPr>
        </p:nvSpPr>
        <p:spPr/>
        <p:txBody>
          <a:bodyPr/>
          <a:lstStyle/>
          <a:p>
            <a:r>
              <a:rPr lang="en-US" dirty="0"/>
              <a:t>Jesus: Creator of All Things</a:t>
            </a:r>
          </a:p>
        </p:txBody>
      </p:sp>
      <p:sp>
        <p:nvSpPr>
          <p:cNvPr id="3" name="Content Placeholder 2">
            <a:extLst>
              <a:ext uri="{FF2B5EF4-FFF2-40B4-BE49-F238E27FC236}">
                <a16:creationId xmlns:a16="http://schemas.microsoft.com/office/drawing/2014/main" id="{3C1BAEA8-E9BC-5FD0-68AA-269593BE53BC}"/>
              </a:ext>
            </a:extLst>
          </p:cNvPr>
          <p:cNvSpPr>
            <a:spLocks noGrp="1"/>
          </p:cNvSpPr>
          <p:nvPr>
            <p:ph idx="1"/>
          </p:nvPr>
        </p:nvSpPr>
        <p:spPr/>
        <p:txBody>
          <a:bodyPr/>
          <a:lstStyle/>
          <a:p>
            <a:r>
              <a:rPr lang="en-US" dirty="0"/>
              <a:t>How do "all things . . . hold together" under Christ?</a:t>
            </a:r>
          </a:p>
          <a:p>
            <a:endParaRPr lang="en-US" dirty="0"/>
          </a:p>
        </p:txBody>
      </p:sp>
      <p:sp>
        <p:nvSpPr>
          <p:cNvPr id="4" name="TextBox 3">
            <a:extLst>
              <a:ext uri="{FF2B5EF4-FFF2-40B4-BE49-F238E27FC236}">
                <a16:creationId xmlns:a16="http://schemas.microsoft.com/office/drawing/2014/main" id="{84250BE4-A9B4-9157-2965-AAC6CB0DC42A}"/>
              </a:ext>
            </a:extLst>
          </p:cNvPr>
          <p:cNvSpPr txBox="1"/>
          <p:nvPr/>
        </p:nvSpPr>
        <p:spPr>
          <a:xfrm>
            <a:off x="1720769" y="3278529"/>
            <a:ext cx="8750461" cy="2554545"/>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For by him all things were created: things in heaven and on earth, visible and invisible, whether thrones or powers or rulers or authorities; all things were created by him and for him.  He is before all things, and in him all things hold together.</a:t>
            </a:r>
          </a:p>
        </p:txBody>
      </p:sp>
    </p:spTree>
    <p:extLst>
      <p:ext uri="{BB962C8B-B14F-4D97-AF65-F5344CB8AC3E}">
        <p14:creationId xmlns:p14="http://schemas.microsoft.com/office/powerpoint/2010/main" val="1495479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45</TotalTime>
  <Words>1247</Words>
  <Application>Microsoft Office PowerPoint</Application>
  <PresentationFormat>Widescreen</PresentationFormat>
  <Paragraphs>80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Comic Sans MS</vt:lpstr>
      <vt:lpstr>Office Theme</vt:lpstr>
      <vt:lpstr>Jesus Matters</vt:lpstr>
      <vt:lpstr>Video Introduction</vt:lpstr>
      <vt:lpstr>Where is your sign?</vt:lpstr>
      <vt:lpstr>Where is your sign?</vt:lpstr>
      <vt:lpstr>Your Sign?</vt:lpstr>
      <vt:lpstr>Listen for a description of Christ.</vt:lpstr>
      <vt:lpstr>Jesus: Creator of All Things</vt:lpstr>
      <vt:lpstr>Jesus: Creator of All Things</vt:lpstr>
      <vt:lpstr>Jesus: Creator of All Things</vt:lpstr>
      <vt:lpstr>Jesus: Creator of All Things</vt:lpstr>
      <vt:lpstr>Listen for what Jesus is and does.</vt:lpstr>
      <vt:lpstr>Listen for what Jesus is and does.</vt:lpstr>
      <vt:lpstr>Jesus: Ruler over All Things</vt:lpstr>
      <vt:lpstr>Jesus: Ruler over All Things</vt:lpstr>
      <vt:lpstr>Jesus: Ruler over All Things</vt:lpstr>
      <vt:lpstr>Listen for a change in status.</vt:lpstr>
      <vt:lpstr>Listen for a change in status.</vt:lpstr>
      <vt:lpstr>Jesus: Reconciler of All Things</vt:lpstr>
      <vt:lpstr>Jesus: Reconciler of All Things</vt:lpstr>
      <vt:lpstr>Jesus: Reconciler of All Things</vt:lpstr>
      <vt:lpstr>Jesus: Reconciler of All Things</vt:lpstr>
      <vt:lpstr>Application</vt:lpstr>
      <vt:lpstr>Application</vt:lpstr>
      <vt:lpstr>Application</vt:lpstr>
      <vt:lpstr>Family Activities</vt:lpstr>
      <vt:lpstr>Jesus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2026-01-12T17:29:25Z</dcterms:created>
  <dcterms:modified xsi:type="dcterms:W3CDTF">2026-01-12T18:15:14Z</dcterms:modified>
</cp:coreProperties>
</file>