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2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5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5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6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2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9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0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1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6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ded Corner 6"/>
          <p:cNvSpPr/>
          <p:nvPr userDrawn="1"/>
        </p:nvSpPr>
        <p:spPr>
          <a:xfrm>
            <a:off x="656216" y="249382"/>
            <a:ext cx="11015831" cy="6377329"/>
          </a:xfrm>
          <a:prstGeom prst="foldedCorner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87000"/>
                </a:schemeClr>
              </a:gs>
              <a:gs pos="64000">
                <a:schemeClr val="accent1">
                  <a:lumMod val="45000"/>
                  <a:lumOff val="55000"/>
                  <a:alpha val="87000"/>
                </a:schemeClr>
              </a:gs>
              <a:gs pos="83000">
                <a:schemeClr val="accent1">
                  <a:lumMod val="45000"/>
                  <a:lumOff val="55000"/>
                  <a:alpha val="87000"/>
                </a:schemeClr>
              </a:gs>
              <a:gs pos="100000">
                <a:schemeClr val="accent1">
                  <a:lumMod val="30000"/>
                  <a:lumOff val="70000"/>
                  <a:alpha val="87000"/>
                </a:schemeClr>
              </a:gs>
            </a:gsLst>
            <a:lin ang="3600000" scaled="0"/>
          </a:gradFill>
          <a:ln>
            <a:noFill/>
          </a:ln>
          <a:effectLst>
            <a:outerShdw blurRad="165100" dist="165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3EC0C-D973-4240-BF21-13D918BC7DA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7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atch.liberty.edu/media/t/1_in3irsho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tinyurl.com/2p8kac59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Jesus Gave Me </a:t>
            </a:r>
            <a:br>
              <a:rPr lang="en-US" dirty="0"/>
            </a:br>
            <a:r>
              <a:rPr lang="en-US" dirty="0"/>
              <a:t>Grace and Forgiveness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62136"/>
            <a:ext cx="9144000" cy="1395663"/>
          </a:xfrm>
        </p:spPr>
        <p:txBody>
          <a:bodyPr/>
          <a:lstStyle/>
          <a:p>
            <a:r>
              <a:rPr lang="en-US" dirty="0"/>
              <a:t>March 19</a:t>
            </a:r>
          </a:p>
        </p:txBody>
      </p:sp>
    </p:spTree>
    <p:extLst>
      <p:ext uri="{BB962C8B-B14F-4D97-AF65-F5344CB8AC3E}">
        <p14:creationId xmlns:p14="http://schemas.microsoft.com/office/powerpoint/2010/main" val="2752842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2DF03-A190-D8D7-70AE-0E12B0EDD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how Jesus responds.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50D9C-EC28-948D-A54D-6D1472C8E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912" y="1883498"/>
            <a:ext cx="8622175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John 8:6b -9 (NIV)  But Jesus bent down and started to write on the ground with his finger. 7  When they kept on questioning him, he straightened up and said to them, "If any one of you is without sin, let him be the first</a:t>
            </a:r>
          </a:p>
        </p:txBody>
      </p:sp>
    </p:spTree>
    <p:extLst>
      <p:ext uri="{BB962C8B-B14F-4D97-AF65-F5344CB8AC3E}">
        <p14:creationId xmlns:p14="http://schemas.microsoft.com/office/powerpoint/2010/main" val="85444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2DF03-A190-D8D7-70AE-0E12B0EDD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how Jesus responds.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50D9C-EC28-948D-A54D-6D1472C8E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912" y="1883498"/>
            <a:ext cx="8622175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to throw a stone at her." 8  Again he stooped down and wrote on the ground. 9  At this, those who heard began to go away one at a time, the older ones first, until only Jesus was left, with the woman still standing there.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2F8B0E-4906-54CA-0C07-31EA45BCF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5523" y="5477199"/>
            <a:ext cx="2180952" cy="3714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47889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CABB-65BD-A222-7C75-C89831EA5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Intervenes on Our Behalf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413A7-D26A-9022-689F-33E648B9B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unusual actions did Jesus take in response to those confronting Him?</a:t>
            </a:r>
          </a:p>
          <a:p>
            <a:r>
              <a:rPr lang="en-US" dirty="0"/>
              <a:t>The men walked away from the confrontation, one by one – why do you think they gave up in their accusations?</a:t>
            </a:r>
          </a:p>
          <a:p>
            <a:r>
              <a:rPr lang="en-US" dirty="0"/>
              <a:t>They are said to have left oldest to youngest.  What do you think was the significance of this sequence?</a:t>
            </a:r>
          </a:p>
        </p:txBody>
      </p:sp>
    </p:spTree>
    <p:extLst>
      <p:ext uri="{BB962C8B-B14F-4D97-AF65-F5344CB8AC3E}">
        <p14:creationId xmlns:p14="http://schemas.microsoft.com/office/powerpoint/2010/main" val="419564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6C0C-544A-BF84-F6B3-5C2A8D99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Intervenes on Our Behalf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7C202-CF8C-42DC-841D-2043AD768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is it sometimes easier to see others’ sins more than our own?</a:t>
            </a:r>
          </a:p>
          <a:p>
            <a:r>
              <a:rPr lang="en-US" dirty="0"/>
              <a:t>About what do we tend to be self-righteous? </a:t>
            </a:r>
          </a:p>
        </p:txBody>
      </p:sp>
      <p:pic>
        <p:nvPicPr>
          <p:cNvPr id="5" name="Picture 4" descr="A person speaking into a microphone&#10;&#10;Description automatically generated with medium confidence">
            <a:extLst>
              <a:ext uri="{FF2B5EF4-FFF2-40B4-BE49-F238E27FC236}">
                <a16:creationId xmlns:a16="http://schemas.microsoft.com/office/drawing/2014/main" id="{D1D5EF36-581E-63B1-D6D3-35BFDBF46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033" y="3794201"/>
            <a:ext cx="4158446" cy="25176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0AE38C-4F68-85EB-4723-A3E588D68658}"/>
              </a:ext>
            </a:extLst>
          </p:cNvPr>
          <p:cNvSpPr txBox="1"/>
          <p:nvPr/>
        </p:nvSpPr>
        <p:spPr>
          <a:xfrm>
            <a:off x="7130005" y="4155311"/>
            <a:ext cx="2986268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Look up Ray Stevens song about the “Mississippi Squirrel Revival” at the “First Self Righteous Church”</a:t>
            </a:r>
          </a:p>
        </p:txBody>
      </p:sp>
    </p:spTree>
    <p:extLst>
      <p:ext uri="{BB962C8B-B14F-4D97-AF65-F5344CB8AC3E}">
        <p14:creationId xmlns:p14="http://schemas.microsoft.com/office/powerpoint/2010/main" val="79916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A13E1-2DCD-8474-E13A-231EE73B1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Jesus’ response to the woman.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2E80A-C85D-2B83-318F-9912B48BA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310" y="1825625"/>
            <a:ext cx="935138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John 8:10-11 (NIV)   Jesus straightened up and asked her, "Woman, where are they? Has no one condemned you?" 11  "No one, sir," she said. "Then neither do I condemn you," Jesus declared. "Go now and leave your life of sin."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C0EF14-3EBB-F616-A5DF-7307AB1F1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5523" y="5477199"/>
            <a:ext cx="2180952" cy="3714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000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4732-A7CD-F441-1D42-6A423569A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Shows Grace and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C305B-0D02-CA2A-549A-DDF221284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Jesus’ comments to the lady after they are gone?</a:t>
            </a:r>
          </a:p>
          <a:p>
            <a:r>
              <a:rPr lang="en-US" dirty="0"/>
              <a:t>Why might she have felt a sense of relief on the one hand but of concern on the other?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29755EC-7238-6A6B-0C33-6FD0EC9B1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690233"/>
              </p:ext>
            </p:extLst>
          </p:nvPr>
        </p:nvGraphicFramePr>
        <p:xfrm>
          <a:off x="1296364" y="4307818"/>
          <a:ext cx="9882208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1104">
                  <a:extLst>
                    <a:ext uri="{9D8B030D-6E8A-4147-A177-3AD203B41FA5}">
                      <a16:colId xmlns:a16="http://schemas.microsoft.com/office/drawing/2014/main" val="1589352580"/>
                    </a:ext>
                  </a:extLst>
                </a:gridCol>
                <a:gridCol w="4941104">
                  <a:extLst>
                    <a:ext uri="{9D8B030D-6E8A-4147-A177-3AD203B41FA5}">
                      <a16:colId xmlns:a16="http://schemas.microsoft.com/office/drawing/2014/main" val="25196220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Relief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Concern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228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524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26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A5C7-5337-1B70-08C9-971F2D18A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Shows Grace and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AB393-10FA-3044-3993-82A0CEDA8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was the heart of Jesus’ message for the woman?</a:t>
            </a:r>
          </a:p>
          <a:p>
            <a:r>
              <a:rPr lang="en-US" dirty="0"/>
              <a:t>What opportunities do we have to extend God’s grace instead of condemnation?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21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09E6F-DB3C-699E-DE2A-06AB42A29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Shows Grace and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B2089-342D-9B31-523A-C3B30D7B3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Consider the relationship between forgiveness and right living?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We are not forgiven so we can keep on sinning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We are forgiven to be set free from both sin’s penalty and sin’s power over us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We are offered the strength to live a life free from sin through the power of the Holy Spirit within 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4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1335-A67D-B5CE-E339-1FFF60A81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AD19F-67B0-E47C-3707-2BFB0B17C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Confess sin. </a:t>
            </a:r>
          </a:p>
          <a:p>
            <a:pPr lvl="1"/>
            <a:r>
              <a:rPr lang="en-US" dirty="0"/>
              <a:t>What are some ways sin has reared its ugly head in your life? </a:t>
            </a:r>
          </a:p>
          <a:p>
            <a:pPr lvl="1"/>
            <a:r>
              <a:rPr lang="en-US" dirty="0"/>
              <a:t>Take a moment and think about the consequences of that sin. </a:t>
            </a:r>
          </a:p>
          <a:p>
            <a:pPr lvl="1"/>
            <a:r>
              <a:rPr lang="en-US" dirty="0"/>
              <a:t>Confess it to Christ. “</a:t>
            </a:r>
            <a:r>
              <a:rPr lang="en-US" i="1" dirty="0"/>
              <a:t>If we confess our sins, he is faithful and righteous to forgive us our sins and to cleanse us from all unrighteousness</a:t>
            </a:r>
            <a:r>
              <a:rPr lang="en-US" dirty="0"/>
              <a:t>” (1 John 1:9).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222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1335-A67D-B5CE-E339-1FFF60A81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AD19F-67B0-E47C-3707-2BFB0B17C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prayer. </a:t>
            </a:r>
          </a:p>
          <a:p>
            <a:pPr lvl="1"/>
            <a:r>
              <a:rPr lang="en-US" dirty="0"/>
              <a:t>Most of us speak our prayers, but writing prayers can be a powerful exercise. </a:t>
            </a:r>
          </a:p>
          <a:p>
            <a:pPr lvl="1"/>
            <a:r>
              <a:rPr lang="en-US" dirty="0"/>
              <a:t>Write a prayer of thanksgiving to God for saving you from your sin. Mention His mercy and grace. </a:t>
            </a:r>
          </a:p>
          <a:p>
            <a:pPr lvl="1"/>
            <a:r>
              <a:rPr lang="en-US" dirty="0"/>
              <a:t>Ask Him to help you show grace to others even as He has shown grace to you.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45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158C90-ADB5-FDF1-1D08-339ADDAC4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Introduction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E8D5152-E83C-FC4E-B467-1D81A80B95B0}"/>
              </a:ext>
            </a:extLst>
          </p:cNvPr>
          <p:cNvGrpSpPr/>
          <p:nvPr/>
        </p:nvGrpSpPr>
        <p:grpSpPr>
          <a:xfrm>
            <a:off x="2849598" y="1690688"/>
            <a:ext cx="6492803" cy="4161682"/>
            <a:chOff x="2849598" y="1690688"/>
            <a:chExt cx="6492803" cy="4161682"/>
          </a:xfrm>
        </p:grpSpPr>
        <p:pic>
          <p:nvPicPr>
            <p:cNvPr id="6" name="Picture 5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1C1FFF6D-5AA6-6431-0399-47DE188147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8500" y="1919287"/>
              <a:ext cx="5715000" cy="3019425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8" name="Picture 7" descr="Shape&#10;&#10;Description automatically generated with medium confidence">
              <a:hlinkClick r:id="rId3"/>
              <a:extLst>
                <a:ext uri="{FF2B5EF4-FFF2-40B4-BE49-F238E27FC236}">
                  <a16:creationId xmlns:a16="http://schemas.microsoft.com/office/drawing/2014/main" id="{8AF53D52-82C7-222D-D880-B22D8823C1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9598" y="1690688"/>
              <a:ext cx="6492803" cy="416168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DDF242F5-17E3-40B7-7484-D319EA5C8358}"/>
              </a:ext>
            </a:extLst>
          </p:cNvPr>
          <p:cNvSpPr txBox="1"/>
          <p:nvPr/>
        </p:nvSpPr>
        <p:spPr>
          <a:xfrm>
            <a:off x="4535905" y="585237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hlinkClick r:id="rId3"/>
              </a:rPr>
              <a:t>View Video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4931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1335-A67D-B5CE-E339-1FFF60A81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AD19F-67B0-E47C-3707-2BFB0B17C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Extend grace. </a:t>
            </a:r>
          </a:p>
          <a:p>
            <a:pPr lvl="1"/>
            <a:r>
              <a:rPr lang="en-US" dirty="0"/>
              <a:t>Rarely a week goes by without a situation that causes us to get flustered. </a:t>
            </a:r>
          </a:p>
          <a:p>
            <a:pPr lvl="1"/>
            <a:r>
              <a:rPr lang="en-US" dirty="0"/>
              <a:t>Someone cuts you off in traffic, or a customer service representative pushes your last button. </a:t>
            </a:r>
          </a:p>
          <a:p>
            <a:pPr lvl="1"/>
            <a:r>
              <a:rPr lang="en-US" dirty="0"/>
              <a:t>Prepare yourself now to extend grace. </a:t>
            </a:r>
          </a:p>
          <a:p>
            <a:pPr lvl="1"/>
            <a:r>
              <a:rPr lang="en-US" dirty="0"/>
              <a:t>When you extend grace to others, you reflect Christ to those around you.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171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9EFE38-6802-C93F-383B-2D395FC32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Activities</a:t>
            </a:r>
          </a:p>
        </p:txBody>
      </p:sp>
      <p:pic>
        <p:nvPicPr>
          <p:cNvPr id="6" name="Picture 5" descr="A picture containing text, crossword puzzle, fruit&#10;&#10;Description automatically generated">
            <a:extLst>
              <a:ext uri="{FF2B5EF4-FFF2-40B4-BE49-F238E27FC236}">
                <a16:creationId xmlns:a16="http://schemas.microsoft.com/office/drawing/2014/main" id="{0B68F1C2-6969-47F3-4AC7-4E9FD5D0E03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94" y="1951916"/>
            <a:ext cx="7623014" cy="3316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ContrastingRightFacing"/>
            <a:lightRig rig="threePt" dir="t"/>
          </a:scene3d>
        </p:spPr>
      </p:pic>
      <p:pic>
        <p:nvPicPr>
          <p:cNvPr id="10" name="Picture 9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588C9C71-B3AF-2C6A-C6D2-4C77233979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49518" y="3901700"/>
            <a:ext cx="1460037" cy="24199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9ADC6559-E83E-A9A6-6BEB-732F9205F247}"/>
              </a:ext>
            </a:extLst>
          </p:cNvPr>
          <p:cNvSpPr/>
          <p:nvPr/>
        </p:nvSpPr>
        <p:spPr>
          <a:xfrm>
            <a:off x="6886936" y="1690688"/>
            <a:ext cx="4340508" cy="1909822"/>
          </a:xfrm>
          <a:prstGeom prst="wedgeRoundRectCallout">
            <a:avLst>
              <a:gd name="adj1" fmla="val 11046"/>
              <a:gd name="adj2" fmla="val 6888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We have a 10-47, letters down.  We need civilian assistance.  Access technical support at </a:t>
            </a:r>
            <a:r>
              <a:rPr lang="en-US" dirty="0">
                <a:latin typeface="Comic Sans MS" panose="030F0702030302020204" pitchFamily="66" charset="0"/>
                <a:hlinkClick r:id="rId4"/>
              </a:rPr>
              <a:t>https://tinyurl.com/2p8kac59</a:t>
            </a:r>
            <a:r>
              <a:rPr lang="en-US" dirty="0">
                <a:latin typeface="Comic Sans MS" panose="030F0702030302020204" pitchFamily="66" charset="0"/>
              </a:rPr>
              <a:t> Further Family Activities also available at that site.</a:t>
            </a:r>
          </a:p>
        </p:txBody>
      </p:sp>
    </p:spTree>
    <p:extLst>
      <p:ext uri="{BB962C8B-B14F-4D97-AF65-F5344CB8AC3E}">
        <p14:creationId xmlns:p14="http://schemas.microsoft.com/office/powerpoint/2010/main" val="4190227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Jesus Gave Me </a:t>
            </a:r>
            <a:br>
              <a:rPr lang="en-US" dirty="0"/>
            </a:br>
            <a:r>
              <a:rPr lang="en-US" dirty="0"/>
              <a:t>Grace and Forgiveness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62136"/>
            <a:ext cx="9144000" cy="1395663"/>
          </a:xfrm>
        </p:spPr>
        <p:txBody>
          <a:bodyPr/>
          <a:lstStyle/>
          <a:p>
            <a:r>
              <a:rPr lang="en-US" dirty="0"/>
              <a:t>March 19</a:t>
            </a:r>
          </a:p>
        </p:txBody>
      </p:sp>
    </p:spTree>
    <p:extLst>
      <p:ext uri="{BB962C8B-B14F-4D97-AF65-F5344CB8AC3E}">
        <p14:creationId xmlns:p14="http://schemas.microsoft.com/office/powerpoint/2010/main" val="98661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1228B4-981F-7B34-E460-B8DD1188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Admit it, now 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21151-E0A8-E7E5-AB72-4DDD49D90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was the funniest time you were caught “red-handed”?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With God we will always be found out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We deserve punishment.  But God forgives!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Jesus takes our guilt and sets us free.</a:t>
            </a:r>
          </a:p>
          <a:p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CA685B1-A6C1-3DEA-7E58-5A5F1B61FCC5}"/>
              </a:ext>
            </a:extLst>
          </p:cNvPr>
          <p:cNvGrpSpPr/>
          <p:nvPr/>
        </p:nvGrpSpPr>
        <p:grpSpPr>
          <a:xfrm>
            <a:off x="1645870" y="2963627"/>
            <a:ext cx="9104482" cy="2691213"/>
            <a:chOff x="1802281" y="3186230"/>
            <a:chExt cx="9104482" cy="269121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14783DE-75BD-69F1-34C3-66791A510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38174" y="3186230"/>
              <a:ext cx="3168589" cy="249526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9" name="Picture 2" descr="Businesswoman is Depressed clipart">
              <a:extLst>
                <a:ext uri="{FF2B5EF4-FFF2-40B4-BE49-F238E27FC236}">
                  <a16:creationId xmlns:a16="http://schemas.microsoft.com/office/drawing/2014/main" id="{EBD8AB61-2D80-A2D8-42A5-004A005D10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1955" y="3382180"/>
              <a:ext cx="1980615" cy="249526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9" descr="A picture containing person&#10;&#10;Description automatically generated">
              <a:extLst>
                <a:ext uri="{FF2B5EF4-FFF2-40B4-BE49-F238E27FC236}">
                  <a16:creationId xmlns:a16="http://schemas.microsoft.com/office/drawing/2014/main" id="{2A1002E4-8274-2660-01B9-84AF993823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450" b="92974" l="2500" r="90000">
                          <a14:foregroundMark x1="16094" y1="56206" x2="9375" y2="48712"/>
                          <a14:foregroundMark x1="9375" y1="48712" x2="4688" y2="33255"/>
                          <a14:foregroundMark x1="4688" y1="33255" x2="8750" y2="52693"/>
                          <a14:foregroundMark x1="8750" y1="52693" x2="11250" y2="55035"/>
                          <a14:foregroundMark x1="7969" y1="52459" x2="2969" y2="28571"/>
                          <a14:foregroundMark x1="2969" y1="28571" x2="2500" y2="52693"/>
                          <a14:foregroundMark x1="2500" y1="52693" x2="9063" y2="55972"/>
                          <a14:foregroundMark x1="21875" y1="41686" x2="15156" y2="18033"/>
                          <a14:foregroundMark x1="15156" y1="18033" x2="48750" y2="17096"/>
                          <a14:foregroundMark x1="48750" y1="17096" x2="30938" y2="33021"/>
                          <a14:foregroundMark x1="30938" y1="33021" x2="25625" y2="43794"/>
                          <a14:foregroundMark x1="25625" y1="43794" x2="17500" y2="39344"/>
                          <a14:foregroundMark x1="56250" y1="13817" x2="14531" y2="5152"/>
                          <a14:foregroundMark x1="14531" y1="5152" x2="3750" y2="8665"/>
                          <a14:foregroundMark x1="3750" y1="8665" x2="12656" y2="19204"/>
                          <a14:foregroundMark x1="12656" y1="19204" x2="14531" y2="36066"/>
                          <a14:foregroundMark x1="14531" y1="36066" x2="20469" y2="49415"/>
                          <a14:foregroundMark x1="20469" y1="49415" x2="21719" y2="50117"/>
                          <a14:foregroundMark x1="56563" y1="12646" x2="50000" y2="21780"/>
                          <a14:foregroundMark x1="50000" y1="21780" x2="30156" y2="30913"/>
                          <a14:foregroundMark x1="30156" y1="30913" x2="23125" y2="39813"/>
                          <a14:foregroundMark x1="23125" y1="39813" x2="2813" y2="7963"/>
                          <a14:foregroundMark x1="2813" y1="7963" x2="16563" y2="2576"/>
                          <a14:foregroundMark x1="16563" y1="2576" x2="55781" y2="6557"/>
                          <a14:foregroundMark x1="55781" y1="6557" x2="55937" y2="11007"/>
                          <a14:foregroundMark x1="51094" y1="75176" x2="41875" y2="98595"/>
                          <a14:foregroundMark x1="41875" y1="98595" x2="25938" y2="96487"/>
                          <a14:foregroundMark x1="25938" y1="96487" x2="13281" y2="86885"/>
                          <a14:foregroundMark x1="13281" y1="86885" x2="32813" y2="93911"/>
                          <a14:foregroundMark x1="32813" y1="93911" x2="43281" y2="93208"/>
                          <a14:foregroundMark x1="43281" y1="93208" x2="48438" y2="75176"/>
                          <a14:foregroundMark x1="48438" y1="75176" x2="52656" y2="76581"/>
                          <a14:foregroundMark x1="12812" y1="71897" x2="10781" y2="73302"/>
                          <a14:foregroundMark x1="46094" y1="39110" x2="44688" y2="36768"/>
                          <a14:foregroundMark x1="43906" y1="35831" x2="45469" y2="34426"/>
                          <a14:foregroundMark x1="45469" y1="33489" x2="39063" y2="31148"/>
                          <a14:foregroundMark x1="60781" y1="10773" x2="35313" y2="4450"/>
                          <a14:foregroundMark x1="35313" y1="4450" x2="6406" y2="4684"/>
                          <a14:foregroundMark x1="50469" y1="43560" x2="53438" y2="5035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2281" y="3382180"/>
              <a:ext cx="3739973" cy="249526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313700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00A35-4829-C77A-D372-286954703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a trap.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5B747-93C4-7C62-4F39-0B8DE73FC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3605" y="1871923"/>
            <a:ext cx="9143035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John 8:2-6a (NIV)  At dawn he appeared again in the temple courts, where all the people gathered around him, and he sat down to teach them. 3  The teachers of the law and the Pharisees brought in a woman caught in adultery. They made her stand</a:t>
            </a:r>
          </a:p>
        </p:txBody>
      </p:sp>
    </p:spTree>
    <p:extLst>
      <p:ext uri="{BB962C8B-B14F-4D97-AF65-F5344CB8AC3E}">
        <p14:creationId xmlns:p14="http://schemas.microsoft.com/office/powerpoint/2010/main" val="369946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00A35-4829-C77A-D372-286954703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a trap.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5B747-93C4-7C62-4F39-0B8DE73FC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482" y="1779325"/>
            <a:ext cx="9143035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before the group 4  and said to Jesus, "Teacher, this woman was caught in the act of adultery. 5  In the Law Moses commanded us to stone such women. Now what do you say?" 6  They were using this question as a trap, in order to have a basis for accusing him.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4EB9E5-3326-D00B-3E2E-0F65774986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5523" y="5639245"/>
            <a:ext cx="2180952" cy="3714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09365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EDD7B-E84A-6EB5-5702-F242D8E4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the Law, Pay the Penalty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CB792-56C3-F96B-D2CF-6D15356D5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Jesus sit down to do in the temple courts? </a:t>
            </a:r>
          </a:p>
          <a:p>
            <a:r>
              <a:rPr lang="en-US" dirty="0"/>
              <a:t>Whom did the scribes and Pharisees bring before Jesus? </a:t>
            </a:r>
          </a:p>
        </p:txBody>
      </p:sp>
    </p:spTree>
    <p:extLst>
      <p:ext uri="{BB962C8B-B14F-4D97-AF65-F5344CB8AC3E}">
        <p14:creationId xmlns:p14="http://schemas.microsoft.com/office/powerpoint/2010/main" val="259340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73E26-05EE-0B06-1EDA-A063FF2A2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the Law, Pay the Penalty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D56A5-6CCD-564F-E3E3-F0651600B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Note how this was a trap.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If Jesus said “stone her” it would be a violation of Roman law 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Only Roman courts could sentence to capital punishment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If He said “let her go” he would be condoning adultery, seen as soft on sin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They wanted to put Jesus in a “lose-lose” situation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80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0E999-9A72-7B71-B848-28892ADDC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the Law, Pay the Penalty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DEB79-242E-1F55-A23F-BB617D00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is missing in this scene?  What is suggested by this person’s absence?</a:t>
            </a:r>
          </a:p>
          <a:p>
            <a:r>
              <a:rPr lang="en-US" dirty="0"/>
              <a:t>Which sins do we tend to categorize as “big” sins (those that are worse than all others)?</a:t>
            </a:r>
          </a:p>
          <a:p>
            <a:r>
              <a:rPr lang="en-US" dirty="0"/>
              <a:t>Which sins do you think God classifies as “big” sins?</a:t>
            </a:r>
          </a:p>
        </p:txBody>
      </p:sp>
    </p:spTree>
    <p:extLst>
      <p:ext uri="{BB962C8B-B14F-4D97-AF65-F5344CB8AC3E}">
        <p14:creationId xmlns:p14="http://schemas.microsoft.com/office/powerpoint/2010/main" val="128008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590B9-E1F9-1958-16E0-3CF4F1AFE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the Law, Pay the Penalty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DD47D-E91E-367E-A3EB-5198AF457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that in mind, in what way are each of us in the same situation as the woman in the story? </a:t>
            </a:r>
          </a:p>
          <a:p>
            <a:r>
              <a:rPr lang="en-US" dirty="0"/>
              <a:t>Why do we tend to hope some people will be caught in their sin?</a:t>
            </a:r>
          </a:p>
          <a:p>
            <a:r>
              <a:rPr lang="en-US" dirty="0"/>
              <a:t>Why is it necessary for sin to be punished?</a:t>
            </a:r>
          </a:p>
          <a:p>
            <a:r>
              <a:rPr lang="en-US" dirty="0"/>
              <a:t>How should </a:t>
            </a:r>
            <a:r>
              <a:rPr lang="en-US" i="1" dirty="0"/>
              <a:t>we</a:t>
            </a:r>
            <a:r>
              <a:rPr lang="en-US" dirty="0"/>
              <a:t> treat people who have sinned?</a:t>
            </a:r>
          </a:p>
        </p:txBody>
      </p:sp>
    </p:spTree>
    <p:extLst>
      <p:ext uri="{BB962C8B-B14F-4D97-AF65-F5344CB8AC3E}">
        <p14:creationId xmlns:p14="http://schemas.microsoft.com/office/powerpoint/2010/main" val="117676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E5AA1F7-6FBE-4C82-8877-B892F7286642}" vid="{58E30FAA-7D03-45B4-AB81-753AF28EFC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ss4</Template>
  <TotalTime>85</TotalTime>
  <Words>1042</Words>
  <Application>Microsoft Office PowerPoint</Application>
  <PresentationFormat>Widescreen</PresentationFormat>
  <Paragraphs>79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Comic Sans MS</vt:lpstr>
      <vt:lpstr>Office Theme</vt:lpstr>
      <vt:lpstr>Jesus Gave Me  Grace and Forgiveness</vt:lpstr>
      <vt:lpstr>Video Introduction</vt:lpstr>
      <vt:lpstr>Admit it, now …</vt:lpstr>
      <vt:lpstr>Listen for a trap.</vt:lpstr>
      <vt:lpstr>Listen for a trap.</vt:lpstr>
      <vt:lpstr>Break the Law, Pay the Penalty</vt:lpstr>
      <vt:lpstr>Break the Law, Pay the Penalty</vt:lpstr>
      <vt:lpstr>Break the Law, Pay the Penalty</vt:lpstr>
      <vt:lpstr>Break the Law, Pay the Penalty</vt:lpstr>
      <vt:lpstr>Listen for how Jesus responds.</vt:lpstr>
      <vt:lpstr>Listen for how Jesus responds.</vt:lpstr>
      <vt:lpstr>Jesus Intervenes on Our Behalf</vt:lpstr>
      <vt:lpstr>Jesus Intervenes on Our Behalf</vt:lpstr>
      <vt:lpstr>Listen for Jesus’ response to the woman.</vt:lpstr>
      <vt:lpstr>Jesus Shows Grace and Forgiveness</vt:lpstr>
      <vt:lpstr>Jesus Shows Grace and Forgiveness</vt:lpstr>
      <vt:lpstr>Jesus Shows Grace and Forgiveness</vt:lpstr>
      <vt:lpstr>Application</vt:lpstr>
      <vt:lpstr>Application</vt:lpstr>
      <vt:lpstr>Application</vt:lpstr>
      <vt:lpstr>Family Activities</vt:lpstr>
      <vt:lpstr>Jesus Gave Me  Grace and Forgiveness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Armstrong</dc:creator>
  <cp:lastModifiedBy>Steve Armstrong</cp:lastModifiedBy>
  <cp:revision>3</cp:revision>
  <dcterms:created xsi:type="dcterms:W3CDTF">2023-03-03T14:55:05Z</dcterms:created>
  <dcterms:modified xsi:type="dcterms:W3CDTF">2023-03-03T16:20:23Z</dcterms:modified>
</cp:coreProperties>
</file>