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5" autoAdjust="0"/>
    <p:restoredTop sz="94660"/>
  </p:normalViewPr>
  <p:slideViewPr>
    <p:cSldViewPr snapToGrid="0">
      <p:cViewPr varScale="1">
        <p:scale>
          <a:sx n="74" d="100"/>
          <a:sy n="74" d="100"/>
        </p:scale>
        <p:origin x="7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59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57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6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2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91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2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00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06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1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28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61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1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ded Corner 6"/>
          <p:cNvSpPr/>
          <p:nvPr userDrawn="1"/>
        </p:nvSpPr>
        <p:spPr>
          <a:xfrm>
            <a:off x="656216" y="249382"/>
            <a:ext cx="11015831" cy="6377329"/>
          </a:xfrm>
          <a:prstGeom prst="foldedCorner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7000"/>
                </a:schemeClr>
              </a:gs>
              <a:gs pos="64000">
                <a:schemeClr val="accent1">
                  <a:lumMod val="45000"/>
                  <a:lumOff val="55000"/>
                  <a:alpha val="87000"/>
                </a:schemeClr>
              </a:gs>
              <a:gs pos="83000">
                <a:schemeClr val="accent1">
                  <a:lumMod val="45000"/>
                  <a:lumOff val="55000"/>
                  <a:alpha val="87000"/>
                </a:schemeClr>
              </a:gs>
              <a:gs pos="100000">
                <a:schemeClr val="accent1">
                  <a:lumMod val="30000"/>
                  <a:lumOff val="70000"/>
                  <a:alpha val="87000"/>
                </a:schemeClr>
              </a:gs>
            </a:gsLst>
            <a:lin ang="3600000" scaled="0"/>
          </a:gradFill>
          <a:ln>
            <a:noFill/>
          </a:ln>
          <a:effectLst>
            <a:outerShdw blurRad="165100" dist="165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3EC0C-D973-4240-BF21-13D918BC7DA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7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tinyurl.com/5emdvbn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33a5arwt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Jesus Displayed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24300"/>
            <a:ext cx="9144000" cy="1333500"/>
          </a:xfrm>
        </p:spPr>
        <p:txBody>
          <a:bodyPr/>
          <a:lstStyle/>
          <a:p>
            <a:r>
              <a:rPr lang="en-US" dirty="0"/>
              <a:t>February 15</a:t>
            </a:r>
          </a:p>
        </p:txBody>
      </p:sp>
    </p:spTree>
    <p:extLst>
      <p:ext uri="{BB962C8B-B14F-4D97-AF65-F5344CB8AC3E}">
        <p14:creationId xmlns:p14="http://schemas.microsoft.com/office/powerpoint/2010/main" val="2752842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BA4F4-BC9D-024F-6C88-2602B358E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to whom Paul ministered.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71D7F-A7E5-8AA6-B582-11AAB800E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7221" y="1690688"/>
            <a:ext cx="9737558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1 Corinthians 9:19-23 (NIV)   Though I am free and belong to no man, I make myself a slave to everyone, to win as many as possible. 20  To the Jews I became like a Jew, to win the Jews. To those under the law I became like one under the law (though I myself am not under the law), so as to win those under the law. 21  To those not having the </a:t>
            </a:r>
          </a:p>
        </p:txBody>
      </p:sp>
    </p:spTree>
    <p:extLst>
      <p:ext uri="{BB962C8B-B14F-4D97-AF65-F5344CB8AC3E}">
        <p14:creationId xmlns:p14="http://schemas.microsoft.com/office/powerpoint/2010/main" val="296457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ED652-4C53-A953-1A57-4FA0B84F7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B03A1-6514-E336-D247-535A8349D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to whom Paul ministered.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2EE17-3CC6-8823-F499-E605560FF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7221" y="1690688"/>
            <a:ext cx="9737558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law I became like one not having the law (though I am not free from God's law but am under Christ's law), so as to win those not having the law. 22  To the weak I became weak, to win the weak. I have become all things to all men so that by all possible means I might save some. 23  I do all this for the sake of the gospel, that I may share in its blessings.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87EE33-8461-099F-247A-2CD20F5E0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685" y="5875299"/>
            <a:ext cx="2291150" cy="3334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3747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273FA-A73B-875B-10EC-DCA32921A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and Adapt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BFA83-5F1F-B91F-AA69-8651CADE8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did Paul make adjustments to increase his effectiveness in sharing the gospel? </a:t>
            </a:r>
          </a:p>
          <a:p>
            <a:r>
              <a:rPr lang="en-US" dirty="0"/>
              <a:t>Why did he do so?</a:t>
            </a:r>
          </a:p>
          <a:p>
            <a:r>
              <a:rPr lang="en-US" dirty="0"/>
              <a:t>How might Paul act in order to have opportunity to minister to </a:t>
            </a:r>
            <a:r>
              <a:rPr lang="en-US" i="1" dirty="0"/>
              <a:t>Jews</a:t>
            </a:r>
            <a:r>
              <a:rPr lang="en-US" dirty="0"/>
              <a:t>?</a:t>
            </a:r>
          </a:p>
          <a:p>
            <a:r>
              <a:rPr lang="en-US" dirty="0"/>
              <a:t>How might Paul act in order to have opportunity to minister to Gentiles?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17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E23B6-D517-2658-E140-7EB6E5CE5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and Adapt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FA5CB-EB0E-38F5-5090-C56488FAC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difference between relating to those around you and compromising God’s values?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E356F8C-76FA-CE71-1B75-7362EAE190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409292"/>
              </p:ext>
            </p:extLst>
          </p:nvPr>
        </p:nvGraphicFramePr>
        <p:xfrm>
          <a:off x="937126" y="3429000"/>
          <a:ext cx="10416674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8337">
                  <a:extLst>
                    <a:ext uri="{9D8B030D-6E8A-4147-A177-3AD203B41FA5}">
                      <a16:colId xmlns:a16="http://schemas.microsoft.com/office/drawing/2014/main" val="2575881959"/>
                    </a:ext>
                  </a:extLst>
                </a:gridCol>
                <a:gridCol w="5208337">
                  <a:extLst>
                    <a:ext uri="{9D8B030D-6E8A-4147-A177-3AD203B41FA5}">
                      <a16:colId xmlns:a16="http://schemas.microsoft.com/office/drawing/2014/main" val="34165928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Relating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Compromising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697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/>
                    </a:p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257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28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7EE54-A8E4-0E74-DAB3-55060ABCE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sports analogies.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17594-A1AE-415C-D702-FE39C188F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3894" y="1825625"/>
            <a:ext cx="9224211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1 Corinthians 9:24-27 (NIV)   Do you not know that in a race all the runners run, but only one gets the prize? Run in such a way as to get the prize. 25  Everyone who competes in the games goes into strict training. They do it to get a crown that will not last; but we do it to get a </a:t>
            </a:r>
          </a:p>
        </p:txBody>
      </p:sp>
    </p:spTree>
    <p:extLst>
      <p:ext uri="{BB962C8B-B14F-4D97-AF65-F5344CB8AC3E}">
        <p14:creationId xmlns:p14="http://schemas.microsoft.com/office/powerpoint/2010/main" val="105966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67F95F-1FC5-8951-EBC2-408ED6AE42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509BC-BE5C-AF07-57AF-AB3FA3AC0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sports analogies.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C1B69-ED7D-A7FE-470C-2D94BBDA0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3894" y="1825625"/>
            <a:ext cx="9224211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crown that will last forever. 26  Therefore I do not run like a man running aimlessly; I do not fight like a man beating the air. 27  No, I beat my body and make it my slave so that after I have preached to others, I myself will not be disqualified for the prize.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350463-BD26-CC40-F95E-8DB4831E7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0424" y="5357941"/>
            <a:ext cx="2291150" cy="3334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0515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DE570-19BD-C866-BB7E-8DCC20EC4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Discipled and Diligent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2FBCA-27B4-224B-296F-CD0B129DC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faithful living require of the believer?</a:t>
            </a:r>
          </a:p>
          <a:p>
            <a:r>
              <a:rPr lang="en-US" dirty="0"/>
              <a:t>What is the promise given to those who live by disciplined faith?</a:t>
            </a:r>
          </a:p>
          <a:p>
            <a:r>
              <a:rPr lang="en-US" dirty="0"/>
              <a:t>Where are some areas in our lives where we might realize the need for discipline and self-control in your life?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32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C68C8-E325-A76D-3528-76948B37C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Discipled and Diligent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30CAC-6831-70AD-316B-27D25A8D7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could our church make adaptations so we can “step into the shoes of others” to gain a greater hearing of the gospel?  </a:t>
            </a:r>
          </a:p>
          <a:p>
            <a:endParaRPr lang="en-US" dirty="0"/>
          </a:p>
        </p:txBody>
      </p:sp>
      <p:pic>
        <p:nvPicPr>
          <p:cNvPr id="4098" name="Picture 2" descr="Nurse is Pushing a Grandmother in Her Wheelchair">
            <a:extLst>
              <a:ext uri="{FF2B5EF4-FFF2-40B4-BE49-F238E27FC236}">
                <a16:creationId xmlns:a16="http://schemas.microsoft.com/office/drawing/2014/main" id="{9824D0F8-D692-E65C-68E9-C6A1850F8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52074" y="3653417"/>
            <a:ext cx="2154906" cy="2780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an is Shoveling Snow">
            <a:extLst>
              <a:ext uri="{FF2B5EF4-FFF2-40B4-BE49-F238E27FC236}">
                <a16:creationId xmlns:a16="http://schemas.microsoft.com/office/drawing/2014/main" id="{03F56EA0-73A6-1E43-7714-6F578CC79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46494" y="3562684"/>
            <a:ext cx="3994636" cy="2749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Wikimania2021 Sharing">
            <a:extLst>
              <a:ext uri="{FF2B5EF4-FFF2-40B4-BE49-F238E27FC236}">
                <a16:creationId xmlns:a16="http://schemas.microsoft.com/office/drawing/2014/main" id="{1DE12A2F-B79D-3E27-0A1E-DFACFE47F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943" y="4083468"/>
            <a:ext cx="2674537" cy="209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009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82576-0982-4501-75B0-38686250F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9A20E-6ECD-785F-4AD3-45DB33F0E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2095"/>
            <a:ext cx="10515600" cy="3854868"/>
          </a:xfrm>
        </p:spPr>
        <p:txBody>
          <a:bodyPr/>
          <a:lstStyle/>
          <a:p>
            <a:r>
              <a:rPr lang="en-US" dirty="0"/>
              <a:t>Pray. </a:t>
            </a:r>
          </a:p>
          <a:p>
            <a:pPr lvl="1"/>
            <a:r>
              <a:rPr lang="en-US" sz="3600" dirty="0"/>
              <a:t>If you’re afraid, ask Jesus to take away your fear so that you can tell others about Him.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201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484391-46A2-5AD4-1A2E-CA1FBD979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3B61F-4375-8AE8-CD24-E88EB5090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2FC79-41C2-7B50-BAC7-650603658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Learn. </a:t>
            </a:r>
          </a:p>
          <a:p>
            <a:pPr lvl="1"/>
            <a:r>
              <a:rPr lang="en-US" dirty="0"/>
              <a:t>One way you might overcome the fear of witnessing is to learn how to do so effectively by asking someone who is consistent and confident.</a:t>
            </a:r>
          </a:p>
          <a:p>
            <a:pPr lvl="1"/>
            <a:r>
              <a:rPr lang="en-US" dirty="0"/>
              <a:t>Ask them to show you how to share the gospel confidently and effectively.</a:t>
            </a:r>
          </a:p>
          <a:p>
            <a:pPr lvl="1"/>
            <a:r>
              <a:rPr lang="en-US" dirty="0"/>
              <a:t>Learn the 15 second testimony method.</a:t>
            </a:r>
            <a:br>
              <a:rPr lang="en-US" dirty="0"/>
            </a:br>
            <a:r>
              <a:rPr lang="en-US" dirty="0">
                <a:hlinkClick r:id="rId2"/>
              </a:rPr>
              <a:t>https://tinyurl.com/5emdvbns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096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701C8-917A-9595-F07C-F3DDEA760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Introduction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85A91F9-FE0B-5D66-63F0-409BA4A0A0D7}"/>
              </a:ext>
            </a:extLst>
          </p:cNvPr>
          <p:cNvGrpSpPr/>
          <p:nvPr/>
        </p:nvGrpSpPr>
        <p:grpSpPr>
          <a:xfrm>
            <a:off x="2849598" y="1600200"/>
            <a:ext cx="6492803" cy="4252170"/>
            <a:chOff x="2849598" y="1600200"/>
            <a:chExt cx="6492803" cy="425217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84F119F-F4C4-11AA-E852-7010E8A7C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500" y="1838325"/>
              <a:ext cx="5715000" cy="3181350"/>
            </a:xfrm>
            <a:prstGeom prst="rect">
              <a:avLst/>
            </a:prstGeom>
          </p:spPr>
        </p:pic>
        <p:pic>
          <p:nvPicPr>
            <p:cNvPr id="6" name="Picture 5">
              <a:hlinkClick r:id="rId3"/>
              <a:extLst>
                <a:ext uri="{FF2B5EF4-FFF2-40B4-BE49-F238E27FC236}">
                  <a16:creationId xmlns:a16="http://schemas.microsoft.com/office/drawing/2014/main" id="{D35222BA-839D-C403-71E7-3C9E2E03B5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9598" y="1600200"/>
              <a:ext cx="6492803" cy="425217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DA186C9-5C51-A9BB-9B30-E78D887EC318}"/>
              </a:ext>
            </a:extLst>
          </p:cNvPr>
          <p:cNvSpPr txBox="1"/>
          <p:nvPr/>
        </p:nvSpPr>
        <p:spPr>
          <a:xfrm>
            <a:off x="4419600" y="5852370"/>
            <a:ext cx="3441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hlinkClick r:id="rId3"/>
              </a:rPr>
              <a:t>View Video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19403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86EA3-FE7A-9B38-C4FE-3350B4E98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FE9CC-542F-71BD-DD60-F2A819D06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18503-B44F-CCF8-6274-C45BC7A37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Share. </a:t>
            </a:r>
          </a:p>
          <a:p>
            <a:pPr lvl="1"/>
            <a:r>
              <a:rPr lang="en-US" sz="3600" dirty="0"/>
              <a:t>When you see an opportunity, take the leap and share the life-changing truth of the gospel. </a:t>
            </a:r>
          </a:p>
          <a:p>
            <a:pPr lvl="1"/>
            <a:r>
              <a:rPr lang="en-US" sz="3600" dirty="0"/>
              <a:t>Discipline your heart and mind to look for and respond to those divine opportunities to share Jesus with others.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542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3E125-C8D3-70E4-046F-6B39A1090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/>
          <a:lstStyle/>
          <a:p>
            <a:r>
              <a:rPr lang="en-US" dirty="0"/>
              <a:t>Family Activity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9F5B70-1CD3-D7B3-7271-B80F6EF008C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9038" y="1246463"/>
            <a:ext cx="10904762" cy="2076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ContrastingRightFacing"/>
            <a:lightRig rig="threePt" dir="t"/>
          </a:scene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FBE007-D75B-44DB-E8BA-04F93BFFF6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45914" y="3429000"/>
            <a:ext cx="3446086" cy="2779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D733D8C2-CE7D-CD92-9402-2D141B8FC3B9}"/>
              </a:ext>
            </a:extLst>
          </p:cNvPr>
          <p:cNvSpPr/>
          <p:nvPr/>
        </p:nvSpPr>
        <p:spPr>
          <a:xfrm>
            <a:off x="3608317" y="3979573"/>
            <a:ext cx="5257800" cy="1532586"/>
          </a:xfrm>
          <a:prstGeom prst="wedgeRoundRectCallout">
            <a:avLst>
              <a:gd name="adj1" fmla="val 66368"/>
              <a:gd name="adj2" fmla="val -1789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You can do this, </a:t>
            </a:r>
            <a:r>
              <a:rPr lang="en-US" dirty="0" err="1">
                <a:latin typeface="Comic Sans MS" panose="030F0702030302020204" pitchFamily="66" charset="0"/>
              </a:rPr>
              <a:t>mes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amis</a:t>
            </a:r>
            <a:r>
              <a:rPr lang="en-US" dirty="0">
                <a:latin typeface="Comic Sans MS" panose="030F0702030302020204" pitchFamily="66" charset="0"/>
              </a:rPr>
              <a:t>.  It is, how you say, just the exercise of the little gray cells.  This is a message of the highest importance !</a:t>
            </a:r>
          </a:p>
        </p:txBody>
      </p:sp>
    </p:spTree>
    <p:extLst>
      <p:ext uri="{BB962C8B-B14F-4D97-AF65-F5344CB8AC3E}">
        <p14:creationId xmlns:p14="http://schemas.microsoft.com/office/powerpoint/2010/main" val="3338651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5C079C-F344-5687-B80D-11BDC6606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7FCCC-B5A3-3F35-6CEE-936CB2E387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Jesus Displayed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18A2C3-F6A3-77A4-9954-D2E0CCE583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24300"/>
            <a:ext cx="9144000" cy="1333500"/>
          </a:xfrm>
        </p:spPr>
        <p:txBody>
          <a:bodyPr/>
          <a:lstStyle/>
          <a:p>
            <a:r>
              <a:rPr lang="en-US" dirty="0"/>
              <a:t>February 15</a:t>
            </a:r>
          </a:p>
        </p:txBody>
      </p:sp>
    </p:spTree>
    <p:extLst>
      <p:ext uri="{BB962C8B-B14F-4D97-AF65-F5344CB8AC3E}">
        <p14:creationId xmlns:p14="http://schemas.microsoft.com/office/powerpoint/2010/main" val="2827696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41380-183E-CDA3-B885-03D22E6E9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would </a:t>
            </a:r>
            <a:r>
              <a:rPr lang="en-US" b="1" dirty="0"/>
              <a:t>you</a:t>
            </a:r>
            <a:r>
              <a:rPr lang="en-US" dirty="0"/>
              <a:t> say?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12C78-62B7-22EA-92D6-7EC92B5DE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Finish the sentence: “Walk a mile in someone else’s shows, then …”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We can better share the gospel when we step into the shoes of others.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Today we look at Paul’s description of how he adapted to minister to different groups of people</a:t>
            </a:r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F40A33A-E4F5-47AE-8875-96B7E0876641}"/>
              </a:ext>
            </a:extLst>
          </p:cNvPr>
          <p:cNvGrpSpPr/>
          <p:nvPr/>
        </p:nvGrpSpPr>
        <p:grpSpPr>
          <a:xfrm>
            <a:off x="1022350" y="2786990"/>
            <a:ext cx="10147300" cy="3389973"/>
            <a:chOff x="1022350" y="2786990"/>
            <a:chExt cx="10147300" cy="3389973"/>
          </a:xfrm>
        </p:grpSpPr>
        <p:pic>
          <p:nvPicPr>
            <p:cNvPr id="1026" name="Picture 2" descr="Hiking boot">
              <a:extLst>
                <a:ext uri="{FF2B5EF4-FFF2-40B4-BE49-F238E27FC236}">
                  <a16:creationId xmlns:a16="http://schemas.microsoft.com/office/drawing/2014/main" id="{F8A3A947-9A5A-A00A-B3F0-237F24A1BA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2350" y="3116823"/>
              <a:ext cx="3177695" cy="28082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Red High Heeled Shoe">
              <a:extLst>
                <a:ext uri="{FF2B5EF4-FFF2-40B4-BE49-F238E27FC236}">
                  <a16:creationId xmlns:a16="http://schemas.microsoft.com/office/drawing/2014/main" id="{3F676764-E3F6-694A-4A84-B2FF319B8D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322012" y="3313341"/>
              <a:ext cx="2847638" cy="23101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rocs">
              <a:extLst>
                <a:ext uri="{FF2B5EF4-FFF2-40B4-BE49-F238E27FC236}">
                  <a16:creationId xmlns:a16="http://schemas.microsoft.com/office/drawing/2014/main" id="{FEC5E1F6-8855-6C4F-6B71-C6B702E2E6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0262" y="2786990"/>
              <a:ext cx="3657600" cy="16173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Gray Tennis Shoe">
              <a:extLst>
                <a:ext uri="{FF2B5EF4-FFF2-40B4-BE49-F238E27FC236}">
                  <a16:creationId xmlns:a16="http://schemas.microsoft.com/office/drawing/2014/main" id="{3A26A716-870B-3167-D866-576B9F83D6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790191" y="4309591"/>
              <a:ext cx="3347670" cy="1867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5577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59FFD-7407-4E66-04D0-642DCD807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Paul’s motivation.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97E9B-4E90-CA69-E31E-60A6BED17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4659" y="2141537"/>
            <a:ext cx="8474676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1 Corinthians 9:16-18 (NIV)  Yet when I preach the gospel, I cannot boast, for I am compelled to preach. Woe to me if I do not preach the gospel! 17  If I preach voluntarily, I have a reward; if not </a:t>
            </a:r>
          </a:p>
        </p:txBody>
      </p:sp>
    </p:spTree>
    <p:extLst>
      <p:ext uri="{BB962C8B-B14F-4D97-AF65-F5344CB8AC3E}">
        <p14:creationId xmlns:p14="http://schemas.microsoft.com/office/powerpoint/2010/main" val="297717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7FC14-5336-8B03-A7D0-56403CC97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BB3F0-394C-B46F-32DE-E1DFAC90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Paul’s motivation.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A0B36-42CA-0A1E-98CA-1AEFB5FD2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7589" y="1993256"/>
            <a:ext cx="8474676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voluntarily, I am simply discharging the trust committed to me. 18  What then is my reward? Just this: that in preaching the gospel I may offer it free of charge, and so not make use of my rights in preaching it.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D17649-A4EE-887A-C638-543B2877A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780" y="5467381"/>
            <a:ext cx="2291150" cy="3334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3952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82CD0-BCE8-71CE-AF1A-59FDF0BD8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Commissioned and Compliant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41EE5-6142-B42B-63CE-2C4B7078D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words or phrases does Paul write that speak of his motivation to preach or not preach the Gospel?  Why must he do it? </a:t>
            </a:r>
          </a:p>
          <a:p>
            <a:r>
              <a:rPr lang="en-US" dirty="0"/>
              <a:t>What two things does he say about preaching and being rewarded?</a:t>
            </a:r>
          </a:p>
          <a:p>
            <a:r>
              <a:rPr lang="en-US" dirty="0"/>
              <a:t>What does he say about the reward?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52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F22D9-91B8-C566-FFA1-461393ABF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Commissioned and Compliant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9ADC6-E455-2973-2B0D-DDC79D0CE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Paul didn’t obey God merely because he </a:t>
            </a:r>
            <a:r>
              <a:rPr lang="en-US" i="1" dirty="0"/>
              <a:t>had</a:t>
            </a:r>
            <a:r>
              <a:rPr lang="en-US" dirty="0"/>
              <a:t> to—he found joy and reward in obedience. What helps move obedience from duty to desire?</a:t>
            </a:r>
          </a:p>
          <a:p>
            <a:r>
              <a:rPr lang="en-US" dirty="0"/>
              <a:t>How can obedience still be genuine when we don’t feel enthusiastic about what God is asking?</a:t>
            </a:r>
          </a:p>
          <a:p>
            <a:endParaRPr lang="en-US" dirty="0"/>
          </a:p>
        </p:txBody>
      </p:sp>
      <p:pic>
        <p:nvPicPr>
          <p:cNvPr id="3074" name="Picture 2" descr="Everyday Christian: drawing on facts to ...">
            <a:extLst>
              <a:ext uri="{FF2B5EF4-FFF2-40B4-BE49-F238E27FC236}">
                <a16:creationId xmlns:a16="http://schemas.microsoft.com/office/drawing/2014/main" id="{096BF79A-236D-1D11-9C03-CBCC4CBCA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32FEFF"/>
              </a:clrFrom>
              <a:clrTo>
                <a:srgbClr val="32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850" y="4307305"/>
            <a:ext cx="6249030" cy="178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88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85AE1-6E8A-4774-8120-A4AE78FF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Commissioned and Compliant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18B7F-3987-B31A-2C1F-C4E83A6F6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the same time, what is the danger of serving God outwardly while </a:t>
            </a:r>
            <a:r>
              <a:rPr lang="en-US" i="1" dirty="0"/>
              <a:t>resisting</a:t>
            </a:r>
            <a:r>
              <a:rPr lang="en-US" dirty="0"/>
              <a:t> Him inwardly?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BC4BB3-51CB-78F7-D1F0-6CFD01CF1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957" y="3429000"/>
            <a:ext cx="5352381" cy="2285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0ACD06-858D-40B8-B2B3-DF482DE8BC4D}"/>
              </a:ext>
            </a:extLst>
          </p:cNvPr>
          <p:cNvCxnSpPr>
            <a:cxnSpLocks/>
          </p:cNvCxnSpPr>
          <p:nvPr/>
        </p:nvCxnSpPr>
        <p:spPr>
          <a:xfrm flipH="1">
            <a:off x="5161547" y="2875547"/>
            <a:ext cx="1034716" cy="87830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29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0A641-C8F6-CEDC-0ECB-B66A30AA9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Commissioned and Compliant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5DCB5-B841-6787-B675-9EB7E976F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Our study today is speaking to the calling all believers have been given to be involved 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In the communication of the Gospel locally, regionally, and around the world.</a:t>
            </a:r>
          </a:p>
          <a:p>
            <a:r>
              <a:rPr lang="en-US" dirty="0"/>
              <a:t>Why do you think believers sometimes view sharing Christ as an option instead of a command?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11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E5AA1F7-6FBE-4C82-8877-B892F7286642}" vid="{58E30FAA-7D03-45B4-AB81-753AF28EFC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ss4</Template>
  <TotalTime>54</TotalTime>
  <Words>961</Words>
  <Application>Microsoft Office PowerPoint</Application>
  <PresentationFormat>Widescreen</PresentationFormat>
  <Paragraphs>65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Comic Sans MS</vt:lpstr>
      <vt:lpstr>Office Theme</vt:lpstr>
      <vt:lpstr>Jesus Displayed</vt:lpstr>
      <vt:lpstr>Video Introduction</vt:lpstr>
      <vt:lpstr>What would you say?</vt:lpstr>
      <vt:lpstr>Listen for Paul’s motivation.</vt:lpstr>
      <vt:lpstr>Listen for Paul’s motivation.</vt:lpstr>
      <vt:lpstr>Commissioned and Compliant</vt:lpstr>
      <vt:lpstr>Commissioned and Compliant</vt:lpstr>
      <vt:lpstr>Commissioned and Compliant</vt:lpstr>
      <vt:lpstr>Commissioned and Compliant</vt:lpstr>
      <vt:lpstr>Listen for to whom Paul ministered.</vt:lpstr>
      <vt:lpstr>Listen for to whom Paul ministered.</vt:lpstr>
      <vt:lpstr>Identify and Adapt</vt:lpstr>
      <vt:lpstr>Identify and Adapt</vt:lpstr>
      <vt:lpstr>Listen for sports analogies.</vt:lpstr>
      <vt:lpstr>Listen for sports analogies.</vt:lpstr>
      <vt:lpstr>Discipled and Diligent</vt:lpstr>
      <vt:lpstr>Discipled and Diligent</vt:lpstr>
      <vt:lpstr>Application</vt:lpstr>
      <vt:lpstr>Application</vt:lpstr>
      <vt:lpstr>Application</vt:lpstr>
      <vt:lpstr>Family Activity</vt:lpstr>
      <vt:lpstr>Jesus Displayed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Steve Armstrong</dc:creator>
  <cp:lastModifiedBy>Steve Armstrong</cp:lastModifiedBy>
  <cp:revision>1</cp:revision>
  <dcterms:created xsi:type="dcterms:W3CDTF">2026-01-26T20:26:01Z</dcterms:created>
  <dcterms:modified xsi:type="dcterms:W3CDTF">2026-01-26T21:20:13Z</dcterms:modified>
</cp:coreProperties>
</file>