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TOjV3B8vEJ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e91m0eho"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s://tinyurl.com/3j7xytrd"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362" y="1472209"/>
            <a:ext cx="3570515" cy="3479800"/>
          </a:xfrm>
        </p:spPr>
        <p:txBody>
          <a:bodyPr>
            <a:noAutofit/>
          </a:bodyPr>
          <a:lstStyle/>
          <a:p>
            <a:pPr algn="r"/>
            <a:r>
              <a:rPr lang="en-US" sz="8000" dirty="0">
                <a:solidFill>
                  <a:srgbClr val="C00000"/>
                </a:solidFill>
              </a:rPr>
              <a:t>Jesus Died for Me</a:t>
            </a:r>
          </a:p>
        </p:txBody>
      </p:sp>
      <p:sp>
        <p:nvSpPr>
          <p:cNvPr id="3" name="Subtitle 2"/>
          <p:cNvSpPr>
            <a:spLocks noGrp="1"/>
          </p:cNvSpPr>
          <p:nvPr>
            <p:ph type="subTitle" idx="1"/>
          </p:nvPr>
        </p:nvSpPr>
        <p:spPr>
          <a:xfrm>
            <a:off x="6662056" y="4952009"/>
            <a:ext cx="4136571" cy="875805"/>
          </a:xfrm>
        </p:spPr>
        <p:txBody>
          <a:bodyPr>
            <a:normAutofit/>
          </a:bodyPr>
          <a:lstStyle/>
          <a:p>
            <a:r>
              <a:rPr lang="en-US" sz="3600" dirty="0">
                <a:solidFill>
                  <a:srgbClr val="C00000"/>
                </a:solidFill>
              </a:rPr>
              <a:t>April 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6FC7-DDA3-E10B-4609-C2C4E2AC3538}"/>
              </a:ext>
            </a:extLst>
          </p:cNvPr>
          <p:cNvSpPr>
            <a:spLocks noGrp="1"/>
          </p:cNvSpPr>
          <p:nvPr>
            <p:ph type="title"/>
          </p:nvPr>
        </p:nvSpPr>
        <p:spPr>
          <a:xfrm>
            <a:off x="838199" y="365125"/>
            <a:ext cx="10724909" cy="1325563"/>
          </a:xfrm>
        </p:spPr>
        <p:txBody>
          <a:bodyPr>
            <a:normAutofit/>
          </a:bodyPr>
          <a:lstStyle/>
          <a:p>
            <a:pPr algn="l"/>
            <a:r>
              <a:rPr lang="en-US" sz="4000" dirty="0"/>
              <a:t>Listen for the last moments of Jesus death.</a:t>
            </a:r>
          </a:p>
        </p:txBody>
      </p:sp>
      <p:sp>
        <p:nvSpPr>
          <p:cNvPr id="3" name="Content Placeholder 2">
            <a:extLst>
              <a:ext uri="{FF2B5EF4-FFF2-40B4-BE49-F238E27FC236}">
                <a16:creationId xmlns:a16="http://schemas.microsoft.com/office/drawing/2014/main" id="{78341917-0DF5-88A9-9FB2-0E800D72279B}"/>
              </a:ext>
            </a:extLst>
          </p:cNvPr>
          <p:cNvSpPr>
            <a:spLocks noGrp="1"/>
          </p:cNvSpPr>
          <p:nvPr>
            <p:ph idx="1"/>
          </p:nvPr>
        </p:nvSpPr>
        <p:spPr>
          <a:xfrm>
            <a:off x="1319514" y="2057118"/>
            <a:ext cx="9247208" cy="4351338"/>
          </a:xfrm>
        </p:spPr>
        <p:txBody>
          <a:bodyPr/>
          <a:lstStyle/>
          <a:p>
            <a:pPr marL="0" indent="0" algn="ctr">
              <a:buNone/>
            </a:pPr>
            <a:r>
              <a:rPr lang="en-US" dirty="0"/>
              <a:t>the hyssop plant, and lifted it to Jesus' lips. 30  When he had received the drink, Jesus said, "It is finished." With that, he bowed his head and gave up his spirit.</a:t>
            </a:r>
          </a:p>
        </p:txBody>
      </p:sp>
      <p:pic>
        <p:nvPicPr>
          <p:cNvPr id="4" name="Picture 3">
            <a:extLst>
              <a:ext uri="{FF2B5EF4-FFF2-40B4-BE49-F238E27FC236}">
                <a16:creationId xmlns:a16="http://schemas.microsoft.com/office/drawing/2014/main" id="{5CD4E6BB-A71B-056F-DC2A-3DEE75C595B4}"/>
              </a:ext>
            </a:extLst>
          </p:cNvPr>
          <p:cNvPicPr>
            <a:picLocks noChangeAspect="1"/>
          </p:cNvPicPr>
          <p:nvPr/>
        </p:nvPicPr>
        <p:blipFill>
          <a:blip r:embed="rId2"/>
          <a:stretch>
            <a:fillRect/>
          </a:stretch>
        </p:blipFill>
        <p:spPr>
          <a:xfrm>
            <a:off x="4925946" y="5058136"/>
            <a:ext cx="2549414" cy="314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482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2203-0ACA-5B00-5687-E80A61A8F620}"/>
              </a:ext>
            </a:extLst>
          </p:cNvPr>
          <p:cNvSpPr>
            <a:spLocks noGrp="1"/>
          </p:cNvSpPr>
          <p:nvPr>
            <p:ph type="title"/>
          </p:nvPr>
        </p:nvSpPr>
        <p:spPr/>
        <p:txBody>
          <a:bodyPr/>
          <a:lstStyle/>
          <a:p>
            <a:r>
              <a:rPr lang="en-US" dirty="0"/>
              <a:t>The Cross Completed Jesus’ Task</a:t>
            </a:r>
          </a:p>
        </p:txBody>
      </p:sp>
      <p:sp>
        <p:nvSpPr>
          <p:cNvPr id="3" name="Content Placeholder 2">
            <a:extLst>
              <a:ext uri="{FF2B5EF4-FFF2-40B4-BE49-F238E27FC236}">
                <a16:creationId xmlns:a16="http://schemas.microsoft.com/office/drawing/2014/main" id="{DB579F62-5989-6FA9-F06A-AE99C2E5A2CB}"/>
              </a:ext>
            </a:extLst>
          </p:cNvPr>
          <p:cNvSpPr>
            <a:spLocks noGrp="1"/>
          </p:cNvSpPr>
          <p:nvPr>
            <p:ph idx="1"/>
          </p:nvPr>
        </p:nvSpPr>
        <p:spPr/>
        <p:txBody>
          <a:bodyPr>
            <a:normAutofit lnSpcReduction="10000"/>
          </a:bodyPr>
          <a:lstStyle/>
          <a:p>
            <a:r>
              <a:rPr lang="en-US" dirty="0">
                <a:solidFill>
                  <a:srgbClr val="C00000"/>
                </a:solidFill>
              </a:rPr>
              <a:t>Jesus received something to drink at this point but had refused earlier. </a:t>
            </a:r>
          </a:p>
          <a:p>
            <a:pPr lvl="1"/>
            <a:r>
              <a:rPr lang="en-US" dirty="0">
                <a:solidFill>
                  <a:srgbClr val="C00000"/>
                </a:solidFill>
              </a:rPr>
              <a:t>Previously offered wine had a drug in it – would dull the pain</a:t>
            </a:r>
          </a:p>
          <a:p>
            <a:pPr lvl="1"/>
            <a:r>
              <a:rPr lang="en-US" dirty="0">
                <a:solidFill>
                  <a:srgbClr val="C00000"/>
                </a:solidFill>
              </a:rPr>
              <a:t>He refused it, chose to forego full punishment of the pain He would experience in our place</a:t>
            </a:r>
          </a:p>
          <a:p>
            <a:pPr lvl="1"/>
            <a:r>
              <a:rPr lang="en-US" dirty="0">
                <a:solidFill>
                  <a:srgbClr val="C00000"/>
                </a:solidFill>
              </a:rPr>
              <a:t>This wine was basically hydration He desired</a:t>
            </a:r>
          </a:p>
          <a:p>
            <a:pPr lvl="1"/>
            <a:r>
              <a:rPr lang="en-US" dirty="0">
                <a:solidFill>
                  <a:srgbClr val="C00000"/>
                </a:solidFill>
              </a:rPr>
              <a:t>Could be to moisten His lips, mouth, throat so He could make a last statement, “It is finished”</a:t>
            </a:r>
          </a:p>
          <a:p>
            <a:endParaRPr lang="en-US" dirty="0"/>
          </a:p>
        </p:txBody>
      </p:sp>
    </p:spTree>
    <p:extLst>
      <p:ext uri="{BB962C8B-B14F-4D97-AF65-F5344CB8AC3E}">
        <p14:creationId xmlns:p14="http://schemas.microsoft.com/office/powerpoint/2010/main" val="6464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C08F-A5D3-A2F5-87CC-EF9F84D9665D}"/>
              </a:ext>
            </a:extLst>
          </p:cNvPr>
          <p:cNvSpPr>
            <a:spLocks noGrp="1"/>
          </p:cNvSpPr>
          <p:nvPr>
            <p:ph type="title"/>
          </p:nvPr>
        </p:nvSpPr>
        <p:spPr/>
        <p:txBody>
          <a:bodyPr/>
          <a:lstStyle/>
          <a:p>
            <a:r>
              <a:rPr lang="en-US" dirty="0"/>
              <a:t>The Cross Completed Jesus’ Task</a:t>
            </a:r>
          </a:p>
        </p:txBody>
      </p:sp>
      <p:sp>
        <p:nvSpPr>
          <p:cNvPr id="3" name="Content Placeholder 2">
            <a:extLst>
              <a:ext uri="{FF2B5EF4-FFF2-40B4-BE49-F238E27FC236}">
                <a16:creationId xmlns:a16="http://schemas.microsoft.com/office/drawing/2014/main" id="{31971779-ED9C-F121-4098-92D877B9EEA4}"/>
              </a:ext>
            </a:extLst>
          </p:cNvPr>
          <p:cNvSpPr>
            <a:spLocks noGrp="1"/>
          </p:cNvSpPr>
          <p:nvPr>
            <p:ph idx="1"/>
          </p:nvPr>
        </p:nvSpPr>
        <p:spPr/>
        <p:txBody>
          <a:bodyPr/>
          <a:lstStyle/>
          <a:p>
            <a:r>
              <a:rPr lang="en-US" dirty="0"/>
              <a:t>Jesus’ final words were, “It is finished”.  What is its significance, even to us?</a:t>
            </a:r>
          </a:p>
          <a:p>
            <a:r>
              <a:rPr lang="en-US" dirty="0"/>
              <a:t>Why is the crucifixion of Jesus an essential element of the gospel? </a:t>
            </a:r>
          </a:p>
          <a:p>
            <a:r>
              <a:rPr lang="en-US" dirty="0"/>
              <a:t>How have you been impacted by the death of Jesus?</a:t>
            </a:r>
          </a:p>
        </p:txBody>
      </p:sp>
    </p:spTree>
    <p:extLst>
      <p:ext uri="{BB962C8B-B14F-4D97-AF65-F5344CB8AC3E}">
        <p14:creationId xmlns:p14="http://schemas.microsoft.com/office/powerpoint/2010/main" val="42902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4BFF-5C9C-6DF1-8AE7-4628D2A8977D}"/>
              </a:ext>
            </a:extLst>
          </p:cNvPr>
          <p:cNvSpPr>
            <a:spLocks noGrp="1"/>
          </p:cNvSpPr>
          <p:nvPr>
            <p:ph type="title"/>
          </p:nvPr>
        </p:nvSpPr>
        <p:spPr/>
        <p:txBody>
          <a:bodyPr/>
          <a:lstStyle/>
          <a:p>
            <a:r>
              <a:rPr lang="en-US" dirty="0"/>
              <a:t>The Cross Completed Jesus’ Task	</a:t>
            </a:r>
          </a:p>
        </p:txBody>
      </p:sp>
      <p:sp>
        <p:nvSpPr>
          <p:cNvPr id="3" name="Content Placeholder 2">
            <a:extLst>
              <a:ext uri="{FF2B5EF4-FFF2-40B4-BE49-F238E27FC236}">
                <a16:creationId xmlns:a16="http://schemas.microsoft.com/office/drawing/2014/main" id="{9063A56C-78D8-A8C0-5ABB-F68E40AC889A}"/>
              </a:ext>
            </a:extLst>
          </p:cNvPr>
          <p:cNvSpPr>
            <a:spLocks noGrp="1"/>
          </p:cNvSpPr>
          <p:nvPr>
            <p:ph idx="1"/>
          </p:nvPr>
        </p:nvSpPr>
        <p:spPr/>
        <p:txBody>
          <a:bodyPr/>
          <a:lstStyle/>
          <a:p>
            <a:r>
              <a:rPr lang="en-US" dirty="0"/>
              <a:t>How would you describe the importance of the cross to someone who needed to hear it?</a:t>
            </a:r>
          </a:p>
        </p:txBody>
      </p:sp>
      <p:pic>
        <p:nvPicPr>
          <p:cNvPr id="2050" name="Picture 2" descr="Senior Men Having a Conversation clipart">
            <a:extLst>
              <a:ext uri="{FF2B5EF4-FFF2-40B4-BE49-F238E27FC236}">
                <a16:creationId xmlns:a16="http://schemas.microsoft.com/office/drawing/2014/main" id="{B509465C-55D6-9D4B-F060-5F7650066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189" y="3236543"/>
            <a:ext cx="4080076" cy="3075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31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2AAB-E756-603A-93D3-2EBDABCFC6ED}"/>
              </a:ext>
            </a:extLst>
          </p:cNvPr>
          <p:cNvSpPr>
            <a:spLocks noGrp="1"/>
          </p:cNvSpPr>
          <p:nvPr>
            <p:ph type="title"/>
          </p:nvPr>
        </p:nvSpPr>
        <p:spPr/>
        <p:txBody>
          <a:bodyPr/>
          <a:lstStyle/>
          <a:p>
            <a:pPr algn="l"/>
            <a:r>
              <a:rPr lang="en-US" dirty="0"/>
              <a:t>Listen for how Jesus was buried after his death on the cross. </a:t>
            </a:r>
          </a:p>
        </p:txBody>
      </p:sp>
      <p:sp>
        <p:nvSpPr>
          <p:cNvPr id="3" name="Content Placeholder 2">
            <a:extLst>
              <a:ext uri="{FF2B5EF4-FFF2-40B4-BE49-F238E27FC236}">
                <a16:creationId xmlns:a16="http://schemas.microsoft.com/office/drawing/2014/main" id="{0A50DEBB-668F-39F0-EEE0-C6EE73AA768A}"/>
              </a:ext>
            </a:extLst>
          </p:cNvPr>
          <p:cNvSpPr>
            <a:spLocks noGrp="1"/>
          </p:cNvSpPr>
          <p:nvPr>
            <p:ph idx="1"/>
          </p:nvPr>
        </p:nvSpPr>
        <p:spPr>
          <a:xfrm>
            <a:off x="1319512" y="2002421"/>
            <a:ext cx="9906965" cy="4197692"/>
          </a:xfrm>
        </p:spPr>
        <p:txBody>
          <a:bodyPr/>
          <a:lstStyle/>
          <a:p>
            <a:pPr marL="0" indent="0" algn="ctr">
              <a:buNone/>
            </a:pPr>
            <a:r>
              <a:rPr lang="en-US" dirty="0"/>
              <a:t>John 19:38-42 (NIV)  Later, Joseph of Arimathea asked Pilate for the body of Jesus. Now Joseph was a disciple of Jesus, but secretly because he feared the Jews. With Pilate's permission, he came and took the body away. 39  He was accompanied by Nicodemus, the man who earlier had visited Jesus at night. </a:t>
            </a:r>
          </a:p>
        </p:txBody>
      </p:sp>
    </p:spTree>
    <p:extLst>
      <p:ext uri="{BB962C8B-B14F-4D97-AF65-F5344CB8AC3E}">
        <p14:creationId xmlns:p14="http://schemas.microsoft.com/office/powerpoint/2010/main" val="276344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2AAB-E756-603A-93D3-2EBDABCFC6ED}"/>
              </a:ext>
            </a:extLst>
          </p:cNvPr>
          <p:cNvSpPr>
            <a:spLocks noGrp="1"/>
          </p:cNvSpPr>
          <p:nvPr>
            <p:ph type="title"/>
          </p:nvPr>
        </p:nvSpPr>
        <p:spPr/>
        <p:txBody>
          <a:bodyPr/>
          <a:lstStyle/>
          <a:p>
            <a:pPr algn="l"/>
            <a:r>
              <a:rPr lang="en-US" dirty="0"/>
              <a:t>Listen for how Jesus was buried after his death on the cross. </a:t>
            </a:r>
          </a:p>
        </p:txBody>
      </p:sp>
      <p:sp>
        <p:nvSpPr>
          <p:cNvPr id="3" name="Content Placeholder 2">
            <a:extLst>
              <a:ext uri="{FF2B5EF4-FFF2-40B4-BE49-F238E27FC236}">
                <a16:creationId xmlns:a16="http://schemas.microsoft.com/office/drawing/2014/main" id="{0A50DEBB-668F-39F0-EEE0-C6EE73AA768A}"/>
              </a:ext>
            </a:extLst>
          </p:cNvPr>
          <p:cNvSpPr>
            <a:spLocks noGrp="1"/>
          </p:cNvSpPr>
          <p:nvPr>
            <p:ph idx="1"/>
          </p:nvPr>
        </p:nvSpPr>
        <p:spPr>
          <a:xfrm>
            <a:off x="1412111" y="2002421"/>
            <a:ext cx="9074554" cy="4197692"/>
          </a:xfrm>
        </p:spPr>
        <p:txBody>
          <a:bodyPr/>
          <a:lstStyle/>
          <a:p>
            <a:pPr marL="0" indent="0" algn="ctr">
              <a:buNone/>
            </a:pPr>
            <a:r>
              <a:rPr lang="en-US" dirty="0"/>
              <a:t>Nicodemus brought a mixture of myrrh and aloes, about seventy-five pounds. 40  Taking Jesus' body, the two of them wrapped it, with the spices, in strips of linen. This was in accordance with Jewish burial customs. 41  At the place </a:t>
            </a:r>
          </a:p>
        </p:txBody>
      </p:sp>
    </p:spTree>
    <p:extLst>
      <p:ext uri="{BB962C8B-B14F-4D97-AF65-F5344CB8AC3E}">
        <p14:creationId xmlns:p14="http://schemas.microsoft.com/office/powerpoint/2010/main" val="33014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2AAB-E756-603A-93D3-2EBDABCFC6ED}"/>
              </a:ext>
            </a:extLst>
          </p:cNvPr>
          <p:cNvSpPr>
            <a:spLocks noGrp="1"/>
          </p:cNvSpPr>
          <p:nvPr>
            <p:ph type="title"/>
          </p:nvPr>
        </p:nvSpPr>
        <p:spPr/>
        <p:txBody>
          <a:bodyPr/>
          <a:lstStyle/>
          <a:p>
            <a:pPr algn="l"/>
            <a:r>
              <a:rPr lang="en-US" dirty="0"/>
              <a:t>Listen for how Jesus was buried after his death on the cross. </a:t>
            </a:r>
          </a:p>
        </p:txBody>
      </p:sp>
      <p:sp>
        <p:nvSpPr>
          <p:cNvPr id="3" name="Content Placeholder 2">
            <a:extLst>
              <a:ext uri="{FF2B5EF4-FFF2-40B4-BE49-F238E27FC236}">
                <a16:creationId xmlns:a16="http://schemas.microsoft.com/office/drawing/2014/main" id="{0A50DEBB-668F-39F0-EEE0-C6EE73AA768A}"/>
              </a:ext>
            </a:extLst>
          </p:cNvPr>
          <p:cNvSpPr>
            <a:spLocks noGrp="1"/>
          </p:cNvSpPr>
          <p:nvPr>
            <p:ph idx="1"/>
          </p:nvPr>
        </p:nvSpPr>
        <p:spPr>
          <a:xfrm>
            <a:off x="1412111" y="2002421"/>
            <a:ext cx="9074554" cy="4197692"/>
          </a:xfrm>
        </p:spPr>
        <p:txBody>
          <a:bodyPr/>
          <a:lstStyle/>
          <a:p>
            <a:pPr marL="0" indent="0" algn="ctr">
              <a:buNone/>
            </a:pPr>
            <a:r>
              <a:rPr lang="en-US" dirty="0"/>
              <a:t>where Jesus was crucified, there was a garden, and in the garden a new tomb, in which no one had ever been laid. 42  Because it was the Jewish day of Preparation and since the tomb was nearby, they laid Jesus there.</a:t>
            </a:r>
          </a:p>
        </p:txBody>
      </p:sp>
      <p:pic>
        <p:nvPicPr>
          <p:cNvPr id="4" name="Picture 3">
            <a:extLst>
              <a:ext uri="{FF2B5EF4-FFF2-40B4-BE49-F238E27FC236}">
                <a16:creationId xmlns:a16="http://schemas.microsoft.com/office/drawing/2014/main" id="{DE8179F8-9BF3-F785-8F05-8DE418045C53}"/>
              </a:ext>
            </a:extLst>
          </p:cNvPr>
          <p:cNvPicPr>
            <a:picLocks noChangeAspect="1"/>
          </p:cNvPicPr>
          <p:nvPr/>
        </p:nvPicPr>
        <p:blipFill>
          <a:blip r:embed="rId2"/>
          <a:stretch>
            <a:fillRect/>
          </a:stretch>
        </p:blipFill>
        <p:spPr>
          <a:xfrm>
            <a:off x="4914372" y="5440101"/>
            <a:ext cx="2549414" cy="314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3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DEA1-6818-A40D-A253-9635FFF38810}"/>
              </a:ext>
            </a:extLst>
          </p:cNvPr>
          <p:cNvSpPr>
            <a:spLocks noGrp="1"/>
          </p:cNvSpPr>
          <p:nvPr>
            <p:ph type="title"/>
          </p:nvPr>
        </p:nvSpPr>
        <p:spPr/>
        <p:txBody>
          <a:bodyPr/>
          <a:lstStyle/>
          <a:p>
            <a:r>
              <a:rPr lang="en-US" dirty="0"/>
              <a:t>No Hoax … Jesus Died, Was Buried.</a:t>
            </a:r>
          </a:p>
        </p:txBody>
      </p:sp>
      <p:sp>
        <p:nvSpPr>
          <p:cNvPr id="3" name="Content Placeholder 2">
            <a:extLst>
              <a:ext uri="{FF2B5EF4-FFF2-40B4-BE49-F238E27FC236}">
                <a16:creationId xmlns:a16="http://schemas.microsoft.com/office/drawing/2014/main" id="{E7349B64-D7B0-C806-AF81-F813A859B6B1}"/>
              </a:ext>
            </a:extLst>
          </p:cNvPr>
          <p:cNvSpPr>
            <a:spLocks noGrp="1"/>
          </p:cNvSpPr>
          <p:nvPr>
            <p:ph idx="1"/>
          </p:nvPr>
        </p:nvSpPr>
        <p:spPr/>
        <p:txBody>
          <a:bodyPr>
            <a:normAutofit/>
          </a:bodyPr>
          <a:lstStyle/>
          <a:p>
            <a:r>
              <a:rPr lang="en-US" dirty="0"/>
              <a:t>Who were the men who buried Jesus and what were some things they had in common? </a:t>
            </a:r>
          </a:p>
          <a:p>
            <a:r>
              <a:rPr lang="en-US" dirty="0">
                <a:solidFill>
                  <a:srgbClr val="C00000"/>
                </a:solidFill>
              </a:rPr>
              <a:t>Note: they were pressed for time in completing Jesus’s burial. </a:t>
            </a:r>
          </a:p>
          <a:p>
            <a:pPr lvl="1"/>
            <a:r>
              <a:rPr lang="en-US" dirty="0">
                <a:solidFill>
                  <a:srgbClr val="C00000"/>
                </a:solidFill>
              </a:rPr>
              <a:t>Jesus body taken down at 3:00</a:t>
            </a:r>
          </a:p>
          <a:p>
            <a:pPr lvl="1"/>
            <a:r>
              <a:rPr lang="en-US" dirty="0">
                <a:solidFill>
                  <a:srgbClr val="C00000"/>
                </a:solidFill>
              </a:rPr>
              <a:t>Needed to avoid all “work” by 6:00</a:t>
            </a:r>
          </a:p>
          <a:p>
            <a:pPr lvl="1"/>
            <a:r>
              <a:rPr lang="en-US" dirty="0">
                <a:solidFill>
                  <a:srgbClr val="C00000"/>
                </a:solidFill>
              </a:rPr>
              <a:t>This was the beginning of the sabbath, the “day of preparation”</a:t>
            </a:r>
          </a:p>
          <a:p>
            <a:endParaRPr lang="en-US" dirty="0"/>
          </a:p>
        </p:txBody>
      </p:sp>
    </p:spTree>
    <p:extLst>
      <p:ext uri="{BB962C8B-B14F-4D97-AF65-F5344CB8AC3E}">
        <p14:creationId xmlns:p14="http://schemas.microsoft.com/office/powerpoint/2010/main" val="315737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AE50-2999-FFE0-4933-0E88AA8D4411}"/>
              </a:ext>
            </a:extLst>
          </p:cNvPr>
          <p:cNvSpPr>
            <a:spLocks noGrp="1"/>
          </p:cNvSpPr>
          <p:nvPr>
            <p:ph type="title"/>
          </p:nvPr>
        </p:nvSpPr>
        <p:spPr/>
        <p:txBody>
          <a:bodyPr/>
          <a:lstStyle/>
          <a:p>
            <a:r>
              <a:rPr lang="en-US" dirty="0"/>
              <a:t>No Hoax … Jesus Died, Was Buried.</a:t>
            </a:r>
          </a:p>
        </p:txBody>
      </p:sp>
      <p:sp>
        <p:nvSpPr>
          <p:cNvPr id="3" name="Content Placeholder 2">
            <a:extLst>
              <a:ext uri="{FF2B5EF4-FFF2-40B4-BE49-F238E27FC236}">
                <a16:creationId xmlns:a16="http://schemas.microsoft.com/office/drawing/2014/main" id="{5A8DBF4E-9757-B04D-58FC-4B8335AEE09B}"/>
              </a:ext>
            </a:extLst>
          </p:cNvPr>
          <p:cNvSpPr>
            <a:spLocks noGrp="1"/>
          </p:cNvSpPr>
          <p:nvPr>
            <p:ph idx="1"/>
          </p:nvPr>
        </p:nvSpPr>
        <p:spPr/>
        <p:txBody>
          <a:bodyPr/>
          <a:lstStyle/>
          <a:p>
            <a:r>
              <a:rPr lang="en-US" dirty="0"/>
              <a:t>How does the involvement of Nicodemus and Joseph of Arimathea give credibility to the death of Jesus?  What do the actions of these men affirm about the state of Jesus?</a:t>
            </a:r>
          </a:p>
          <a:p>
            <a:r>
              <a:rPr lang="en-US" dirty="0"/>
              <a:t>Joseph of Arimathea and Nicodemus now demonstrated their loyalty and faith in who Jesus was.  Why do some Christians wait so long to go public with their relationship with Jesus? </a:t>
            </a:r>
          </a:p>
        </p:txBody>
      </p:sp>
    </p:spTree>
    <p:extLst>
      <p:ext uri="{BB962C8B-B14F-4D97-AF65-F5344CB8AC3E}">
        <p14:creationId xmlns:p14="http://schemas.microsoft.com/office/powerpoint/2010/main" val="36675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AFA6-5961-CA7E-4E78-3E6D1521A271}"/>
              </a:ext>
            </a:extLst>
          </p:cNvPr>
          <p:cNvSpPr>
            <a:spLocks noGrp="1"/>
          </p:cNvSpPr>
          <p:nvPr>
            <p:ph type="title"/>
          </p:nvPr>
        </p:nvSpPr>
        <p:spPr/>
        <p:txBody>
          <a:bodyPr/>
          <a:lstStyle/>
          <a:p>
            <a:r>
              <a:rPr lang="en-US" dirty="0"/>
              <a:t>No Hoax … Jesus Died, Was Buried.</a:t>
            </a:r>
          </a:p>
        </p:txBody>
      </p:sp>
      <p:sp>
        <p:nvSpPr>
          <p:cNvPr id="3" name="Content Placeholder 2">
            <a:extLst>
              <a:ext uri="{FF2B5EF4-FFF2-40B4-BE49-F238E27FC236}">
                <a16:creationId xmlns:a16="http://schemas.microsoft.com/office/drawing/2014/main" id="{90BC2105-A686-8353-0D11-D3025EE2226C}"/>
              </a:ext>
            </a:extLst>
          </p:cNvPr>
          <p:cNvSpPr>
            <a:spLocks noGrp="1"/>
          </p:cNvSpPr>
          <p:nvPr>
            <p:ph idx="1"/>
          </p:nvPr>
        </p:nvSpPr>
        <p:spPr/>
        <p:txBody>
          <a:bodyPr/>
          <a:lstStyle/>
          <a:p>
            <a:r>
              <a:rPr lang="en-US" dirty="0"/>
              <a:t>How have you benefitted from someone’s testimony about Jesus?</a:t>
            </a:r>
            <a:br>
              <a:rPr lang="en-US" dirty="0"/>
            </a:br>
            <a:endParaRPr lang="en-US" dirty="0"/>
          </a:p>
          <a:p>
            <a:r>
              <a:rPr lang="en-US" dirty="0"/>
              <a:t>Be challenged to tell your story of faith in Christ</a:t>
            </a:r>
          </a:p>
          <a:p>
            <a:pPr lvl="1"/>
            <a:r>
              <a:rPr lang="en-US" dirty="0"/>
              <a:t>Be reminded of how to give a 15 second testimony  </a:t>
            </a:r>
            <a:r>
              <a:rPr lang="en-US" dirty="0">
                <a:hlinkClick r:id="rId2"/>
              </a:rPr>
              <a:t>https://youtu.be/TOjV3B8vEJo</a:t>
            </a:r>
            <a:r>
              <a:rPr lang="en-US" dirty="0"/>
              <a:t>  </a:t>
            </a:r>
          </a:p>
          <a:p>
            <a:endParaRPr lang="en-US" dirty="0"/>
          </a:p>
        </p:txBody>
      </p:sp>
    </p:spTree>
    <p:extLst>
      <p:ext uri="{BB962C8B-B14F-4D97-AF65-F5344CB8AC3E}">
        <p14:creationId xmlns:p14="http://schemas.microsoft.com/office/powerpoint/2010/main" val="35581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3ED0-E8A6-056E-9F2A-E9ABE427FD0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C47E1DE0-3E9C-FDB0-2C61-8F46292A3DAC}"/>
              </a:ext>
            </a:extLst>
          </p:cNvPr>
          <p:cNvGrpSpPr/>
          <p:nvPr/>
        </p:nvGrpSpPr>
        <p:grpSpPr>
          <a:xfrm>
            <a:off x="2849598" y="1579418"/>
            <a:ext cx="6492803" cy="4272952"/>
            <a:chOff x="2849598" y="1579418"/>
            <a:chExt cx="6492803" cy="4272952"/>
          </a:xfrm>
        </p:grpSpPr>
        <p:pic>
          <p:nvPicPr>
            <p:cNvPr id="6" name="Picture 5" descr="A picture containing text, sunset, nature, night sky&#10;&#10;Description automatically generated">
              <a:extLst>
                <a:ext uri="{FF2B5EF4-FFF2-40B4-BE49-F238E27FC236}">
                  <a16:creationId xmlns:a16="http://schemas.microsoft.com/office/drawing/2014/main" id="{406F5562-2907-2FE9-604C-D1462C0F7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62137"/>
              <a:ext cx="5715000" cy="313372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1C092947-A18C-9B29-500B-FDC06329D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C7657399-137F-80A2-733F-04E33B26A887}"/>
              </a:ext>
            </a:extLst>
          </p:cNvPr>
          <p:cNvSpPr txBox="1"/>
          <p:nvPr/>
        </p:nvSpPr>
        <p:spPr>
          <a:xfrm>
            <a:off x="4476997" y="5852370"/>
            <a:ext cx="3491346"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293093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C097-5512-2733-2EDD-8A898EE42AC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EC3AD68-E5B0-67ED-C712-83C72EB94399}"/>
              </a:ext>
            </a:extLst>
          </p:cNvPr>
          <p:cNvSpPr>
            <a:spLocks noGrp="1"/>
          </p:cNvSpPr>
          <p:nvPr>
            <p:ph idx="1"/>
          </p:nvPr>
        </p:nvSpPr>
        <p:spPr>
          <a:xfrm>
            <a:off x="838200" y="1944547"/>
            <a:ext cx="10515600" cy="4232416"/>
          </a:xfrm>
        </p:spPr>
        <p:txBody>
          <a:bodyPr/>
          <a:lstStyle/>
          <a:p>
            <a:r>
              <a:rPr lang="en-US" dirty="0"/>
              <a:t>A word of thanks. </a:t>
            </a:r>
          </a:p>
          <a:p>
            <a:pPr lvl="1"/>
            <a:r>
              <a:rPr lang="en-US" dirty="0"/>
              <a:t>Consider all Jesus has done for you. He left heaven for you, lived the sinless life that you could not live, and died on a cross for your sin. </a:t>
            </a:r>
          </a:p>
          <a:p>
            <a:pPr lvl="1"/>
            <a:r>
              <a:rPr lang="en-US" dirty="0"/>
              <a:t>Take a moment to thank Jesus for His sacrifice. </a:t>
            </a:r>
          </a:p>
          <a:p>
            <a:pPr lvl="1"/>
            <a:r>
              <a:rPr lang="en-US" dirty="0"/>
              <a:t>If you are not a believer, confess your sin, repent, and ask Jesus to transform your life through faith.</a:t>
            </a:r>
          </a:p>
          <a:p>
            <a:endParaRPr lang="en-US" dirty="0"/>
          </a:p>
        </p:txBody>
      </p:sp>
    </p:spTree>
    <p:extLst>
      <p:ext uri="{BB962C8B-B14F-4D97-AF65-F5344CB8AC3E}">
        <p14:creationId xmlns:p14="http://schemas.microsoft.com/office/powerpoint/2010/main" val="38117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C097-5512-2733-2EDD-8A898EE42AC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EC3AD68-E5B0-67ED-C712-83C72EB94399}"/>
              </a:ext>
            </a:extLst>
          </p:cNvPr>
          <p:cNvSpPr>
            <a:spLocks noGrp="1"/>
          </p:cNvSpPr>
          <p:nvPr>
            <p:ph idx="1"/>
          </p:nvPr>
        </p:nvSpPr>
        <p:spPr>
          <a:xfrm>
            <a:off x="838200" y="2095017"/>
            <a:ext cx="10515600" cy="4081945"/>
          </a:xfrm>
        </p:spPr>
        <p:txBody>
          <a:bodyPr/>
          <a:lstStyle/>
          <a:p>
            <a:r>
              <a:rPr lang="en-US" dirty="0"/>
              <a:t>A word of comfort. </a:t>
            </a:r>
          </a:p>
          <a:p>
            <a:pPr lvl="1"/>
            <a:r>
              <a:rPr lang="en-US" dirty="0"/>
              <a:t>If you know someone in your church or community who has recently lost a loved one, write the person a letter. </a:t>
            </a:r>
          </a:p>
          <a:p>
            <a:pPr lvl="1"/>
            <a:r>
              <a:rPr lang="en-US" dirty="0"/>
              <a:t>Be ready to offer encouragement, comfort, and support as needed.</a:t>
            </a:r>
          </a:p>
          <a:p>
            <a:endParaRPr lang="en-US" dirty="0"/>
          </a:p>
        </p:txBody>
      </p:sp>
    </p:spTree>
    <p:extLst>
      <p:ext uri="{BB962C8B-B14F-4D97-AF65-F5344CB8AC3E}">
        <p14:creationId xmlns:p14="http://schemas.microsoft.com/office/powerpoint/2010/main" val="400169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C097-5512-2733-2EDD-8A898EE42AC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EC3AD68-E5B0-67ED-C712-83C72EB94399}"/>
              </a:ext>
            </a:extLst>
          </p:cNvPr>
          <p:cNvSpPr>
            <a:spLocks noGrp="1"/>
          </p:cNvSpPr>
          <p:nvPr>
            <p:ph idx="1"/>
          </p:nvPr>
        </p:nvSpPr>
        <p:spPr>
          <a:xfrm>
            <a:off x="838200" y="1944547"/>
            <a:ext cx="10515600" cy="4232416"/>
          </a:xfrm>
        </p:spPr>
        <p:txBody>
          <a:bodyPr/>
          <a:lstStyle/>
          <a:p>
            <a:r>
              <a:rPr lang="en-US" dirty="0"/>
              <a:t>A word of forgiveness. </a:t>
            </a:r>
          </a:p>
          <a:p>
            <a:pPr lvl="1"/>
            <a:r>
              <a:rPr lang="en-US" dirty="0"/>
              <a:t>Jesus died to forgive you of your sin. </a:t>
            </a:r>
          </a:p>
          <a:p>
            <a:pPr lvl="1"/>
            <a:r>
              <a:rPr lang="en-US" dirty="0"/>
              <a:t>Is there anyone you need to forgive? </a:t>
            </a:r>
          </a:p>
          <a:p>
            <a:pPr lvl="1"/>
            <a:r>
              <a:rPr lang="en-US" dirty="0"/>
              <a:t>Ask God to reveal any grudges or unforgiveness in your heart. </a:t>
            </a:r>
          </a:p>
          <a:p>
            <a:pPr lvl="1"/>
            <a:r>
              <a:rPr lang="en-US" dirty="0"/>
              <a:t>Ask Him to help you forgive that person. </a:t>
            </a:r>
          </a:p>
          <a:p>
            <a:endParaRPr lang="en-US" dirty="0"/>
          </a:p>
        </p:txBody>
      </p:sp>
    </p:spTree>
    <p:extLst>
      <p:ext uri="{BB962C8B-B14F-4D97-AF65-F5344CB8AC3E}">
        <p14:creationId xmlns:p14="http://schemas.microsoft.com/office/powerpoint/2010/main" val="280117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F8E9B-27D7-9BC0-9715-8599142546F3}"/>
              </a:ext>
            </a:extLst>
          </p:cNvPr>
          <p:cNvSpPr>
            <a:spLocks noGrp="1"/>
          </p:cNvSpPr>
          <p:nvPr>
            <p:ph type="title"/>
          </p:nvPr>
        </p:nvSpPr>
        <p:spPr>
          <a:xfrm>
            <a:off x="838200" y="365125"/>
            <a:ext cx="4924926" cy="1325563"/>
          </a:xfrm>
        </p:spPr>
        <p:txBody>
          <a:bodyPr/>
          <a:lstStyle/>
          <a:p>
            <a:r>
              <a:rPr lang="en-US" dirty="0"/>
              <a:t>Family Activities</a:t>
            </a:r>
          </a:p>
        </p:txBody>
      </p:sp>
      <p:pic>
        <p:nvPicPr>
          <p:cNvPr id="6" name="Picture 5" descr="A sheet of music&#10;&#10;Description automatically generated with medium confidence">
            <a:extLst>
              <a:ext uri="{FF2B5EF4-FFF2-40B4-BE49-F238E27FC236}">
                <a16:creationId xmlns:a16="http://schemas.microsoft.com/office/drawing/2014/main" id="{7EC973E7-3528-A65F-44A4-CCA2C308A7BF}"/>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363898" y="830344"/>
            <a:ext cx="4989902" cy="243004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clock on a building&#10;&#10;Description automatically generated with medium confidence">
            <a:extLst>
              <a:ext uri="{FF2B5EF4-FFF2-40B4-BE49-F238E27FC236}">
                <a16:creationId xmlns:a16="http://schemas.microsoft.com/office/drawing/2014/main" id="{D171FB38-936D-EC0B-AEE4-7785B848E3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4" t="40120" r="24668" b="18963"/>
          <a:stretch/>
        </p:blipFill>
        <p:spPr>
          <a:xfrm>
            <a:off x="5870603" y="4072517"/>
            <a:ext cx="5617338" cy="2430047"/>
          </a:xfrm>
          <a:prstGeom prst="rect">
            <a:avLst/>
          </a:prstGeom>
          <a:ln>
            <a:noFill/>
          </a:ln>
          <a:effectLst>
            <a:outerShdw blurRad="292100" dist="139700" dir="2700000" algn="tl" rotWithShape="0">
              <a:srgbClr val="333333">
                <a:alpha val="65000"/>
              </a:srgbClr>
            </a:outerShdw>
          </a:effectLst>
        </p:spPr>
      </p:pic>
      <p:pic>
        <p:nvPicPr>
          <p:cNvPr id="1026" name="Picture 2" descr="Secret agent clipart">
            <a:extLst>
              <a:ext uri="{FF2B5EF4-FFF2-40B4-BE49-F238E27FC236}">
                <a16:creationId xmlns:a16="http://schemas.microsoft.com/office/drawing/2014/main" id="{C3140E68-44C7-1A89-0A01-4A2BC54B9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866" y="2815056"/>
            <a:ext cx="1016969" cy="3537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638582D8-2933-3A24-9ADE-81CE5757251F}"/>
              </a:ext>
            </a:extLst>
          </p:cNvPr>
          <p:cNvSpPr/>
          <p:nvPr/>
        </p:nvSpPr>
        <p:spPr>
          <a:xfrm>
            <a:off x="2809382" y="2051048"/>
            <a:ext cx="3838497" cy="2851484"/>
          </a:xfrm>
          <a:prstGeom prst="wedgeRoundRectCallout">
            <a:avLst>
              <a:gd name="adj1" fmla="val -66338"/>
              <a:gd name="adj2" fmla="val -139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message was smuggled into our embassy in </a:t>
            </a:r>
            <a:r>
              <a:rPr lang="en-US" dirty="0" err="1">
                <a:latin typeface="Comic Sans MS" panose="030F0702030302020204" pitchFamily="66" charset="0"/>
              </a:rPr>
              <a:t>Sintsland</a:t>
            </a:r>
            <a:r>
              <a:rPr lang="en-US" dirty="0">
                <a:latin typeface="Comic Sans MS" panose="030F0702030302020204" pitchFamily="66" charset="0"/>
              </a:rPr>
              <a:t> </a:t>
            </a:r>
            <a:r>
              <a:rPr lang="en-US" dirty="0" err="1">
                <a:latin typeface="Comic Sans MS" panose="030F0702030302020204" pitchFamily="66" charset="0"/>
              </a:rPr>
              <a:t>Hrainmais</a:t>
            </a:r>
            <a:r>
              <a:rPr lang="en-US" dirty="0">
                <a:latin typeface="Comic Sans MS" panose="030F0702030302020204" pitchFamily="66" charset="0"/>
              </a:rPr>
              <a:t>.  You have the key in your Bible Study handout.  We need your help to decode it.  Technical assistance and additional uplifting activities are available at </a:t>
            </a:r>
            <a:r>
              <a:rPr lang="en-US" dirty="0">
                <a:latin typeface="Comic Sans MS" panose="030F0702030302020204" pitchFamily="66" charset="0"/>
                <a:hlinkClick r:id="rId5"/>
              </a:rPr>
              <a:t>https://tinyurl.com/3j7xytrd</a:t>
            </a:r>
            <a:r>
              <a:rPr lang="en-US" dirty="0">
                <a:latin typeface="Comic Sans MS" panose="030F0702030302020204" pitchFamily="66" charset="0"/>
              </a:rPr>
              <a:t> </a:t>
            </a:r>
          </a:p>
        </p:txBody>
      </p:sp>
    </p:spTree>
    <p:extLst>
      <p:ext uri="{BB962C8B-B14F-4D97-AF65-F5344CB8AC3E}">
        <p14:creationId xmlns:p14="http://schemas.microsoft.com/office/powerpoint/2010/main" val="4032256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362" y="1472209"/>
            <a:ext cx="3570515" cy="3479800"/>
          </a:xfrm>
        </p:spPr>
        <p:txBody>
          <a:bodyPr>
            <a:noAutofit/>
          </a:bodyPr>
          <a:lstStyle/>
          <a:p>
            <a:pPr algn="r"/>
            <a:r>
              <a:rPr lang="en-US" sz="8000" dirty="0">
                <a:solidFill>
                  <a:srgbClr val="C00000"/>
                </a:solidFill>
              </a:rPr>
              <a:t>Jesus Died for Me</a:t>
            </a:r>
          </a:p>
        </p:txBody>
      </p:sp>
      <p:sp>
        <p:nvSpPr>
          <p:cNvPr id="3" name="Subtitle 2"/>
          <p:cNvSpPr>
            <a:spLocks noGrp="1"/>
          </p:cNvSpPr>
          <p:nvPr>
            <p:ph type="subTitle" idx="1"/>
          </p:nvPr>
        </p:nvSpPr>
        <p:spPr>
          <a:xfrm>
            <a:off x="6662056" y="4952009"/>
            <a:ext cx="4136571" cy="875805"/>
          </a:xfrm>
        </p:spPr>
        <p:txBody>
          <a:bodyPr>
            <a:normAutofit/>
          </a:bodyPr>
          <a:lstStyle/>
          <a:p>
            <a:r>
              <a:rPr lang="en-US" sz="3600" dirty="0">
                <a:solidFill>
                  <a:srgbClr val="C00000"/>
                </a:solidFill>
              </a:rPr>
              <a:t>April 2</a:t>
            </a:r>
          </a:p>
        </p:txBody>
      </p:sp>
    </p:spTree>
    <p:extLst>
      <p:ext uri="{BB962C8B-B14F-4D97-AF65-F5344CB8AC3E}">
        <p14:creationId xmlns:p14="http://schemas.microsoft.com/office/powerpoint/2010/main" val="274866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F94E6-39D1-EECA-0788-5C170D16ADBE}"/>
              </a:ext>
            </a:extLst>
          </p:cNvPr>
          <p:cNvSpPr>
            <a:spLocks noGrp="1"/>
          </p:cNvSpPr>
          <p:nvPr>
            <p:ph type="title"/>
          </p:nvPr>
        </p:nvSpPr>
        <p:spPr/>
        <p:txBody>
          <a:bodyPr/>
          <a:lstStyle/>
          <a:p>
            <a:r>
              <a:rPr lang="en-US" dirty="0"/>
              <a:t>Remember that time?</a:t>
            </a:r>
          </a:p>
        </p:txBody>
      </p:sp>
      <p:sp>
        <p:nvSpPr>
          <p:cNvPr id="4" name="Content Placeholder 3">
            <a:extLst>
              <a:ext uri="{FF2B5EF4-FFF2-40B4-BE49-F238E27FC236}">
                <a16:creationId xmlns:a16="http://schemas.microsoft.com/office/drawing/2014/main" id="{6C6F0D2B-E4D0-2FC5-AA79-C9152A621C6B}"/>
              </a:ext>
            </a:extLst>
          </p:cNvPr>
          <p:cNvSpPr>
            <a:spLocks noGrp="1"/>
          </p:cNvSpPr>
          <p:nvPr>
            <p:ph idx="1"/>
          </p:nvPr>
        </p:nvSpPr>
        <p:spPr>
          <a:xfrm>
            <a:off x="892629" y="1813749"/>
            <a:ext cx="10515600" cy="4351338"/>
          </a:xfrm>
        </p:spPr>
        <p:txBody>
          <a:bodyPr>
            <a:normAutofit/>
          </a:bodyPr>
          <a:lstStyle/>
          <a:p>
            <a:r>
              <a:rPr lang="en-US" dirty="0"/>
              <a:t>When have you been frustrated by your inability to fix something?</a:t>
            </a:r>
          </a:p>
          <a:p>
            <a:endParaRPr lang="en-US" dirty="0"/>
          </a:p>
          <a:p>
            <a:r>
              <a:rPr lang="en-US" dirty="0">
                <a:solidFill>
                  <a:srgbClr val="C00000"/>
                </a:solidFill>
              </a:rPr>
              <a:t>Some things we just cannot fix on our own.</a:t>
            </a:r>
          </a:p>
          <a:p>
            <a:pPr lvl="1"/>
            <a:r>
              <a:rPr lang="en-US" dirty="0">
                <a:solidFill>
                  <a:srgbClr val="C00000"/>
                </a:solidFill>
              </a:rPr>
              <a:t>A broken relationship with God is certainly one of those things.</a:t>
            </a:r>
          </a:p>
          <a:p>
            <a:pPr lvl="1"/>
            <a:r>
              <a:rPr lang="en-US" dirty="0">
                <a:solidFill>
                  <a:srgbClr val="C00000"/>
                </a:solidFill>
              </a:rPr>
              <a:t>Forgiveness is possible only because Jesus died for our sins.</a:t>
            </a:r>
          </a:p>
          <a:p>
            <a:endParaRPr lang="en-US" dirty="0"/>
          </a:p>
        </p:txBody>
      </p:sp>
      <p:grpSp>
        <p:nvGrpSpPr>
          <p:cNvPr id="5" name="Group 4">
            <a:extLst>
              <a:ext uri="{FF2B5EF4-FFF2-40B4-BE49-F238E27FC236}">
                <a16:creationId xmlns:a16="http://schemas.microsoft.com/office/drawing/2014/main" id="{1B53064D-6D3F-A211-7C34-FA6AAD8CA4AA}"/>
              </a:ext>
            </a:extLst>
          </p:cNvPr>
          <p:cNvGrpSpPr/>
          <p:nvPr/>
        </p:nvGrpSpPr>
        <p:grpSpPr>
          <a:xfrm>
            <a:off x="1606068" y="2582966"/>
            <a:ext cx="9517563" cy="3066721"/>
            <a:chOff x="1606068" y="2582966"/>
            <a:chExt cx="9517563" cy="3066721"/>
          </a:xfrm>
        </p:grpSpPr>
        <p:pic>
          <p:nvPicPr>
            <p:cNvPr id="1026" name="Picture 2" descr="Plumber clipart">
              <a:extLst>
                <a:ext uri="{FF2B5EF4-FFF2-40B4-BE49-F238E27FC236}">
                  <a16:creationId xmlns:a16="http://schemas.microsoft.com/office/drawing/2014/main" id="{57A1F408-1B93-638B-208E-225133C1C1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068" y="3429000"/>
              <a:ext cx="2612572" cy="2220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redit card clipart">
              <a:extLst>
                <a:ext uri="{FF2B5EF4-FFF2-40B4-BE49-F238E27FC236}">
                  <a16:creationId xmlns:a16="http://schemas.microsoft.com/office/drawing/2014/main" id="{C4FE6BF0-6ABC-480B-6A91-DA0572080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237" y="3586348"/>
              <a:ext cx="2704126" cy="172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Rejected label clipart">
              <a:extLst>
                <a:ext uri="{FF2B5EF4-FFF2-40B4-BE49-F238E27FC236}">
                  <a16:creationId xmlns:a16="http://schemas.microsoft.com/office/drawing/2014/main" id="{A18404F4-41BA-8D16-5C2C-CEF8934930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5242" y="3918455"/>
              <a:ext cx="2212115" cy="1056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Man Question clipart">
              <a:extLst>
                <a:ext uri="{FF2B5EF4-FFF2-40B4-BE49-F238E27FC236}">
                  <a16:creationId xmlns:a16="http://schemas.microsoft.com/office/drawing/2014/main" id="{CA3466C1-4B1F-ACC6-211B-7517B91409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9423" y="2582966"/>
              <a:ext cx="1645866" cy="2670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Chainsaw clipart">
              <a:extLst>
                <a:ext uri="{FF2B5EF4-FFF2-40B4-BE49-F238E27FC236}">
                  <a16:creationId xmlns:a16="http://schemas.microsoft.com/office/drawing/2014/main" id="{5AFFD506-9FEE-0A6C-650F-828AE50C93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66448" flipH="1">
              <a:off x="8047922" y="4334155"/>
              <a:ext cx="3075709" cy="972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782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4E72-60AF-D7F1-FB4D-0ABF66FA2681}"/>
              </a:ext>
            </a:extLst>
          </p:cNvPr>
          <p:cNvSpPr>
            <a:spLocks noGrp="1"/>
          </p:cNvSpPr>
          <p:nvPr>
            <p:ph type="title"/>
          </p:nvPr>
        </p:nvSpPr>
        <p:spPr>
          <a:xfrm>
            <a:off x="838200" y="365125"/>
            <a:ext cx="10515599" cy="1325563"/>
          </a:xfrm>
        </p:spPr>
        <p:txBody>
          <a:bodyPr>
            <a:normAutofit/>
          </a:bodyPr>
          <a:lstStyle/>
          <a:p>
            <a:pPr algn="l"/>
            <a:r>
              <a:rPr lang="en-US" sz="4000" dirty="0"/>
              <a:t>Listen for what would disturb Jewish Leaders.</a:t>
            </a:r>
          </a:p>
        </p:txBody>
      </p:sp>
      <p:sp>
        <p:nvSpPr>
          <p:cNvPr id="3" name="Content Placeholder 2">
            <a:extLst>
              <a:ext uri="{FF2B5EF4-FFF2-40B4-BE49-F238E27FC236}">
                <a16:creationId xmlns:a16="http://schemas.microsoft.com/office/drawing/2014/main" id="{B9FB23EA-AFC6-DFA1-43C5-EEF7231CF4A8}"/>
              </a:ext>
            </a:extLst>
          </p:cNvPr>
          <p:cNvSpPr>
            <a:spLocks noGrp="1"/>
          </p:cNvSpPr>
          <p:nvPr>
            <p:ph idx="1"/>
          </p:nvPr>
        </p:nvSpPr>
        <p:spPr>
          <a:xfrm>
            <a:off x="1689903" y="2141537"/>
            <a:ext cx="8599025" cy="4351338"/>
          </a:xfrm>
        </p:spPr>
        <p:txBody>
          <a:bodyPr/>
          <a:lstStyle/>
          <a:p>
            <a:pPr marL="0" indent="0" algn="ctr">
              <a:buNone/>
            </a:pPr>
            <a:r>
              <a:rPr lang="en-US" dirty="0"/>
              <a:t>John 19:16-19 (NIV)  Finally Pilate handed him over to them to be crucified. So the soldiers took charge of Jesus. 17  Carrying his own cross, he went out to the place of the Skull (which in Aramaic is called Golgotha). </a:t>
            </a:r>
          </a:p>
        </p:txBody>
      </p:sp>
    </p:spTree>
    <p:extLst>
      <p:ext uri="{BB962C8B-B14F-4D97-AF65-F5344CB8AC3E}">
        <p14:creationId xmlns:p14="http://schemas.microsoft.com/office/powerpoint/2010/main" val="23448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4E72-60AF-D7F1-FB4D-0ABF66FA2681}"/>
              </a:ext>
            </a:extLst>
          </p:cNvPr>
          <p:cNvSpPr>
            <a:spLocks noGrp="1"/>
          </p:cNvSpPr>
          <p:nvPr>
            <p:ph type="title"/>
          </p:nvPr>
        </p:nvSpPr>
        <p:spPr>
          <a:xfrm>
            <a:off x="838200" y="365125"/>
            <a:ext cx="10515599" cy="1325563"/>
          </a:xfrm>
        </p:spPr>
        <p:txBody>
          <a:bodyPr>
            <a:normAutofit/>
          </a:bodyPr>
          <a:lstStyle/>
          <a:p>
            <a:pPr algn="l"/>
            <a:r>
              <a:rPr lang="en-US" sz="4000" dirty="0"/>
              <a:t>Listen for what would disturb Jewish Leaders.</a:t>
            </a:r>
          </a:p>
        </p:txBody>
      </p:sp>
      <p:sp>
        <p:nvSpPr>
          <p:cNvPr id="3" name="Content Placeholder 2">
            <a:extLst>
              <a:ext uri="{FF2B5EF4-FFF2-40B4-BE49-F238E27FC236}">
                <a16:creationId xmlns:a16="http://schemas.microsoft.com/office/drawing/2014/main" id="{B9FB23EA-AFC6-DFA1-43C5-EEF7231CF4A8}"/>
              </a:ext>
            </a:extLst>
          </p:cNvPr>
          <p:cNvSpPr>
            <a:spLocks noGrp="1"/>
          </p:cNvSpPr>
          <p:nvPr>
            <p:ph idx="1"/>
          </p:nvPr>
        </p:nvSpPr>
        <p:spPr>
          <a:xfrm>
            <a:off x="1689903" y="2141537"/>
            <a:ext cx="8599025" cy="4351338"/>
          </a:xfrm>
        </p:spPr>
        <p:txBody>
          <a:bodyPr/>
          <a:lstStyle/>
          <a:p>
            <a:pPr marL="0" indent="0" algn="ctr">
              <a:buNone/>
            </a:pPr>
            <a:r>
              <a:rPr lang="en-US" dirty="0"/>
              <a:t>Here they crucified him, and with him two others--one on each side and Jesus in the middle. 19  Pilate had a notice prepared and fastened to the cross. It read: JESUS OF NAZARETH, THE KING OF THE JEWS.</a:t>
            </a:r>
          </a:p>
        </p:txBody>
      </p:sp>
      <p:pic>
        <p:nvPicPr>
          <p:cNvPr id="5" name="Picture 4">
            <a:extLst>
              <a:ext uri="{FF2B5EF4-FFF2-40B4-BE49-F238E27FC236}">
                <a16:creationId xmlns:a16="http://schemas.microsoft.com/office/drawing/2014/main" id="{1CF4028B-22C8-BC6C-4F8A-49B91E6E6E3A}"/>
              </a:ext>
            </a:extLst>
          </p:cNvPr>
          <p:cNvPicPr>
            <a:picLocks noChangeAspect="1"/>
          </p:cNvPicPr>
          <p:nvPr/>
        </p:nvPicPr>
        <p:blipFill>
          <a:blip r:embed="rId2"/>
          <a:stretch>
            <a:fillRect/>
          </a:stretch>
        </p:blipFill>
        <p:spPr>
          <a:xfrm>
            <a:off x="5162148" y="5602146"/>
            <a:ext cx="2549414" cy="314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904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E1A9-34E6-FA17-7B1A-DA5BF8989DE6}"/>
              </a:ext>
            </a:extLst>
          </p:cNvPr>
          <p:cNvSpPr>
            <a:spLocks noGrp="1"/>
          </p:cNvSpPr>
          <p:nvPr>
            <p:ph type="title"/>
          </p:nvPr>
        </p:nvSpPr>
        <p:spPr/>
        <p:txBody>
          <a:bodyPr/>
          <a:lstStyle/>
          <a:p>
            <a:r>
              <a:rPr lang="en-US" dirty="0"/>
              <a:t>Innocent Yet Crucified</a:t>
            </a:r>
          </a:p>
        </p:txBody>
      </p:sp>
      <p:sp>
        <p:nvSpPr>
          <p:cNvPr id="3" name="Content Placeholder 2">
            <a:extLst>
              <a:ext uri="{FF2B5EF4-FFF2-40B4-BE49-F238E27FC236}">
                <a16:creationId xmlns:a16="http://schemas.microsoft.com/office/drawing/2014/main" id="{0B117D76-1200-15B6-DE67-B03640D55B18}"/>
              </a:ext>
            </a:extLst>
          </p:cNvPr>
          <p:cNvSpPr>
            <a:spLocks noGrp="1"/>
          </p:cNvSpPr>
          <p:nvPr>
            <p:ph idx="1"/>
          </p:nvPr>
        </p:nvSpPr>
        <p:spPr>
          <a:xfrm>
            <a:off x="838200" y="1825624"/>
            <a:ext cx="10515600" cy="4540451"/>
          </a:xfrm>
        </p:spPr>
        <p:txBody>
          <a:bodyPr>
            <a:normAutofit fontScale="92500" lnSpcReduction="10000"/>
          </a:bodyPr>
          <a:lstStyle/>
          <a:p>
            <a:r>
              <a:rPr lang="en-US" dirty="0">
                <a:solidFill>
                  <a:srgbClr val="C00000"/>
                </a:solidFill>
              </a:rPr>
              <a:t>Pilate delivered Jesus up to be crucified.  Note what transpired previous to his doing so. </a:t>
            </a:r>
          </a:p>
          <a:p>
            <a:pPr lvl="1"/>
            <a:r>
              <a:rPr lang="en-US" sz="3000" dirty="0">
                <a:solidFill>
                  <a:srgbClr val="C00000"/>
                </a:solidFill>
              </a:rPr>
              <a:t>Pilate had interviewed Jesus, found Him innocent</a:t>
            </a:r>
          </a:p>
          <a:p>
            <a:pPr lvl="1"/>
            <a:r>
              <a:rPr lang="en-US" sz="3000" dirty="0">
                <a:solidFill>
                  <a:srgbClr val="C00000"/>
                </a:solidFill>
              </a:rPr>
              <a:t>Suggested they release a prisoner (Jesus) as was done each year at this time.</a:t>
            </a:r>
          </a:p>
          <a:p>
            <a:pPr lvl="1"/>
            <a:r>
              <a:rPr lang="en-US" sz="3000" dirty="0">
                <a:solidFill>
                  <a:srgbClr val="C00000"/>
                </a:solidFill>
              </a:rPr>
              <a:t>They said, “No, release Barabbas” (leader of an insurrection that ended in a death).</a:t>
            </a:r>
          </a:p>
          <a:p>
            <a:pPr lvl="1"/>
            <a:r>
              <a:rPr lang="en-US" sz="3000" dirty="0">
                <a:solidFill>
                  <a:srgbClr val="C00000"/>
                </a:solidFill>
              </a:rPr>
              <a:t>Told the religious leaders he would rather release innocent Jesus.</a:t>
            </a:r>
          </a:p>
          <a:p>
            <a:pPr lvl="1"/>
            <a:r>
              <a:rPr lang="en-US" sz="3000" dirty="0">
                <a:solidFill>
                  <a:srgbClr val="C00000"/>
                </a:solidFill>
              </a:rPr>
              <a:t>They threatened to riot if he didn’t crucify Jesus.</a:t>
            </a:r>
          </a:p>
          <a:p>
            <a:pPr lvl="1"/>
            <a:r>
              <a:rPr lang="en-US" sz="3000" dirty="0">
                <a:solidFill>
                  <a:srgbClr val="C00000"/>
                </a:solidFill>
              </a:rPr>
              <a:t>Pilate handed Jesus over to the soldiers for execution</a:t>
            </a:r>
            <a:r>
              <a:rPr lang="en-US" dirty="0">
                <a:solidFill>
                  <a:srgbClr val="C00000"/>
                </a:solidFill>
              </a:rPr>
              <a:t>.</a:t>
            </a:r>
          </a:p>
          <a:p>
            <a:endParaRPr lang="en-US" dirty="0"/>
          </a:p>
        </p:txBody>
      </p:sp>
    </p:spTree>
    <p:extLst>
      <p:ext uri="{BB962C8B-B14F-4D97-AF65-F5344CB8AC3E}">
        <p14:creationId xmlns:p14="http://schemas.microsoft.com/office/powerpoint/2010/main" val="155198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D98F-BAA5-299D-C022-0AE166AAD127}"/>
              </a:ext>
            </a:extLst>
          </p:cNvPr>
          <p:cNvSpPr>
            <a:spLocks noGrp="1"/>
          </p:cNvSpPr>
          <p:nvPr>
            <p:ph type="title"/>
          </p:nvPr>
        </p:nvSpPr>
        <p:spPr/>
        <p:txBody>
          <a:bodyPr/>
          <a:lstStyle/>
          <a:p>
            <a:r>
              <a:rPr lang="en-US" dirty="0"/>
              <a:t>Innocent Yet Crucified</a:t>
            </a:r>
          </a:p>
        </p:txBody>
      </p:sp>
      <p:sp>
        <p:nvSpPr>
          <p:cNvPr id="3" name="Content Placeholder 2">
            <a:extLst>
              <a:ext uri="{FF2B5EF4-FFF2-40B4-BE49-F238E27FC236}">
                <a16:creationId xmlns:a16="http://schemas.microsoft.com/office/drawing/2014/main" id="{DBEB9705-8C25-0068-41CF-D66F66B16459}"/>
              </a:ext>
            </a:extLst>
          </p:cNvPr>
          <p:cNvSpPr>
            <a:spLocks noGrp="1"/>
          </p:cNvSpPr>
          <p:nvPr>
            <p:ph idx="1"/>
          </p:nvPr>
        </p:nvSpPr>
        <p:spPr/>
        <p:txBody>
          <a:bodyPr>
            <a:normAutofit/>
          </a:bodyPr>
          <a:lstStyle/>
          <a:p>
            <a:r>
              <a:rPr lang="en-US" dirty="0"/>
              <a:t>What symbolism do you see in that Jesus, innocent though He was, was crucified with others whom we learn in other Gospel writings were known criminals?</a:t>
            </a:r>
          </a:p>
          <a:p>
            <a:r>
              <a:rPr lang="en-US" dirty="0"/>
              <a:t>Pilate placed a sign above Jesus that said “</a:t>
            </a:r>
            <a:r>
              <a:rPr lang="en-US" dirty="0">
                <a:latin typeface="Algerian" panose="04020705040A02060702" pitchFamily="82" charset="0"/>
              </a:rPr>
              <a:t>JESUS OF NAZARETH, THE KING OF THE JEWS</a:t>
            </a:r>
            <a:r>
              <a:rPr lang="en-US" dirty="0"/>
              <a:t>”  Why do you think Pilate was probably not sincere in the title he gave Jesus?</a:t>
            </a:r>
          </a:p>
          <a:p>
            <a:endParaRPr lang="en-US" dirty="0"/>
          </a:p>
        </p:txBody>
      </p:sp>
    </p:spTree>
    <p:extLst>
      <p:ext uri="{BB962C8B-B14F-4D97-AF65-F5344CB8AC3E}">
        <p14:creationId xmlns:p14="http://schemas.microsoft.com/office/powerpoint/2010/main" val="25640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76B8-FCFE-21A8-12F1-FAD687DAD5A9}"/>
              </a:ext>
            </a:extLst>
          </p:cNvPr>
          <p:cNvSpPr>
            <a:spLocks noGrp="1"/>
          </p:cNvSpPr>
          <p:nvPr>
            <p:ph type="title"/>
          </p:nvPr>
        </p:nvSpPr>
        <p:spPr/>
        <p:txBody>
          <a:bodyPr/>
          <a:lstStyle/>
          <a:p>
            <a:r>
              <a:rPr lang="en-US" dirty="0"/>
              <a:t>Innocent Yet Crucified</a:t>
            </a:r>
          </a:p>
        </p:txBody>
      </p:sp>
      <p:sp>
        <p:nvSpPr>
          <p:cNvPr id="3" name="Content Placeholder 2">
            <a:extLst>
              <a:ext uri="{FF2B5EF4-FFF2-40B4-BE49-F238E27FC236}">
                <a16:creationId xmlns:a16="http://schemas.microsoft.com/office/drawing/2014/main" id="{C2CB1AC2-EB4B-62E7-D383-78F5F8D43F0F}"/>
              </a:ext>
            </a:extLst>
          </p:cNvPr>
          <p:cNvSpPr>
            <a:spLocks noGrp="1"/>
          </p:cNvSpPr>
          <p:nvPr>
            <p:ph idx="1"/>
          </p:nvPr>
        </p:nvSpPr>
        <p:spPr>
          <a:xfrm>
            <a:off x="838200" y="1690688"/>
            <a:ext cx="10515600" cy="4663813"/>
          </a:xfrm>
        </p:spPr>
        <p:txBody>
          <a:bodyPr>
            <a:normAutofit lnSpcReduction="10000"/>
          </a:bodyPr>
          <a:lstStyle/>
          <a:p>
            <a:r>
              <a:rPr lang="en-US" dirty="0"/>
              <a:t>Actually, Jesus wants to be King of your life.  Who or what are the "kings" that people worship today? What person or thing often competes with God for rule of one’s life? </a:t>
            </a:r>
          </a:p>
          <a:p>
            <a:r>
              <a:rPr lang="en-US" dirty="0"/>
              <a:t>What reaction have you experienced to a dramatic production that depicted the crucifixion of Jesus?</a:t>
            </a:r>
          </a:p>
          <a:p>
            <a:r>
              <a:rPr lang="en-US" dirty="0"/>
              <a:t>What emotions do you experience when you read about Jesus’s crucifixion?</a:t>
            </a:r>
          </a:p>
        </p:txBody>
      </p:sp>
    </p:spTree>
    <p:extLst>
      <p:ext uri="{BB962C8B-B14F-4D97-AF65-F5344CB8AC3E}">
        <p14:creationId xmlns:p14="http://schemas.microsoft.com/office/powerpoint/2010/main" val="34523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6FC7-DDA3-E10B-4609-C2C4E2AC3538}"/>
              </a:ext>
            </a:extLst>
          </p:cNvPr>
          <p:cNvSpPr>
            <a:spLocks noGrp="1"/>
          </p:cNvSpPr>
          <p:nvPr>
            <p:ph type="title"/>
          </p:nvPr>
        </p:nvSpPr>
        <p:spPr>
          <a:xfrm>
            <a:off x="838199" y="365125"/>
            <a:ext cx="10724909" cy="1325563"/>
          </a:xfrm>
        </p:spPr>
        <p:txBody>
          <a:bodyPr>
            <a:normAutofit/>
          </a:bodyPr>
          <a:lstStyle/>
          <a:p>
            <a:pPr algn="l"/>
            <a:r>
              <a:rPr lang="en-US" sz="4000" dirty="0"/>
              <a:t>Listen for the last moments of Jesus death.</a:t>
            </a:r>
          </a:p>
        </p:txBody>
      </p:sp>
      <p:sp>
        <p:nvSpPr>
          <p:cNvPr id="3" name="Content Placeholder 2">
            <a:extLst>
              <a:ext uri="{FF2B5EF4-FFF2-40B4-BE49-F238E27FC236}">
                <a16:creationId xmlns:a16="http://schemas.microsoft.com/office/drawing/2014/main" id="{78341917-0DF5-88A9-9FB2-0E800D72279B}"/>
              </a:ext>
            </a:extLst>
          </p:cNvPr>
          <p:cNvSpPr>
            <a:spLocks noGrp="1"/>
          </p:cNvSpPr>
          <p:nvPr>
            <p:ph idx="1"/>
          </p:nvPr>
        </p:nvSpPr>
        <p:spPr>
          <a:xfrm>
            <a:off x="1319514" y="2057118"/>
            <a:ext cx="9247208" cy="4351338"/>
          </a:xfrm>
        </p:spPr>
        <p:txBody>
          <a:bodyPr/>
          <a:lstStyle/>
          <a:p>
            <a:pPr marL="0" indent="0" algn="ctr">
              <a:buNone/>
            </a:pPr>
            <a:r>
              <a:rPr lang="en-US" dirty="0"/>
              <a:t>John 19:28-30 (NIV)  Later, knowing that all was now completed, and so that the Scripture would be fulfilled, Jesus said, "I am thirsty." 29  A jar of wine vinegar was there, so they soaked a sponge in it, put the sponge on a stalk of </a:t>
            </a:r>
          </a:p>
        </p:txBody>
      </p:sp>
    </p:spTree>
    <p:extLst>
      <p:ext uri="{BB962C8B-B14F-4D97-AF65-F5344CB8AC3E}">
        <p14:creationId xmlns:p14="http://schemas.microsoft.com/office/powerpoint/2010/main" val="12425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61</TotalTime>
  <Words>1264</Words>
  <Application>Microsoft Office PowerPoint</Application>
  <PresentationFormat>Widescreen</PresentationFormat>
  <Paragraphs>83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Algerian</vt:lpstr>
      <vt:lpstr>Arial</vt:lpstr>
      <vt:lpstr>Calibri</vt:lpstr>
      <vt:lpstr>Comic Sans MS</vt:lpstr>
      <vt:lpstr>Office Theme</vt:lpstr>
      <vt:lpstr>Jesus Died for Me</vt:lpstr>
      <vt:lpstr>Video Introduction</vt:lpstr>
      <vt:lpstr>Remember that time?</vt:lpstr>
      <vt:lpstr>Listen for what would disturb Jewish Leaders.</vt:lpstr>
      <vt:lpstr>Listen for what would disturb Jewish Leaders.</vt:lpstr>
      <vt:lpstr>Innocent Yet Crucified</vt:lpstr>
      <vt:lpstr>Innocent Yet Crucified</vt:lpstr>
      <vt:lpstr>Innocent Yet Crucified</vt:lpstr>
      <vt:lpstr>Listen for the last moments of Jesus death.</vt:lpstr>
      <vt:lpstr>Listen for the last moments of Jesus death.</vt:lpstr>
      <vt:lpstr>The Cross Completed Jesus’ Task</vt:lpstr>
      <vt:lpstr>The Cross Completed Jesus’ Task</vt:lpstr>
      <vt:lpstr>The Cross Completed Jesus’ Task </vt:lpstr>
      <vt:lpstr>Listen for how Jesus was buried after his death on the cross. </vt:lpstr>
      <vt:lpstr>Listen for how Jesus was buried after his death on the cross. </vt:lpstr>
      <vt:lpstr>Listen for how Jesus was buried after his death on the cross. </vt:lpstr>
      <vt:lpstr>No Hoax … Jesus Died, Was Buried.</vt:lpstr>
      <vt:lpstr>No Hoax … Jesus Died, Was Buried.</vt:lpstr>
      <vt:lpstr>No Hoax … Jesus Died, Was Buried.</vt:lpstr>
      <vt:lpstr>Application</vt:lpstr>
      <vt:lpstr>Application</vt:lpstr>
      <vt:lpstr>Application</vt:lpstr>
      <vt:lpstr>Family Activities</vt:lpstr>
      <vt:lpstr>Jesus Died for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Died for Me</dc:title>
  <dc:creator>Steve Armstrong</dc:creator>
  <cp:lastModifiedBy>Steve Armstrong</cp:lastModifiedBy>
  <cp:revision>6</cp:revision>
  <dcterms:created xsi:type="dcterms:W3CDTF">2023-03-17T11:21:35Z</dcterms:created>
  <dcterms:modified xsi:type="dcterms:W3CDTF">2023-03-18T00:59:12Z</dcterms:modified>
</cp:coreProperties>
</file>