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1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d8vvp3n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7uxads9v"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Jesus the </a:t>
            </a:r>
            <a:br>
              <a:rPr lang="en-US" dirty="0"/>
            </a:br>
            <a:r>
              <a:rPr lang="en-US" dirty="0"/>
              <a:t>Only Way to God?</a:t>
            </a:r>
          </a:p>
        </p:txBody>
      </p:sp>
      <p:sp>
        <p:nvSpPr>
          <p:cNvPr id="3" name="Subtitle 2"/>
          <p:cNvSpPr>
            <a:spLocks noGrp="1"/>
          </p:cNvSpPr>
          <p:nvPr>
            <p:ph type="subTitle" idx="1"/>
          </p:nvPr>
        </p:nvSpPr>
        <p:spPr>
          <a:xfrm>
            <a:off x="1524000" y="3874168"/>
            <a:ext cx="9144000" cy="1383632"/>
          </a:xfrm>
        </p:spPr>
        <p:txBody>
          <a:bodyPr/>
          <a:lstStyle/>
          <a:p>
            <a:r>
              <a:rPr lang="en-US" dirty="0"/>
              <a:t>November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37C6-E7BF-FA4F-C7AB-68882E0940F4}"/>
              </a:ext>
            </a:extLst>
          </p:cNvPr>
          <p:cNvSpPr>
            <a:spLocks noGrp="1"/>
          </p:cNvSpPr>
          <p:nvPr>
            <p:ph type="title"/>
          </p:nvPr>
        </p:nvSpPr>
        <p:spPr/>
        <p:txBody>
          <a:bodyPr/>
          <a:lstStyle/>
          <a:p>
            <a:r>
              <a:rPr lang="en-US" dirty="0"/>
              <a:t>God Testifies, Jesus Is His Son</a:t>
            </a:r>
          </a:p>
        </p:txBody>
      </p:sp>
      <p:sp>
        <p:nvSpPr>
          <p:cNvPr id="3" name="Content Placeholder 2">
            <a:extLst>
              <a:ext uri="{FF2B5EF4-FFF2-40B4-BE49-F238E27FC236}">
                <a16:creationId xmlns:a16="http://schemas.microsoft.com/office/drawing/2014/main" id="{A9EDCED0-4038-20DD-49D9-EF46549B5F13}"/>
              </a:ext>
            </a:extLst>
          </p:cNvPr>
          <p:cNvSpPr>
            <a:spLocks noGrp="1"/>
          </p:cNvSpPr>
          <p:nvPr>
            <p:ph idx="1"/>
          </p:nvPr>
        </p:nvSpPr>
        <p:spPr/>
        <p:txBody>
          <a:bodyPr/>
          <a:lstStyle/>
          <a:p>
            <a:r>
              <a:rPr lang="en-US" dirty="0"/>
              <a:t>What do you think John meant in v.6 when he said Jesus came "by water and blood?“</a:t>
            </a:r>
          </a:p>
          <a:p>
            <a:r>
              <a:rPr lang="en-US" dirty="0"/>
              <a:t>If we believe human witnesses, what does that say about how we are to respond to God’s testimony? </a:t>
            </a:r>
          </a:p>
          <a:p>
            <a:r>
              <a:rPr lang="en-US" dirty="0"/>
              <a:t>If we reject the witness of God, what are we saying about Him?</a:t>
            </a:r>
          </a:p>
        </p:txBody>
      </p:sp>
    </p:spTree>
    <p:extLst>
      <p:ext uri="{BB962C8B-B14F-4D97-AF65-F5344CB8AC3E}">
        <p14:creationId xmlns:p14="http://schemas.microsoft.com/office/powerpoint/2010/main" val="2736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1E0D-70B7-F4BA-95ED-E06FE2A6C125}"/>
              </a:ext>
            </a:extLst>
          </p:cNvPr>
          <p:cNvSpPr>
            <a:spLocks noGrp="1"/>
          </p:cNvSpPr>
          <p:nvPr>
            <p:ph type="title"/>
          </p:nvPr>
        </p:nvSpPr>
        <p:spPr/>
        <p:txBody>
          <a:bodyPr/>
          <a:lstStyle/>
          <a:p>
            <a:r>
              <a:rPr lang="en-US" dirty="0"/>
              <a:t>God Testifies, Jesus Is His Son</a:t>
            </a:r>
          </a:p>
        </p:txBody>
      </p:sp>
      <p:sp>
        <p:nvSpPr>
          <p:cNvPr id="3" name="Content Placeholder 2">
            <a:extLst>
              <a:ext uri="{FF2B5EF4-FFF2-40B4-BE49-F238E27FC236}">
                <a16:creationId xmlns:a16="http://schemas.microsoft.com/office/drawing/2014/main" id="{5A507C3A-A8F9-8ADF-9EB7-C34ED823C187}"/>
              </a:ext>
            </a:extLst>
          </p:cNvPr>
          <p:cNvSpPr>
            <a:spLocks noGrp="1"/>
          </p:cNvSpPr>
          <p:nvPr>
            <p:ph idx="1"/>
          </p:nvPr>
        </p:nvSpPr>
        <p:spPr/>
        <p:txBody>
          <a:bodyPr/>
          <a:lstStyle/>
          <a:p>
            <a:r>
              <a:rPr lang="en-US" dirty="0"/>
              <a:t>How does a person become </a:t>
            </a:r>
            <a:r>
              <a:rPr lang="en-US" i="1" dirty="0"/>
              <a:t>convinced</a:t>
            </a:r>
            <a:r>
              <a:rPr lang="en-US" dirty="0"/>
              <a:t> that Jesus is the Son of God?</a:t>
            </a:r>
          </a:p>
          <a:p>
            <a:r>
              <a:rPr lang="en-US" dirty="0"/>
              <a:t>What three things are in agreement? </a:t>
            </a:r>
          </a:p>
          <a:p>
            <a:r>
              <a:rPr lang="en-US" dirty="0"/>
              <a:t>How does each testify to Truth?</a:t>
            </a:r>
          </a:p>
        </p:txBody>
      </p:sp>
    </p:spTree>
    <p:extLst>
      <p:ext uri="{BB962C8B-B14F-4D97-AF65-F5344CB8AC3E}">
        <p14:creationId xmlns:p14="http://schemas.microsoft.com/office/powerpoint/2010/main" val="271284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377E-F987-59D1-8232-1ACEE20DC79D}"/>
              </a:ext>
            </a:extLst>
          </p:cNvPr>
          <p:cNvSpPr>
            <a:spLocks noGrp="1"/>
          </p:cNvSpPr>
          <p:nvPr>
            <p:ph type="title"/>
          </p:nvPr>
        </p:nvSpPr>
        <p:spPr/>
        <p:txBody>
          <a:bodyPr/>
          <a:lstStyle/>
          <a:p>
            <a:pPr algn="l"/>
            <a:r>
              <a:rPr lang="en-US" dirty="0"/>
              <a:t>Listen for how to be sure of eternal life.</a:t>
            </a:r>
          </a:p>
        </p:txBody>
      </p:sp>
      <p:sp>
        <p:nvSpPr>
          <p:cNvPr id="3" name="Content Placeholder 2">
            <a:extLst>
              <a:ext uri="{FF2B5EF4-FFF2-40B4-BE49-F238E27FC236}">
                <a16:creationId xmlns:a16="http://schemas.microsoft.com/office/drawing/2014/main" id="{72FF1BEB-ACCD-1B6B-DF69-96B4BCF8D2F7}"/>
              </a:ext>
            </a:extLst>
          </p:cNvPr>
          <p:cNvSpPr>
            <a:spLocks noGrp="1"/>
          </p:cNvSpPr>
          <p:nvPr>
            <p:ph idx="1"/>
          </p:nvPr>
        </p:nvSpPr>
        <p:spPr>
          <a:xfrm>
            <a:off x="1142517" y="1790901"/>
            <a:ext cx="9906965" cy="4351338"/>
          </a:xfrm>
        </p:spPr>
        <p:txBody>
          <a:bodyPr/>
          <a:lstStyle/>
          <a:p>
            <a:pPr marL="0" indent="0" algn="ctr">
              <a:buNone/>
            </a:pPr>
            <a:r>
              <a:rPr lang="en-US" dirty="0"/>
              <a:t>1 John 5:11-13 (NIV)   And this is the testimony: God has given us eternal life, and this life is in his Son. 12  He who has the Son has life; he who does not have the Son of God does not have life. 13  I write these things to you who believe in the name of the Son of God so that you may know that you have eternal life.</a:t>
            </a:r>
          </a:p>
        </p:txBody>
      </p:sp>
      <p:pic>
        <p:nvPicPr>
          <p:cNvPr id="4" name="Picture 3">
            <a:extLst>
              <a:ext uri="{FF2B5EF4-FFF2-40B4-BE49-F238E27FC236}">
                <a16:creationId xmlns:a16="http://schemas.microsoft.com/office/drawing/2014/main" id="{2960B68A-D838-92DD-D404-7C9CFB7CD847}"/>
              </a:ext>
            </a:extLst>
          </p:cNvPr>
          <p:cNvPicPr>
            <a:picLocks noChangeAspect="1"/>
          </p:cNvPicPr>
          <p:nvPr/>
        </p:nvPicPr>
        <p:blipFill>
          <a:blip r:embed="rId2"/>
          <a:stretch>
            <a:fillRect/>
          </a:stretch>
        </p:blipFill>
        <p:spPr>
          <a:xfrm>
            <a:off x="5029332" y="5711323"/>
            <a:ext cx="2133333"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21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0CFD-E49E-D778-4AAA-04D544B49990}"/>
              </a:ext>
            </a:extLst>
          </p:cNvPr>
          <p:cNvSpPr>
            <a:spLocks noGrp="1"/>
          </p:cNvSpPr>
          <p:nvPr>
            <p:ph type="title"/>
          </p:nvPr>
        </p:nvSpPr>
        <p:spPr/>
        <p:txBody>
          <a:bodyPr/>
          <a:lstStyle/>
          <a:p>
            <a:r>
              <a:rPr lang="en-US" dirty="0"/>
              <a:t>Eternal Life Only through Jesus</a:t>
            </a:r>
          </a:p>
        </p:txBody>
      </p:sp>
      <p:sp>
        <p:nvSpPr>
          <p:cNvPr id="3" name="Content Placeholder 2">
            <a:extLst>
              <a:ext uri="{FF2B5EF4-FFF2-40B4-BE49-F238E27FC236}">
                <a16:creationId xmlns:a16="http://schemas.microsoft.com/office/drawing/2014/main" id="{705F5AE2-8243-14B5-B53D-67F7F721A1BF}"/>
              </a:ext>
            </a:extLst>
          </p:cNvPr>
          <p:cNvSpPr>
            <a:spLocks noGrp="1"/>
          </p:cNvSpPr>
          <p:nvPr>
            <p:ph idx="1"/>
          </p:nvPr>
        </p:nvSpPr>
        <p:spPr>
          <a:xfrm>
            <a:off x="838200" y="1825625"/>
            <a:ext cx="10515600" cy="4552026"/>
          </a:xfrm>
        </p:spPr>
        <p:txBody>
          <a:bodyPr>
            <a:normAutofit fontScale="92500" lnSpcReduction="10000"/>
          </a:bodyPr>
          <a:lstStyle/>
          <a:p>
            <a:r>
              <a:rPr lang="en-US" dirty="0">
                <a:solidFill>
                  <a:srgbClr val="C00000"/>
                </a:solidFill>
              </a:rPr>
              <a:t>Consider what it means to believe on the </a:t>
            </a:r>
            <a:r>
              <a:rPr lang="en-US" i="1" dirty="0">
                <a:solidFill>
                  <a:srgbClr val="C00000"/>
                </a:solidFill>
              </a:rPr>
              <a:t>Name</a:t>
            </a:r>
            <a:r>
              <a:rPr lang="en-US" dirty="0">
                <a:solidFill>
                  <a:srgbClr val="C00000"/>
                </a:solidFill>
              </a:rPr>
              <a:t> of the Son of God.  </a:t>
            </a:r>
          </a:p>
          <a:p>
            <a:pPr lvl="1"/>
            <a:r>
              <a:rPr lang="en-US" dirty="0">
                <a:solidFill>
                  <a:srgbClr val="C00000"/>
                </a:solidFill>
              </a:rPr>
              <a:t>People’s names in many cultures carry meaning</a:t>
            </a:r>
          </a:p>
          <a:p>
            <a:pPr lvl="1"/>
            <a:r>
              <a:rPr lang="en-US" dirty="0">
                <a:solidFill>
                  <a:srgbClr val="C00000"/>
                </a:solidFill>
              </a:rPr>
              <a:t>They express the traits parents might hope for this new life</a:t>
            </a:r>
          </a:p>
          <a:p>
            <a:pPr lvl="1"/>
            <a:r>
              <a:rPr lang="en-US" dirty="0">
                <a:solidFill>
                  <a:srgbClr val="C00000"/>
                </a:solidFill>
              </a:rPr>
              <a:t>Jesus (Greek version of Joshua) means “God delivers”</a:t>
            </a:r>
          </a:p>
          <a:p>
            <a:pPr lvl="1"/>
            <a:r>
              <a:rPr lang="en-US" dirty="0">
                <a:solidFill>
                  <a:srgbClr val="C00000"/>
                </a:solidFill>
              </a:rPr>
              <a:t>Names also carry authority – our signature on a check or credit card charge</a:t>
            </a:r>
          </a:p>
          <a:p>
            <a:pPr lvl="1"/>
            <a:r>
              <a:rPr lang="en-US" dirty="0">
                <a:solidFill>
                  <a:srgbClr val="C00000"/>
                </a:solidFill>
              </a:rPr>
              <a:t>Belief in the name of Jesus, means we claim the offer of salvation on the authority of who Jesus is – the Son of God, Himself</a:t>
            </a:r>
          </a:p>
        </p:txBody>
      </p:sp>
    </p:spTree>
    <p:extLst>
      <p:ext uri="{BB962C8B-B14F-4D97-AF65-F5344CB8AC3E}">
        <p14:creationId xmlns:p14="http://schemas.microsoft.com/office/powerpoint/2010/main" val="239510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DF2F-FC0F-2D79-CD5D-57E87E1E3797}"/>
              </a:ext>
            </a:extLst>
          </p:cNvPr>
          <p:cNvSpPr>
            <a:spLocks noGrp="1"/>
          </p:cNvSpPr>
          <p:nvPr>
            <p:ph type="title"/>
          </p:nvPr>
        </p:nvSpPr>
        <p:spPr/>
        <p:txBody>
          <a:bodyPr/>
          <a:lstStyle/>
          <a:p>
            <a:r>
              <a:rPr lang="en-US" dirty="0"/>
              <a:t>Eternal Life Only through Jesus</a:t>
            </a:r>
          </a:p>
        </p:txBody>
      </p:sp>
      <p:sp>
        <p:nvSpPr>
          <p:cNvPr id="3" name="Content Placeholder 2">
            <a:extLst>
              <a:ext uri="{FF2B5EF4-FFF2-40B4-BE49-F238E27FC236}">
                <a16:creationId xmlns:a16="http://schemas.microsoft.com/office/drawing/2014/main" id="{3568A71F-E301-55E4-FC86-AF1C89D98DBC}"/>
              </a:ext>
            </a:extLst>
          </p:cNvPr>
          <p:cNvSpPr>
            <a:spLocks noGrp="1"/>
          </p:cNvSpPr>
          <p:nvPr>
            <p:ph idx="1"/>
          </p:nvPr>
        </p:nvSpPr>
        <p:spPr/>
        <p:txBody>
          <a:bodyPr>
            <a:normAutofit/>
          </a:bodyPr>
          <a:lstStyle/>
          <a:p>
            <a:r>
              <a:rPr lang="en-US" dirty="0"/>
              <a:t>How would describe the life one has through Jesus?</a:t>
            </a:r>
          </a:p>
          <a:p>
            <a:r>
              <a:rPr lang="en-US" dirty="0"/>
              <a:t>How does this life contrast with the life a non-believer has?</a:t>
            </a:r>
          </a:p>
          <a:p>
            <a:r>
              <a:rPr lang="en-US" dirty="0"/>
              <a:t>We often limit our concept of “eternal life” as being life after death or after Jesus returns.  How does having eternal life affect your life now?</a:t>
            </a:r>
          </a:p>
        </p:txBody>
      </p:sp>
    </p:spTree>
    <p:extLst>
      <p:ext uri="{BB962C8B-B14F-4D97-AF65-F5344CB8AC3E}">
        <p14:creationId xmlns:p14="http://schemas.microsoft.com/office/powerpoint/2010/main" val="14552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FCC4-FEBF-00C5-98F1-3AFD3EE3593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B097E89-5F23-973D-8CBF-16AD98799A74}"/>
              </a:ext>
            </a:extLst>
          </p:cNvPr>
          <p:cNvSpPr>
            <a:spLocks noGrp="1"/>
          </p:cNvSpPr>
          <p:nvPr>
            <p:ph idx="1"/>
          </p:nvPr>
        </p:nvSpPr>
        <p:spPr>
          <a:xfrm>
            <a:off x="838200" y="2118167"/>
            <a:ext cx="10515600" cy="4058796"/>
          </a:xfrm>
        </p:spPr>
        <p:txBody>
          <a:bodyPr/>
          <a:lstStyle/>
          <a:p>
            <a:r>
              <a:rPr lang="en-US" dirty="0"/>
              <a:t>Trust. </a:t>
            </a:r>
          </a:p>
          <a:p>
            <a:pPr lvl="1"/>
            <a:r>
              <a:rPr lang="en-US" dirty="0"/>
              <a:t>Trust God for the miracle of a changed life. </a:t>
            </a:r>
          </a:p>
          <a:p>
            <a:pPr lvl="1"/>
            <a:r>
              <a:rPr lang="en-US" dirty="0"/>
              <a:t>If you want to know how to become a follower of Christ, talk with your group leader. </a:t>
            </a:r>
          </a:p>
          <a:p>
            <a:pPr lvl="1"/>
            <a:r>
              <a:rPr lang="en-US" dirty="0"/>
              <a:t>You can also read the inside front cover of this book.</a:t>
            </a:r>
          </a:p>
          <a:p>
            <a:endParaRPr lang="en-US" dirty="0"/>
          </a:p>
        </p:txBody>
      </p:sp>
    </p:spTree>
    <p:extLst>
      <p:ext uri="{BB962C8B-B14F-4D97-AF65-F5344CB8AC3E}">
        <p14:creationId xmlns:p14="http://schemas.microsoft.com/office/powerpoint/2010/main" val="333274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FCC4-FEBF-00C5-98F1-3AFD3EE3593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B097E89-5F23-973D-8CBF-16AD98799A74}"/>
              </a:ext>
            </a:extLst>
          </p:cNvPr>
          <p:cNvSpPr>
            <a:spLocks noGrp="1"/>
          </p:cNvSpPr>
          <p:nvPr>
            <p:ph idx="1"/>
          </p:nvPr>
        </p:nvSpPr>
        <p:spPr>
          <a:xfrm>
            <a:off x="838200" y="2106591"/>
            <a:ext cx="10515600" cy="4070371"/>
          </a:xfrm>
        </p:spPr>
        <p:txBody>
          <a:bodyPr/>
          <a:lstStyle/>
          <a:p>
            <a:r>
              <a:rPr lang="en-US" dirty="0"/>
              <a:t>Identify. </a:t>
            </a:r>
          </a:p>
          <a:p>
            <a:pPr lvl="1"/>
            <a:r>
              <a:rPr lang="en-US" dirty="0"/>
              <a:t>Identify exclusive beliefs: Do a study of the beliefs of Naturalism, Animism, Pantheism, and Non-Christian Theism. </a:t>
            </a:r>
          </a:p>
          <a:p>
            <a:pPr lvl="1"/>
            <a:r>
              <a:rPr lang="en-US" dirty="0"/>
              <a:t>As you study, make a chart that identifies specifically at what points their beliefs are exclusive.</a:t>
            </a:r>
          </a:p>
          <a:p>
            <a:endParaRPr lang="en-US" dirty="0"/>
          </a:p>
        </p:txBody>
      </p:sp>
    </p:spTree>
    <p:extLst>
      <p:ext uri="{BB962C8B-B14F-4D97-AF65-F5344CB8AC3E}">
        <p14:creationId xmlns:p14="http://schemas.microsoft.com/office/powerpoint/2010/main" val="16580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FCC4-FEBF-00C5-98F1-3AFD3EE3593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B097E89-5F23-973D-8CBF-16AD98799A74}"/>
              </a:ext>
            </a:extLst>
          </p:cNvPr>
          <p:cNvSpPr>
            <a:spLocks noGrp="1"/>
          </p:cNvSpPr>
          <p:nvPr>
            <p:ph idx="1"/>
          </p:nvPr>
        </p:nvSpPr>
        <p:spPr>
          <a:xfrm>
            <a:off x="838200" y="2002419"/>
            <a:ext cx="10515600" cy="4174543"/>
          </a:xfrm>
        </p:spPr>
        <p:txBody>
          <a:bodyPr/>
          <a:lstStyle/>
          <a:p>
            <a:r>
              <a:rPr lang="en-US" dirty="0"/>
              <a:t>Defend. </a:t>
            </a:r>
          </a:p>
          <a:p>
            <a:pPr lvl="1"/>
            <a:r>
              <a:rPr lang="en-US" dirty="0"/>
              <a:t>If you know someone who complains about the exclusive nature of Christianity, discover what faith system they believe. </a:t>
            </a:r>
          </a:p>
          <a:p>
            <a:pPr lvl="1"/>
            <a:r>
              <a:rPr lang="en-US" dirty="0"/>
              <a:t>Engage the person in a discussion about the exclusivity of his or her beliefs, then compare that with the exclusive claims of Christianity. </a:t>
            </a:r>
          </a:p>
          <a:p>
            <a:endParaRPr lang="en-US" dirty="0"/>
          </a:p>
        </p:txBody>
      </p:sp>
    </p:spTree>
    <p:extLst>
      <p:ext uri="{BB962C8B-B14F-4D97-AF65-F5344CB8AC3E}">
        <p14:creationId xmlns:p14="http://schemas.microsoft.com/office/powerpoint/2010/main" val="152737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BE1C77-54C8-C8B2-BB6A-5B2ADFF159C0}"/>
              </a:ext>
            </a:extLst>
          </p:cNvPr>
          <p:cNvSpPr>
            <a:spLocks noGrp="1"/>
          </p:cNvSpPr>
          <p:nvPr>
            <p:ph type="title"/>
          </p:nvPr>
        </p:nvSpPr>
        <p:spPr/>
        <p:txBody>
          <a:bodyPr/>
          <a:lstStyle/>
          <a:p>
            <a:r>
              <a:rPr lang="en-US" dirty="0"/>
              <a:t>Family Activities</a:t>
            </a:r>
          </a:p>
        </p:txBody>
      </p:sp>
      <p:pic>
        <p:nvPicPr>
          <p:cNvPr id="6" name="Picture 5" descr="A white rectangular object with black text&#10;&#10;Description automatically generated with medium confidence">
            <a:extLst>
              <a:ext uri="{FF2B5EF4-FFF2-40B4-BE49-F238E27FC236}">
                <a16:creationId xmlns:a16="http://schemas.microsoft.com/office/drawing/2014/main" id="{34A52654-0CD1-E11C-D02F-6F231B03C1FD}"/>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009681" y="1482181"/>
            <a:ext cx="3987128" cy="417142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9" name="Picture 8" descr="Cartoon of a person in a trench coat&#10;&#10;Description automatically generated">
            <a:extLst>
              <a:ext uri="{FF2B5EF4-FFF2-40B4-BE49-F238E27FC236}">
                <a16:creationId xmlns:a16="http://schemas.microsoft.com/office/drawing/2014/main" id="{3FEC8516-34A6-E857-7CDB-DBADF5937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894" y="2257064"/>
            <a:ext cx="1797452" cy="3594904"/>
          </a:xfrm>
          <a:prstGeom prst="rect">
            <a:avLst/>
          </a:prstGeom>
          <a:ln>
            <a:noFill/>
          </a:ln>
          <a:effectLst>
            <a:outerShdw blurRad="292100" dist="139700" dir="2700000" algn="tl" rotWithShape="0">
              <a:srgbClr val="333333">
                <a:alpha val="65000"/>
              </a:srgbClr>
            </a:outerShdw>
          </a:effectLst>
        </p:spPr>
      </p:pic>
      <p:sp>
        <p:nvSpPr>
          <p:cNvPr id="10" name="Speech Bubble: Rectangle with Corners Rounded 9">
            <a:extLst>
              <a:ext uri="{FF2B5EF4-FFF2-40B4-BE49-F238E27FC236}">
                <a16:creationId xmlns:a16="http://schemas.microsoft.com/office/drawing/2014/main" id="{AA4000A5-18F2-D4D0-83F5-601E7BBBB623}"/>
              </a:ext>
            </a:extLst>
          </p:cNvPr>
          <p:cNvSpPr/>
          <p:nvPr/>
        </p:nvSpPr>
        <p:spPr>
          <a:xfrm>
            <a:off x="3402957" y="1956122"/>
            <a:ext cx="4734046" cy="2395959"/>
          </a:xfrm>
          <a:prstGeom prst="wedgeRoundRectCallout">
            <a:avLst>
              <a:gd name="adj1" fmla="val -67165"/>
              <a:gd name="adj2" fmla="val -145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Can you help BB8?  The words made by these scrambled letters are in your Bible passage for today.  Is “WRATE” a word? For technical background, go to </a:t>
            </a:r>
            <a:r>
              <a:rPr lang="en-US" dirty="0">
                <a:latin typeface="Comic Sans MS" panose="030F0702030302020204" pitchFamily="66" charset="0"/>
                <a:hlinkClick r:id="rId4"/>
              </a:rPr>
              <a:t>https://tinyurl.com/d8vvp3np</a:t>
            </a:r>
            <a:r>
              <a:rPr lang="en-US" dirty="0">
                <a:latin typeface="Comic Sans MS" panose="030F0702030302020204" pitchFamily="66" charset="0"/>
              </a:rPr>
              <a:t> You can find other Family Activities there also.   </a:t>
            </a:r>
          </a:p>
        </p:txBody>
      </p:sp>
    </p:spTree>
    <p:extLst>
      <p:ext uri="{BB962C8B-B14F-4D97-AF65-F5344CB8AC3E}">
        <p14:creationId xmlns:p14="http://schemas.microsoft.com/office/powerpoint/2010/main" val="40435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 Jesus the </a:t>
            </a:r>
            <a:br>
              <a:rPr lang="en-US" dirty="0"/>
            </a:br>
            <a:r>
              <a:rPr lang="en-US" dirty="0"/>
              <a:t>Only Way to God?</a:t>
            </a:r>
          </a:p>
        </p:txBody>
      </p:sp>
      <p:sp>
        <p:nvSpPr>
          <p:cNvPr id="3" name="Subtitle 2"/>
          <p:cNvSpPr>
            <a:spLocks noGrp="1"/>
          </p:cNvSpPr>
          <p:nvPr>
            <p:ph type="subTitle" idx="1"/>
          </p:nvPr>
        </p:nvSpPr>
        <p:spPr>
          <a:xfrm>
            <a:off x="1524000" y="3874168"/>
            <a:ext cx="9144000" cy="1383632"/>
          </a:xfrm>
        </p:spPr>
        <p:txBody>
          <a:bodyPr/>
          <a:lstStyle/>
          <a:p>
            <a:r>
              <a:rPr lang="en-US" dirty="0"/>
              <a:t>November 5</a:t>
            </a:r>
          </a:p>
        </p:txBody>
      </p:sp>
    </p:spTree>
    <p:extLst>
      <p:ext uri="{BB962C8B-B14F-4D97-AF65-F5344CB8AC3E}">
        <p14:creationId xmlns:p14="http://schemas.microsoft.com/office/powerpoint/2010/main" val="385814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E57FA-B63C-38AB-9132-BED5A2A35A59}"/>
              </a:ext>
            </a:extLst>
          </p:cNvPr>
          <p:cNvSpPr>
            <a:spLocks noGrp="1"/>
          </p:cNvSpPr>
          <p:nvPr>
            <p:ph type="title"/>
          </p:nvPr>
        </p:nvSpPr>
        <p:spPr/>
        <p:txBody>
          <a:bodyPr/>
          <a:lstStyle/>
          <a:p>
            <a:r>
              <a:rPr lang="en-US" dirty="0"/>
              <a:t>Video Introduction</a:t>
            </a:r>
          </a:p>
        </p:txBody>
      </p:sp>
      <p:grpSp>
        <p:nvGrpSpPr>
          <p:cNvPr id="10" name="Group 9">
            <a:extLst>
              <a:ext uri="{FF2B5EF4-FFF2-40B4-BE49-F238E27FC236}">
                <a16:creationId xmlns:a16="http://schemas.microsoft.com/office/drawing/2014/main" id="{A693CA08-A38B-8571-C343-C69FD8F8061B}"/>
              </a:ext>
            </a:extLst>
          </p:cNvPr>
          <p:cNvGrpSpPr/>
          <p:nvPr/>
        </p:nvGrpSpPr>
        <p:grpSpPr>
          <a:xfrm>
            <a:off x="3002941" y="1503947"/>
            <a:ext cx="6186118" cy="4259179"/>
            <a:chOff x="2849598" y="1528010"/>
            <a:chExt cx="6492803" cy="4539140"/>
          </a:xfrm>
        </p:grpSpPr>
        <p:pic>
          <p:nvPicPr>
            <p:cNvPr id="7" name="Picture 6">
              <a:extLst>
                <a:ext uri="{FF2B5EF4-FFF2-40B4-BE49-F238E27FC236}">
                  <a16:creationId xmlns:a16="http://schemas.microsoft.com/office/drawing/2014/main" id="{7592DEE8-9017-6647-0D81-3710A4BC54BA}"/>
                </a:ext>
              </a:extLst>
            </p:cNvPr>
            <p:cNvPicPr>
              <a:picLocks noChangeAspect="1"/>
            </p:cNvPicPr>
            <p:nvPr/>
          </p:nvPicPr>
          <p:blipFill>
            <a:blip r:embed="rId2"/>
            <a:stretch>
              <a:fillRect/>
            </a:stretch>
          </p:blipFill>
          <p:spPr>
            <a:xfrm>
              <a:off x="3186278" y="1813657"/>
              <a:ext cx="5819444" cy="3230686"/>
            </a:xfrm>
            <a:prstGeom prst="rect">
              <a:avLst/>
            </a:prstGeom>
            <a:ln>
              <a:noFill/>
            </a:ln>
            <a:effectLst>
              <a:outerShdw blurRad="292100" dist="139700" dir="2700000" algn="tl" rotWithShape="0">
                <a:srgbClr val="333333">
                  <a:alpha val="65000"/>
                </a:srgbClr>
              </a:outerShdw>
            </a:effectLst>
          </p:spPr>
        </p:pic>
        <p:pic>
          <p:nvPicPr>
            <p:cNvPr id="9" name="Picture 8" descr="A black background with a black square&#10;&#10;Description automatically generated with medium confidence">
              <a:hlinkClick r:id="rId3"/>
              <a:extLst>
                <a:ext uri="{FF2B5EF4-FFF2-40B4-BE49-F238E27FC236}">
                  <a16:creationId xmlns:a16="http://schemas.microsoft.com/office/drawing/2014/main" id="{3B2A4E5C-C229-AEB8-6271-F6BD4DDB6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28010"/>
              <a:ext cx="6492803" cy="4539140"/>
            </a:xfrm>
            <a:prstGeom prst="rect">
              <a:avLst/>
            </a:prstGeom>
            <a:ln>
              <a:noFill/>
            </a:ln>
            <a:effectLst>
              <a:outerShdw blurRad="292100" dist="139700" dir="2700000" algn="tl" rotWithShape="0">
                <a:srgbClr val="333333">
                  <a:alpha val="65000"/>
                </a:srgbClr>
              </a:outerShdw>
            </a:effectLst>
          </p:spPr>
        </p:pic>
      </p:grpSp>
      <p:sp>
        <p:nvSpPr>
          <p:cNvPr id="11" name="TextBox 10">
            <a:extLst>
              <a:ext uri="{FF2B5EF4-FFF2-40B4-BE49-F238E27FC236}">
                <a16:creationId xmlns:a16="http://schemas.microsoft.com/office/drawing/2014/main" id="{4F12EBE0-8A0C-3317-C26E-7B6AF981DE00}"/>
              </a:ext>
            </a:extLst>
          </p:cNvPr>
          <p:cNvSpPr txBox="1"/>
          <p:nvPr/>
        </p:nvSpPr>
        <p:spPr>
          <a:xfrm>
            <a:off x="4475747" y="5883442"/>
            <a:ext cx="3080085"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8403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9B533A-20FB-B69D-1C3B-3FC01E63F019}"/>
              </a:ext>
            </a:extLst>
          </p:cNvPr>
          <p:cNvSpPr>
            <a:spLocks noGrp="1"/>
          </p:cNvSpPr>
          <p:nvPr>
            <p:ph type="title"/>
          </p:nvPr>
        </p:nvSpPr>
        <p:spPr/>
        <p:txBody>
          <a:bodyPr/>
          <a:lstStyle/>
          <a:p>
            <a:r>
              <a:rPr lang="en-US" dirty="0"/>
              <a:t>What do you think?</a:t>
            </a:r>
          </a:p>
        </p:txBody>
      </p:sp>
      <p:sp>
        <p:nvSpPr>
          <p:cNvPr id="4" name="Content Placeholder 3">
            <a:extLst>
              <a:ext uri="{FF2B5EF4-FFF2-40B4-BE49-F238E27FC236}">
                <a16:creationId xmlns:a16="http://schemas.microsoft.com/office/drawing/2014/main" id="{08E8CFC4-FBD0-0CC8-E11B-35BF26A230E4}"/>
              </a:ext>
            </a:extLst>
          </p:cNvPr>
          <p:cNvSpPr>
            <a:spLocks noGrp="1"/>
          </p:cNvSpPr>
          <p:nvPr>
            <p:ph idx="1"/>
          </p:nvPr>
        </p:nvSpPr>
        <p:spPr/>
        <p:txBody>
          <a:bodyPr/>
          <a:lstStyle/>
          <a:p>
            <a:r>
              <a:rPr lang="en-US" dirty="0"/>
              <a:t>When have you wished you had a different option than what was available?</a:t>
            </a:r>
          </a:p>
          <a:p>
            <a:endParaRPr lang="en-US" dirty="0"/>
          </a:p>
          <a:p>
            <a:r>
              <a:rPr lang="en-US" dirty="0">
                <a:solidFill>
                  <a:srgbClr val="C00000"/>
                </a:solidFill>
              </a:rPr>
              <a:t>When it comes to spiritual options, we do have the right choice available.</a:t>
            </a:r>
          </a:p>
          <a:p>
            <a:pPr lvl="1"/>
            <a:r>
              <a:rPr lang="en-US" dirty="0">
                <a:solidFill>
                  <a:srgbClr val="C00000"/>
                </a:solidFill>
              </a:rPr>
              <a:t>Because Jesus is the Son of God, He is the only one who can bring us to God.</a:t>
            </a:r>
          </a:p>
          <a:p>
            <a:endParaRPr lang="en-US" dirty="0"/>
          </a:p>
        </p:txBody>
      </p:sp>
      <p:grpSp>
        <p:nvGrpSpPr>
          <p:cNvPr id="7" name="Group 6">
            <a:extLst>
              <a:ext uri="{FF2B5EF4-FFF2-40B4-BE49-F238E27FC236}">
                <a16:creationId xmlns:a16="http://schemas.microsoft.com/office/drawing/2014/main" id="{F1EDFB3C-6DE2-7F8B-F191-D55C69926DFB}"/>
              </a:ext>
            </a:extLst>
          </p:cNvPr>
          <p:cNvGrpSpPr/>
          <p:nvPr/>
        </p:nvGrpSpPr>
        <p:grpSpPr>
          <a:xfrm>
            <a:off x="1417111" y="3165308"/>
            <a:ext cx="9357778" cy="2754228"/>
            <a:chOff x="1417111" y="3165308"/>
            <a:chExt cx="9357778" cy="2754228"/>
          </a:xfrm>
        </p:grpSpPr>
        <p:pic>
          <p:nvPicPr>
            <p:cNvPr id="1026" name="Picture 2" descr="Confusion clipart">
              <a:extLst>
                <a:ext uri="{FF2B5EF4-FFF2-40B4-BE49-F238E27FC236}">
                  <a16:creationId xmlns:a16="http://schemas.microsoft.com/office/drawing/2014/main" id="{CE2A007A-492F-C99F-57E7-9CC9711523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111" y="3525252"/>
              <a:ext cx="2461900" cy="2394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Left clipart">
              <a:extLst>
                <a:ext uri="{FF2B5EF4-FFF2-40B4-BE49-F238E27FC236}">
                  <a16:creationId xmlns:a16="http://schemas.microsoft.com/office/drawing/2014/main" id="{71BB1CFC-C954-D289-36CB-9D88C4C595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642" y="3621506"/>
              <a:ext cx="2910247" cy="1673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89F96FB-EBDF-1C8F-5350-B01753A5CFB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27359" y="3165308"/>
              <a:ext cx="2847619" cy="253333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148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E200-0067-7D2C-548E-3F7223CA90C7}"/>
              </a:ext>
            </a:extLst>
          </p:cNvPr>
          <p:cNvSpPr>
            <a:spLocks noGrp="1"/>
          </p:cNvSpPr>
          <p:nvPr>
            <p:ph type="title"/>
          </p:nvPr>
        </p:nvSpPr>
        <p:spPr/>
        <p:txBody>
          <a:bodyPr/>
          <a:lstStyle/>
          <a:p>
            <a:pPr algn="l"/>
            <a:r>
              <a:rPr lang="en-US" dirty="0"/>
              <a:t>Listen for showing love for God.</a:t>
            </a:r>
          </a:p>
        </p:txBody>
      </p:sp>
      <p:sp>
        <p:nvSpPr>
          <p:cNvPr id="3" name="Content Placeholder 2">
            <a:extLst>
              <a:ext uri="{FF2B5EF4-FFF2-40B4-BE49-F238E27FC236}">
                <a16:creationId xmlns:a16="http://schemas.microsoft.com/office/drawing/2014/main" id="{02DC598F-4B7C-0587-3776-182A827D85A7}"/>
              </a:ext>
            </a:extLst>
          </p:cNvPr>
          <p:cNvSpPr>
            <a:spLocks noGrp="1"/>
          </p:cNvSpPr>
          <p:nvPr>
            <p:ph idx="1"/>
          </p:nvPr>
        </p:nvSpPr>
        <p:spPr>
          <a:xfrm>
            <a:off x="1412110" y="1690688"/>
            <a:ext cx="9571299" cy="4351338"/>
          </a:xfrm>
        </p:spPr>
        <p:txBody>
          <a:bodyPr/>
          <a:lstStyle/>
          <a:p>
            <a:pPr marL="0" indent="0" algn="ctr">
              <a:buNone/>
            </a:pPr>
            <a:r>
              <a:rPr lang="en-US" dirty="0"/>
              <a:t>1 John 5:1-5 (NIV)  Everyone who believes that Jesus is the Christ is born of God, and everyone who loves the father loves his child as well. 2  This is how we know that we love the children of God: by loving God and carrying out his commands. 3  This is love for God: to obey his commands. </a:t>
            </a:r>
          </a:p>
        </p:txBody>
      </p:sp>
    </p:spTree>
    <p:extLst>
      <p:ext uri="{BB962C8B-B14F-4D97-AF65-F5344CB8AC3E}">
        <p14:creationId xmlns:p14="http://schemas.microsoft.com/office/powerpoint/2010/main" val="316185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E200-0067-7D2C-548E-3F7223CA90C7}"/>
              </a:ext>
            </a:extLst>
          </p:cNvPr>
          <p:cNvSpPr>
            <a:spLocks noGrp="1"/>
          </p:cNvSpPr>
          <p:nvPr>
            <p:ph type="title"/>
          </p:nvPr>
        </p:nvSpPr>
        <p:spPr/>
        <p:txBody>
          <a:bodyPr/>
          <a:lstStyle/>
          <a:p>
            <a:pPr algn="l"/>
            <a:r>
              <a:rPr lang="en-US" dirty="0"/>
              <a:t>Listen for showing love for God.</a:t>
            </a:r>
          </a:p>
        </p:txBody>
      </p:sp>
      <p:sp>
        <p:nvSpPr>
          <p:cNvPr id="3" name="Content Placeholder 2">
            <a:extLst>
              <a:ext uri="{FF2B5EF4-FFF2-40B4-BE49-F238E27FC236}">
                <a16:creationId xmlns:a16="http://schemas.microsoft.com/office/drawing/2014/main" id="{02DC598F-4B7C-0587-3776-182A827D85A7}"/>
              </a:ext>
            </a:extLst>
          </p:cNvPr>
          <p:cNvSpPr>
            <a:spLocks noGrp="1"/>
          </p:cNvSpPr>
          <p:nvPr>
            <p:ph idx="1"/>
          </p:nvPr>
        </p:nvSpPr>
        <p:spPr>
          <a:xfrm>
            <a:off x="1412110" y="1690688"/>
            <a:ext cx="9571299" cy="4351338"/>
          </a:xfrm>
        </p:spPr>
        <p:txBody>
          <a:bodyPr/>
          <a:lstStyle/>
          <a:p>
            <a:pPr marL="0" indent="0" algn="ctr">
              <a:buNone/>
            </a:pPr>
            <a:r>
              <a:rPr lang="en-US" dirty="0"/>
              <a:t>And his commands are not burdensome, 4  for everyone born of God overcomes the world. This is the victory that has overcome the world, even our faith. 5  Who is it that overcomes the world? Only he who believes that Jesus is the Son of God.</a:t>
            </a:r>
          </a:p>
        </p:txBody>
      </p:sp>
      <p:pic>
        <p:nvPicPr>
          <p:cNvPr id="5" name="Picture 4">
            <a:extLst>
              <a:ext uri="{FF2B5EF4-FFF2-40B4-BE49-F238E27FC236}">
                <a16:creationId xmlns:a16="http://schemas.microsoft.com/office/drawing/2014/main" id="{D747AEB3-15E7-7EFA-3818-84952C7B55BD}"/>
              </a:ext>
            </a:extLst>
          </p:cNvPr>
          <p:cNvPicPr>
            <a:picLocks noChangeAspect="1"/>
          </p:cNvPicPr>
          <p:nvPr/>
        </p:nvPicPr>
        <p:blipFill>
          <a:blip r:embed="rId2"/>
          <a:stretch>
            <a:fillRect/>
          </a:stretch>
        </p:blipFill>
        <p:spPr>
          <a:xfrm>
            <a:off x="4902012" y="5283059"/>
            <a:ext cx="2133333"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261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FA79-29B9-92BC-061F-84B146568E9C}"/>
              </a:ext>
            </a:extLst>
          </p:cNvPr>
          <p:cNvSpPr>
            <a:spLocks noGrp="1"/>
          </p:cNvSpPr>
          <p:nvPr>
            <p:ph type="title"/>
          </p:nvPr>
        </p:nvSpPr>
        <p:spPr/>
        <p:txBody>
          <a:bodyPr/>
          <a:lstStyle/>
          <a:p>
            <a:r>
              <a:rPr lang="en-US" dirty="0"/>
              <a:t>God’s Child by Believing in Jesus</a:t>
            </a:r>
          </a:p>
        </p:txBody>
      </p:sp>
      <p:sp>
        <p:nvSpPr>
          <p:cNvPr id="3" name="Content Placeholder 2">
            <a:extLst>
              <a:ext uri="{FF2B5EF4-FFF2-40B4-BE49-F238E27FC236}">
                <a16:creationId xmlns:a16="http://schemas.microsoft.com/office/drawing/2014/main" id="{AE40B6E7-F12F-7370-D57B-9B3665B8A04A}"/>
              </a:ext>
            </a:extLst>
          </p:cNvPr>
          <p:cNvSpPr>
            <a:spLocks noGrp="1"/>
          </p:cNvSpPr>
          <p:nvPr>
            <p:ph idx="1"/>
          </p:nvPr>
        </p:nvSpPr>
        <p:spPr>
          <a:xfrm>
            <a:off x="838200" y="1690688"/>
            <a:ext cx="10515600" cy="4686963"/>
          </a:xfrm>
        </p:spPr>
        <p:txBody>
          <a:bodyPr>
            <a:normAutofit lnSpcReduction="10000"/>
          </a:bodyPr>
          <a:lstStyle/>
          <a:p>
            <a:r>
              <a:rPr lang="en-US" dirty="0"/>
              <a:t>What does it mean to be born of God? </a:t>
            </a:r>
          </a:p>
          <a:p>
            <a:r>
              <a:rPr lang="en-US" dirty="0"/>
              <a:t>What is the relationship of being born of God, believing in Jesus as the Christ, loving others, and loving God? </a:t>
            </a:r>
          </a:p>
          <a:p>
            <a:r>
              <a:rPr lang="en-US" dirty="0"/>
              <a:t>How do believers demonstrate their love for God?</a:t>
            </a:r>
          </a:p>
          <a:p>
            <a:r>
              <a:rPr lang="en-US" dirty="0"/>
              <a:t>Verse 3 says loving God will be displayed by obedience of God’s commands.  What are some commands of God with which you struggle to obey?  </a:t>
            </a:r>
          </a:p>
        </p:txBody>
      </p:sp>
    </p:spTree>
    <p:extLst>
      <p:ext uri="{BB962C8B-B14F-4D97-AF65-F5344CB8AC3E}">
        <p14:creationId xmlns:p14="http://schemas.microsoft.com/office/powerpoint/2010/main" val="23317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772E-C587-6A26-5CAE-A803E6980FAF}"/>
              </a:ext>
            </a:extLst>
          </p:cNvPr>
          <p:cNvSpPr>
            <a:spLocks noGrp="1"/>
          </p:cNvSpPr>
          <p:nvPr>
            <p:ph type="title"/>
          </p:nvPr>
        </p:nvSpPr>
        <p:spPr/>
        <p:txBody>
          <a:bodyPr/>
          <a:lstStyle/>
          <a:p>
            <a:r>
              <a:rPr lang="en-US" dirty="0"/>
              <a:t>God’s Child by Believing in Jesus</a:t>
            </a:r>
          </a:p>
        </p:txBody>
      </p:sp>
      <p:sp>
        <p:nvSpPr>
          <p:cNvPr id="3" name="Content Placeholder 2">
            <a:extLst>
              <a:ext uri="{FF2B5EF4-FFF2-40B4-BE49-F238E27FC236}">
                <a16:creationId xmlns:a16="http://schemas.microsoft.com/office/drawing/2014/main" id="{7225A39C-6B45-1DEC-FEBF-0151FA96B923}"/>
              </a:ext>
            </a:extLst>
          </p:cNvPr>
          <p:cNvSpPr>
            <a:spLocks noGrp="1"/>
          </p:cNvSpPr>
          <p:nvPr>
            <p:ph idx="1"/>
          </p:nvPr>
        </p:nvSpPr>
        <p:spPr/>
        <p:txBody>
          <a:bodyPr/>
          <a:lstStyle/>
          <a:p>
            <a:r>
              <a:rPr lang="en-US" dirty="0"/>
              <a:t>How then can John say that God’s commands are not burdensome?</a:t>
            </a:r>
          </a:p>
          <a:p>
            <a:r>
              <a:rPr lang="en-US" dirty="0"/>
              <a:t>What makes a person willing to give to or to love sacrificially the people they know?</a:t>
            </a:r>
          </a:p>
          <a:p>
            <a:r>
              <a:rPr lang="en-US" dirty="0"/>
              <a:t>What makes a person willing to love sacrificially someone you don’t know personally?</a:t>
            </a:r>
          </a:p>
        </p:txBody>
      </p:sp>
    </p:spTree>
    <p:extLst>
      <p:ext uri="{BB962C8B-B14F-4D97-AF65-F5344CB8AC3E}">
        <p14:creationId xmlns:p14="http://schemas.microsoft.com/office/powerpoint/2010/main" val="14409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E5F9-4510-CFBA-5A02-97592A4CC893}"/>
              </a:ext>
            </a:extLst>
          </p:cNvPr>
          <p:cNvSpPr>
            <a:spLocks noGrp="1"/>
          </p:cNvSpPr>
          <p:nvPr>
            <p:ph type="title"/>
          </p:nvPr>
        </p:nvSpPr>
        <p:spPr/>
        <p:txBody>
          <a:bodyPr/>
          <a:lstStyle/>
          <a:p>
            <a:pPr algn="l"/>
            <a:r>
              <a:rPr lang="en-US" dirty="0"/>
              <a:t>Listen for testimony about Jesus.</a:t>
            </a:r>
          </a:p>
        </p:txBody>
      </p:sp>
      <p:sp>
        <p:nvSpPr>
          <p:cNvPr id="3" name="Content Placeholder 2">
            <a:extLst>
              <a:ext uri="{FF2B5EF4-FFF2-40B4-BE49-F238E27FC236}">
                <a16:creationId xmlns:a16="http://schemas.microsoft.com/office/drawing/2014/main" id="{A436746E-7A4C-3F6D-2151-680FF941039B}"/>
              </a:ext>
            </a:extLst>
          </p:cNvPr>
          <p:cNvSpPr>
            <a:spLocks noGrp="1"/>
          </p:cNvSpPr>
          <p:nvPr>
            <p:ph idx="1"/>
          </p:nvPr>
        </p:nvSpPr>
        <p:spPr>
          <a:xfrm>
            <a:off x="1319513" y="1779326"/>
            <a:ext cx="9860666" cy="4351338"/>
          </a:xfrm>
        </p:spPr>
        <p:txBody>
          <a:bodyPr/>
          <a:lstStyle/>
          <a:p>
            <a:pPr marL="0" indent="0" algn="ctr">
              <a:buNone/>
            </a:pPr>
            <a:r>
              <a:rPr lang="en-US" dirty="0"/>
              <a:t>1 John 5:6-10 (NIV)  This is the one who came by water and blood--Jesus Christ. He did not come by water only, but by water and blood. And it is the Spirit who testifies, because the Spirit is the truth. 7  For there are three that testify: 8  the Spirit, the water and the blood; and the three are in agreement. 9  We accept man's testimony, but </a:t>
            </a:r>
          </a:p>
        </p:txBody>
      </p:sp>
    </p:spTree>
    <p:extLst>
      <p:ext uri="{BB962C8B-B14F-4D97-AF65-F5344CB8AC3E}">
        <p14:creationId xmlns:p14="http://schemas.microsoft.com/office/powerpoint/2010/main" val="32565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E5F9-4510-CFBA-5A02-97592A4CC893}"/>
              </a:ext>
            </a:extLst>
          </p:cNvPr>
          <p:cNvSpPr>
            <a:spLocks noGrp="1"/>
          </p:cNvSpPr>
          <p:nvPr>
            <p:ph type="title"/>
          </p:nvPr>
        </p:nvSpPr>
        <p:spPr/>
        <p:txBody>
          <a:bodyPr/>
          <a:lstStyle/>
          <a:p>
            <a:pPr algn="l"/>
            <a:r>
              <a:rPr lang="en-US" dirty="0"/>
              <a:t>Listen for testimony about Jesus.</a:t>
            </a:r>
          </a:p>
        </p:txBody>
      </p:sp>
      <p:sp>
        <p:nvSpPr>
          <p:cNvPr id="3" name="Content Placeholder 2">
            <a:extLst>
              <a:ext uri="{FF2B5EF4-FFF2-40B4-BE49-F238E27FC236}">
                <a16:creationId xmlns:a16="http://schemas.microsoft.com/office/drawing/2014/main" id="{A436746E-7A4C-3F6D-2151-680FF941039B}"/>
              </a:ext>
            </a:extLst>
          </p:cNvPr>
          <p:cNvSpPr>
            <a:spLocks noGrp="1"/>
          </p:cNvSpPr>
          <p:nvPr>
            <p:ph idx="1"/>
          </p:nvPr>
        </p:nvSpPr>
        <p:spPr>
          <a:xfrm>
            <a:off x="1319513" y="1779326"/>
            <a:ext cx="9860666" cy="4351338"/>
          </a:xfrm>
        </p:spPr>
        <p:txBody>
          <a:bodyPr/>
          <a:lstStyle/>
          <a:p>
            <a:pPr marL="0" indent="0" algn="ctr">
              <a:buNone/>
            </a:pPr>
            <a:r>
              <a:rPr lang="en-US" dirty="0"/>
              <a:t>God's testimony is greater because it is the testimony of God, which he has given about his Son. 10  Anyone who believes in the Son of God has this testimony in his heart. Anyone who does not believe God has made him out to be a liar, because he has not believed the testimony God has given about his Son.</a:t>
            </a:r>
          </a:p>
        </p:txBody>
      </p:sp>
      <p:pic>
        <p:nvPicPr>
          <p:cNvPr id="4" name="Picture 3">
            <a:extLst>
              <a:ext uri="{FF2B5EF4-FFF2-40B4-BE49-F238E27FC236}">
                <a16:creationId xmlns:a16="http://schemas.microsoft.com/office/drawing/2014/main" id="{AA93C558-6473-4409-9218-79E028A4149C}"/>
              </a:ext>
            </a:extLst>
          </p:cNvPr>
          <p:cNvPicPr>
            <a:picLocks noChangeAspect="1"/>
          </p:cNvPicPr>
          <p:nvPr/>
        </p:nvPicPr>
        <p:blipFill>
          <a:blip r:embed="rId2"/>
          <a:stretch>
            <a:fillRect/>
          </a:stretch>
        </p:blipFill>
        <p:spPr>
          <a:xfrm>
            <a:off x="5029333" y="5584001"/>
            <a:ext cx="2133333" cy="295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0274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179</TotalTime>
  <Words>1015</Words>
  <Application>Microsoft Office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Is Jesus the  Only Way to God?</vt:lpstr>
      <vt:lpstr>Video Introduction</vt:lpstr>
      <vt:lpstr>What do you think?</vt:lpstr>
      <vt:lpstr>Listen for showing love for God.</vt:lpstr>
      <vt:lpstr>Listen for showing love for God.</vt:lpstr>
      <vt:lpstr>God’s Child by Believing in Jesus</vt:lpstr>
      <vt:lpstr>God’s Child by Believing in Jesus</vt:lpstr>
      <vt:lpstr>Listen for testimony about Jesus.</vt:lpstr>
      <vt:lpstr>Listen for testimony about Jesus.</vt:lpstr>
      <vt:lpstr>God Testifies, Jesus Is His Son</vt:lpstr>
      <vt:lpstr>God Testifies, Jesus Is His Son</vt:lpstr>
      <vt:lpstr>Listen for how to be sure of eternal life.</vt:lpstr>
      <vt:lpstr>Eternal Life Only through Jesus</vt:lpstr>
      <vt:lpstr>Eternal Life Only through Jesus</vt:lpstr>
      <vt:lpstr>Application</vt:lpstr>
      <vt:lpstr>Application</vt:lpstr>
      <vt:lpstr>Application</vt:lpstr>
      <vt:lpstr>Family Activities</vt:lpstr>
      <vt:lpstr>Is Jesus the  Only Way to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Jesus the  Only Way to God?</dc:title>
  <dc:creator>Armstrong, Stephen (General Math and Science)</dc:creator>
  <cp:lastModifiedBy>Armstrong, Stephen (General Math and Science)</cp:lastModifiedBy>
  <cp:revision>5</cp:revision>
  <dcterms:created xsi:type="dcterms:W3CDTF">2023-10-19T17:42:25Z</dcterms:created>
  <dcterms:modified xsi:type="dcterms:W3CDTF">2023-10-19T22:30:22Z</dcterms:modified>
</cp:coreProperties>
</file>