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1" r:id="rId6"/>
    <p:sldId id="259"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68"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9" d="100"/>
          <a:sy n="59" d="100"/>
        </p:scale>
        <p:origin x="72" y="6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4000"/>
                </a:schemeClr>
              </a:gs>
              <a:gs pos="64000">
                <a:schemeClr val="accent1">
                  <a:lumMod val="45000"/>
                  <a:lumOff val="55000"/>
                  <a:alpha val="84000"/>
                </a:schemeClr>
              </a:gs>
              <a:gs pos="83000">
                <a:schemeClr val="accent1">
                  <a:lumMod val="45000"/>
                  <a:lumOff val="55000"/>
                  <a:alpha val="84000"/>
                </a:schemeClr>
              </a:gs>
              <a:gs pos="100000">
                <a:schemeClr val="accent1">
                  <a:lumMod val="30000"/>
                  <a:lumOff val="70000"/>
                  <a:alpha val="84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ijlb2k3i"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tinyurl.com/t6694wx" TargetMode="External"/><Relationship Id="rId5" Type="http://schemas.microsoft.com/office/2007/relationships/hdphoto" Target="../media/hdphoto2.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Jesus God?</a:t>
            </a:r>
          </a:p>
        </p:txBody>
      </p:sp>
      <p:sp>
        <p:nvSpPr>
          <p:cNvPr id="3" name="Subtitle 2"/>
          <p:cNvSpPr>
            <a:spLocks noGrp="1"/>
          </p:cNvSpPr>
          <p:nvPr>
            <p:ph type="subTitle" idx="1"/>
          </p:nvPr>
        </p:nvSpPr>
        <p:spPr>
          <a:xfrm>
            <a:off x="1524000" y="4037610"/>
            <a:ext cx="9144000" cy="1220190"/>
          </a:xfrm>
        </p:spPr>
        <p:txBody>
          <a:bodyPr/>
          <a:lstStyle/>
          <a:p>
            <a:r>
              <a:rPr lang="en-US" dirty="0"/>
              <a:t>December 22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2697-9C36-4404-900C-762C6CA64CB1}"/>
              </a:ext>
            </a:extLst>
          </p:cNvPr>
          <p:cNvSpPr>
            <a:spLocks noGrp="1"/>
          </p:cNvSpPr>
          <p:nvPr>
            <p:ph type="title"/>
          </p:nvPr>
        </p:nvSpPr>
        <p:spPr/>
        <p:txBody>
          <a:bodyPr/>
          <a:lstStyle/>
          <a:p>
            <a:pPr algn="l"/>
            <a:r>
              <a:rPr lang="en-US" dirty="0"/>
              <a:t>Listen for titles given.</a:t>
            </a:r>
          </a:p>
        </p:txBody>
      </p:sp>
      <p:sp>
        <p:nvSpPr>
          <p:cNvPr id="3" name="Content Placeholder 2">
            <a:extLst>
              <a:ext uri="{FF2B5EF4-FFF2-40B4-BE49-F238E27FC236}">
                <a16:creationId xmlns:a16="http://schemas.microsoft.com/office/drawing/2014/main" id="{F3AED9B0-F189-473C-9FC5-D1815EA6592F}"/>
              </a:ext>
            </a:extLst>
          </p:cNvPr>
          <p:cNvSpPr>
            <a:spLocks noGrp="1"/>
          </p:cNvSpPr>
          <p:nvPr>
            <p:ph idx="1"/>
          </p:nvPr>
        </p:nvSpPr>
        <p:spPr>
          <a:xfrm>
            <a:off x="1665960" y="1913307"/>
            <a:ext cx="9086589" cy="4351338"/>
          </a:xfrm>
        </p:spPr>
        <p:txBody>
          <a:bodyPr/>
          <a:lstStyle/>
          <a:p>
            <a:pPr marL="0" indent="0" algn="ctr">
              <a:buNone/>
            </a:pPr>
            <a:r>
              <a:rPr lang="en-US" dirty="0"/>
              <a:t>Son of the Most High. The Lord God will give him the throne of his father David, 33  and he will reign over the house of Jacob forever; his kingdom will never end."</a:t>
            </a:r>
          </a:p>
          <a:p>
            <a:pPr marL="0" indent="0" algn="ctr">
              <a:buNone/>
            </a:pPr>
            <a:endParaRPr lang="en-US" dirty="0"/>
          </a:p>
        </p:txBody>
      </p:sp>
      <p:pic>
        <p:nvPicPr>
          <p:cNvPr id="4" name="Picture 3">
            <a:extLst>
              <a:ext uri="{FF2B5EF4-FFF2-40B4-BE49-F238E27FC236}">
                <a16:creationId xmlns:a16="http://schemas.microsoft.com/office/drawing/2014/main" id="{7119805A-8388-44E1-80A3-9CC026F9E301}"/>
              </a:ext>
            </a:extLst>
          </p:cNvPr>
          <p:cNvPicPr>
            <a:picLocks noChangeAspect="1"/>
          </p:cNvPicPr>
          <p:nvPr/>
        </p:nvPicPr>
        <p:blipFill>
          <a:blip r:embed="rId2"/>
          <a:stretch>
            <a:fillRect/>
          </a:stretch>
        </p:blipFill>
        <p:spPr>
          <a:xfrm>
            <a:off x="5112562" y="4746927"/>
            <a:ext cx="2190112" cy="330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1621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4759-6809-4257-9849-DA639600F3BE}"/>
              </a:ext>
            </a:extLst>
          </p:cNvPr>
          <p:cNvSpPr>
            <a:spLocks noGrp="1"/>
          </p:cNvSpPr>
          <p:nvPr>
            <p:ph type="title"/>
          </p:nvPr>
        </p:nvSpPr>
        <p:spPr/>
        <p:txBody>
          <a:bodyPr/>
          <a:lstStyle/>
          <a:p>
            <a:r>
              <a:rPr lang="en-US" dirty="0"/>
              <a:t>Born a Human, Eternally a King</a:t>
            </a:r>
          </a:p>
        </p:txBody>
      </p:sp>
      <p:sp>
        <p:nvSpPr>
          <p:cNvPr id="3" name="Content Placeholder 2">
            <a:extLst>
              <a:ext uri="{FF2B5EF4-FFF2-40B4-BE49-F238E27FC236}">
                <a16:creationId xmlns:a16="http://schemas.microsoft.com/office/drawing/2014/main" id="{3DD665F2-DE58-4B1B-B639-C24E721F8036}"/>
              </a:ext>
            </a:extLst>
          </p:cNvPr>
          <p:cNvSpPr>
            <a:spLocks noGrp="1"/>
          </p:cNvSpPr>
          <p:nvPr>
            <p:ph idx="1"/>
          </p:nvPr>
        </p:nvSpPr>
        <p:spPr/>
        <p:txBody>
          <a:bodyPr/>
          <a:lstStyle/>
          <a:p>
            <a:r>
              <a:rPr lang="en-US" dirty="0"/>
              <a:t>Now in these verses, on what grounds did Gabriel urge Mary not to be afraid?</a:t>
            </a:r>
          </a:p>
          <a:p>
            <a:r>
              <a:rPr lang="en-US" dirty="0"/>
              <a:t>What description to we see here about the child Mary would bear?</a:t>
            </a:r>
          </a:p>
          <a:p>
            <a:endParaRPr lang="en-US" dirty="0"/>
          </a:p>
        </p:txBody>
      </p:sp>
    </p:spTree>
    <p:extLst>
      <p:ext uri="{BB962C8B-B14F-4D97-AF65-F5344CB8AC3E}">
        <p14:creationId xmlns:p14="http://schemas.microsoft.com/office/powerpoint/2010/main" val="20601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2586-0FAD-4D9F-8F3E-C0EFB66E86E9}"/>
              </a:ext>
            </a:extLst>
          </p:cNvPr>
          <p:cNvSpPr>
            <a:spLocks noGrp="1"/>
          </p:cNvSpPr>
          <p:nvPr>
            <p:ph type="title"/>
          </p:nvPr>
        </p:nvSpPr>
        <p:spPr/>
        <p:txBody>
          <a:bodyPr/>
          <a:lstStyle/>
          <a:p>
            <a:r>
              <a:rPr lang="en-US" dirty="0"/>
              <a:t>Born a Human, Eternally a King</a:t>
            </a:r>
          </a:p>
        </p:txBody>
      </p:sp>
      <p:sp>
        <p:nvSpPr>
          <p:cNvPr id="3" name="Content Placeholder 2">
            <a:extLst>
              <a:ext uri="{FF2B5EF4-FFF2-40B4-BE49-F238E27FC236}">
                <a16:creationId xmlns:a16="http://schemas.microsoft.com/office/drawing/2014/main" id="{F832C458-EADF-4CC8-AA3B-9786A1F374C5}"/>
              </a:ext>
            </a:extLst>
          </p:cNvPr>
          <p:cNvSpPr>
            <a:spLocks noGrp="1"/>
          </p:cNvSpPr>
          <p:nvPr>
            <p:ph idx="1"/>
          </p:nvPr>
        </p:nvSpPr>
        <p:spPr/>
        <p:txBody>
          <a:bodyPr/>
          <a:lstStyle/>
          <a:p>
            <a:r>
              <a:rPr lang="en-US" dirty="0"/>
              <a:t>What is the significance of the names and titles given to this child?</a:t>
            </a:r>
          </a:p>
          <a:p>
            <a:endParaRPr lang="en-US" dirty="0"/>
          </a:p>
        </p:txBody>
      </p:sp>
      <p:graphicFrame>
        <p:nvGraphicFramePr>
          <p:cNvPr id="4" name="Table 4">
            <a:extLst>
              <a:ext uri="{FF2B5EF4-FFF2-40B4-BE49-F238E27FC236}">
                <a16:creationId xmlns:a16="http://schemas.microsoft.com/office/drawing/2014/main" id="{2E6DA96C-3CB7-4043-AA0B-9F748F821923}"/>
              </a:ext>
            </a:extLst>
          </p:cNvPr>
          <p:cNvGraphicFramePr>
            <a:graphicFrameLocks noGrp="1"/>
          </p:cNvGraphicFramePr>
          <p:nvPr>
            <p:extLst>
              <p:ext uri="{D42A27DB-BD31-4B8C-83A1-F6EECF244321}">
                <p14:modId xmlns:p14="http://schemas.microsoft.com/office/powerpoint/2010/main" val="3754518547"/>
              </p:ext>
            </p:extLst>
          </p:nvPr>
        </p:nvGraphicFramePr>
        <p:xfrm>
          <a:off x="2006947" y="2972750"/>
          <a:ext cx="8128000" cy="3383280"/>
        </p:xfrm>
        <a:graphic>
          <a:graphicData uri="http://schemas.openxmlformats.org/drawingml/2006/table">
            <a:tbl>
              <a:tblPr firstRow="1" bandRow="1">
                <a:tableStyleId>{5C22544A-7EE6-4342-B048-85BDC9FD1C3A}</a:tableStyleId>
              </a:tblPr>
              <a:tblGrid>
                <a:gridCol w="2565052">
                  <a:extLst>
                    <a:ext uri="{9D8B030D-6E8A-4147-A177-3AD203B41FA5}">
                      <a16:colId xmlns:a16="http://schemas.microsoft.com/office/drawing/2014/main" val="2944480194"/>
                    </a:ext>
                  </a:extLst>
                </a:gridCol>
                <a:gridCol w="5562948">
                  <a:extLst>
                    <a:ext uri="{9D8B030D-6E8A-4147-A177-3AD203B41FA5}">
                      <a16:colId xmlns:a16="http://schemas.microsoft.com/office/drawing/2014/main" val="3292646900"/>
                    </a:ext>
                  </a:extLst>
                </a:gridCol>
              </a:tblGrid>
              <a:tr h="448178">
                <a:tc>
                  <a:txBody>
                    <a:bodyPr/>
                    <a:lstStyle/>
                    <a:p>
                      <a:pPr algn="ctr"/>
                      <a:r>
                        <a:rPr lang="en-US" sz="2400" dirty="0"/>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kern="1200" dirty="0">
                          <a:solidFill>
                            <a:schemeClr val="lt1"/>
                          </a:solidFill>
                          <a:latin typeface="+mn-lt"/>
                          <a:ea typeface="+mn-ea"/>
                          <a:cs typeface="+mn-cs"/>
                        </a:rPr>
                        <a:t>Significance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5331171"/>
                  </a:ext>
                </a:extLst>
              </a:tr>
              <a:tr h="370840">
                <a:tc>
                  <a:txBody>
                    <a:bodyPr/>
                    <a:lstStyle/>
                    <a:p>
                      <a:pPr algn="ctr"/>
                      <a:r>
                        <a:rPr lang="en-US" sz="2400" dirty="0"/>
                        <a:t>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22267"/>
                  </a:ext>
                </a:extLst>
              </a:tr>
              <a:tr h="185420">
                <a:tc>
                  <a:txBody>
                    <a:bodyPr/>
                    <a:lstStyle/>
                    <a:p>
                      <a:pPr algn="ctr"/>
                      <a:r>
                        <a:rPr lang="en-US" sz="2400" dirty="0"/>
                        <a:t>Son of the </a:t>
                      </a:r>
                      <a:br>
                        <a:rPr lang="en-US" sz="2400" dirty="0"/>
                      </a:br>
                      <a:r>
                        <a:rPr lang="en-US" sz="2400" dirty="0"/>
                        <a:t>Most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869344"/>
                  </a:ext>
                </a:extLst>
              </a:tr>
              <a:tr h="185420">
                <a:tc>
                  <a:txBody>
                    <a:bodyPr/>
                    <a:lstStyle/>
                    <a:p>
                      <a:pPr algn="ctr"/>
                      <a:r>
                        <a:rPr lang="en-US" sz="2400" dirty="0"/>
                        <a:t>Given throne of David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3713603"/>
                  </a:ext>
                </a:extLst>
              </a:tr>
              <a:tr h="370840">
                <a:tc>
                  <a:txBody>
                    <a:bodyPr/>
                    <a:lstStyle/>
                    <a:p>
                      <a:pPr algn="ctr"/>
                      <a:r>
                        <a:rPr lang="en-US" sz="2400" dirty="0"/>
                        <a:t>Kingdom included the House of Jacob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1959249"/>
                  </a:ext>
                </a:extLst>
              </a:tr>
            </a:tbl>
          </a:graphicData>
        </a:graphic>
      </p:graphicFrame>
    </p:spTree>
    <p:extLst>
      <p:ext uri="{BB962C8B-B14F-4D97-AF65-F5344CB8AC3E}">
        <p14:creationId xmlns:p14="http://schemas.microsoft.com/office/powerpoint/2010/main" val="365041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A1F7-AB64-4FC4-87B3-049DD3479E18}"/>
              </a:ext>
            </a:extLst>
          </p:cNvPr>
          <p:cNvSpPr>
            <a:spLocks noGrp="1"/>
          </p:cNvSpPr>
          <p:nvPr>
            <p:ph type="title"/>
          </p:nvPr>
        </p:nvSpPr>
        <p:spPr/>
        <p:txBody>
          <a:bodyPr/>
          <a:lstStyle/>
          <a:p>
            <a:r>
              <a:rPr lang="en-US" dirty="0"/>
              <a:t>Born a Human, Eternally a King</a:t>
            </a:r>
          </a:p>
        </p:txBody>
      </p:sp>
      <p:sp>
        <p:nvSpPr>
          <p:cNvPr id="3" name="Content Placeholder 2">
            <a:extLst>
              <a:ext uri="{FF2B5EF4-FFF2-40B4-BE49-F238E27FC236}">
                <a16:creationId xmlns:a16="http://schemas.microsoft.com/office/drawing/2014/main" id="{464B7B4B-289D-4AF5-B945-7EFEF2809201}"/>
              </a:ext>
            </a:extLst>
          </p:cNvPr>
          <p:cNvSpPr>
            <a:spLocks noGrp="1"/>
          </p:cNvSpPr>
          <p:nvPr>
            <p:ph idx="1"/>
          </p:nvPr>
        </p:nvSpPr>
        <p:spPr/>
        <p:txBody>
          <a:bodyPr/>
          <a:lstStyle/>
          <a:p>
            <a:r>
              <a:rPr lang="en-US" dirty="0"/>
              <a:t>Note that the “Kingdom of God” is the realm where God rules.  Therefore, in what way is Jesus to be King today?</a:t>
            </a:r>
          </a:p>
          <a:p>
            <a:r>
              <a:rPr lang="en-US" dirty="0"/>
              <a:t>How is this kingdom different from other kingdoms?</a:t>
            </a:r>
          </a:p>
          <a:p>
            <a:r>
              <a:rPr lang="en-US" dirty="0"/>
              <a:t>How do believers, this kingdom’s subjects, know what the King wants of them?  There are few apparent angel appearances today.</a:t>
            </a:r>
          </a:p>
          <a:p>
            <a:endParaRPr lang="en-US" dirty="0"/>
          </a:p>
        </p:txBody>
      </p:sp>
    </p:spTree>
    <p:extLst>
      <p:ext uri="{BB962C8B-B14F-4D97-AF65-F5344CB8AC3E}">
        <p14:creationId xmlns:p14="http://schemas.microsoft.com/office/powerpoint/2010/main" val="401061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59F1-BDE8-4278-ABBB-9DBB27A71B15}"/>
              </a:ext>
            </a:extLst>
          </p:cNvPr>
          <p:cNvSpPr>
            <a:spLocks noGrp="1"/>
          </p:cNvSpPr>
          <p:nvPr>
            <p:ph type="title"/>
          </p:nvPr>
        </p:nvSpPr>
        <p:spPr/>
        <p:txBody>
          <a:bodyPr/>
          <a:lstStyle/>
          <a:p>
            <a:pPr algn="l"/>
            <a:r>
              <a:rPr lang="en-US" dirty="0"/>
              <a:t>Listen for evidence of divinity.</a:t>
            </a:r>
          </a:p>
        </p:txBody>
      </p:sp>
      <p:sp>
        <p:nvSpPr>
          <p:cNvPr id="3" name="Content Placeholder 2">
            <a:extLst>
              <a:ext uri="{FF2B5EF4-FFF2-40B4-BE49-F238E27FC236}">
                <a16:creationId xmlns:a16="http://schemas.microsoft.com/office/drawing/2014/main" id="{075CBB26-A2F7-4314-9609-5E615C8DB545}"/>
              </a:ext>
            </a:extLst>
          </p:cNvPr>
          <p:cNvSpPr>
            <a:spLocks noGrp="1"/>
          </p:cNvSpPr>
          <p:nvPr>
            <p:ph idx="1"/>
          </p:nvPr>
        </p:nvSpPr>
        <p:spPr>
          <a:xfrm>
            <a:off x="1265129" y="1725417"/>
            <a:ext cx="9612682" cy="4351338"/>
          </a:xfrm>
        </p:spPr>
        <p:txBody>
          <a:bodyPr/>
          <a:lstStyle/>
          <a:p>
            <a:pPr marL="0" indent="0" algn="ctr">
              <a:buNone/>
            </a:pPr>
            <a:r>
              <a:rPr lang="en-US" dirty="0"/>
              <a:t>Luke 1:34-35 (NIV)  "How will this be," Mary asked the angel, "since I am a virgin?"  35  The angel answered, "The Holy Spirit will come upon you, and the power of the Most High will overshadow you. So the holy one to be born will be called the Son of God.</a:t>
            </a:r>
          </a:p>
          <a:p>
            <a:pPr marL="0" indent="0" algn="ctr">
              <a:buNone/>
            </a:pPr>
            <a:endParaRPr lang="en-US" dirty="0"/>
          </a:p>
        </p:txBody>
      </p:sp>
      <p:pic>
        <p:nvPicPr>
          <p:cNvPr id="4" name="Picture 3">
            <a:extLst>
              <a:ext uri="{FF2B5EF4-FFF2-40B4-BE49-F238E27FC236}">
                <a16:creationId xmlns:a16="http://schemas.microsoft.com/office/drawing/2014/main" id="{C467D30E-ECA7-470B-B084-18B7DF0E7DD9}"/>
              </a:ext>
            </a:extLst>
          </p:cNvPr>
          <p:cNvPicPr>
            <a:picLocks noChangeAspect="1"/>
          </p:cNvPicPr>
          <p:nvPr/>
        </p:nvPicPr>
        <p:blipFill>
          <a:blip r:embed="rId2"/>
          <a:stretch>
            <a:fillRect/>
          </a:stretch>
        </p:blipFill>
        <p:spPr>
          <a:xfrm>
            <a:off x="4887094" y="5072603"/>
            <a:ext cx="2190112" cy="330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422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3D47-1149-423E-8CF4-67B0D0B4B799}"/>
              </a:ext>
            </a:extLst>
          </p:cNvPr>
          <p:cNvSpPr>
            <a:spLocks noGrp="1"/>
          </p:cNvSpPr>
          <p:nvPr>
            <p:ph type="title"/>
          </p:nvPr>
        </p:nvSpPr>
        <p:spPr/>
        <p:txBody>
          <a:bodyPr/>
          <a:lstStyle/>
          <a:p>
            <a:r>
              <a:rPr lang="en-US" dirty="0"/>
              <a:t>Son of God, Divinity</a:t>
            </a:r>
          </a:p>
        </p:txBody>
      </p:sp>
      <p:sp>
        <p:nvSpPr>
          <p:cNvPr id="3" name="Content Placeholder 2">
            <a:extLst>
              <a:ext uri="{FF2B5EF4-FFF2-40B4-BE49-F238E27FC236}">
                <a16:creationId xmlns:a16="http://schemas.microsoft.com/office/drawing/2014/main" id="{B3288DB5-45CB-4A02-9E8F-F98B75978AEA}"/>
              </a:ext>
            </a:extLst>
          </p:cNvPr>
          <p:cNvSpPr>
            <a:spLocks noGrp="1"/>
          </p:cNvSpPr>
          <p:nvPr>
            <p:ph idx="1"/>
          </p:nvPr>
        </p:nvSpPr>
        <p:spPr/>
        <p:txBody>
          <a:bodyPr/>
          <a:lstStyle/>
          <a:p>
            <a:r>
              <a:rPr lang="en-US" dirty="0"/>
              <a:t>Why was Mary puzzled by Gabriel’s announcement? </a:t>
            </a:r>
          </a:p>
          <a:p>
            <a:r>
              <a:rPr lang="en-US" dirty="0"/>
              <a:t>What was the essence of her question to the angel?</a:t>
            </a:r>
          </a:p>
          <a:p>
            <a:r>
              <a:rPr lang="en-US" dirty="0"/>
              <a:t>How did Gabriel explain her conception? </a:t>
            </a:r>
          </a:p>
          <a:p>
            <a:r>
              <a:rPr lang="en-US" dirty="0"/>
              <a:t>How would you explain the virgin birth to someone who finds it hard to believe?</a:t>
            </a:r>
          </a:p>
          <a:p>
            <a:endParaRPr lang="en-US" dirty="0"/>
          </a:p>
        </p:txBody>
      </p:sp>
    </p:spTree>
    <p:extLst>
      <p:ext uri="{BB962C8B-B14F-4D97-AF65-F5344CB8AC3E}">
        <p14:creationId xmlns:p14="http://schemas.microsoft.com/office/powerpoint/2010/main" val="183357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4AFA-8C59-4488-B4F4-0D9273728EC4}"/>
              </a:ext>
            </a:extLst>
          </p:cNvPr>
          <p:cNvSpPr>
            <a:spLocks noGrp="1"/>
          </p:cNvSpPr>
          <p:nvPr>
            <p:ph type="title"/>
          </p:nvPr>
        </p:nvSpPr>
        <p:spPr/>
        <p:txBody>
          <a:bodyPr/>
          <a:lstStyle/>
          <a:p>
            <a:r>
              <a:rPr lang="en-US" dirty="0"/>
              <a:t>Son of God, Divinity</a:t>
            </a:r>
          </a:p>
        </p:txBody>
      </p:sp>
      <p:sp>
        <p:nvSpPr>
          <p:cNvPr id="3" name="Content Placeholder 2">
            <a:extLst>
              <a:ext uri="{FF2B5EF4-FFF2-40B4-BE49-F238E27FC236}">
                <a16:creationId xmlns:a16="http://schemas.microsoft.com/office/drawing/2014/main" id="{2DB69BAD-BF3E-46D6-8496-9ABC2CF3FDD2}"/>
              </a:ext>
            </a:extLst>
          </p:cNvPr>
          <p:cNvSpPr>
            <a:spLocks noGrp="1"/>
          </p:cNvSpPr>
          <p:nvPr>
            <p:ph idx="1"/>
          </p:nvPr>
        </p:nvSpPr>
        <p:spPr/>
        <p:txBody>
          <a:bodyPr/>
          <a:lstStyle/>
          <a:p>
            <a:r>
              <a:rPr lang="en-US" dirty="0"/>
              <a:t>What difference does it make whether or not a person believes that the child born to Mary was really God and not just a man? </a:t>
            </a:r>
          </a:p>
          <a:p>
            <a:r>
              <a:rPr lang="en-US" dirty="0"/>
              <a:t>How can we help our families have a Christ-centered Christmas this year?</a:t>
            </a:r>
          </a:p>
          <a:p>
            <a:endParaRPr lang="en-US" dirty="0"/>
          </a:p>
        </p:txBody>
      </p:sp>
    </p:spTree>
    <p:extLst>
      <p:ext uri="{BB962C8B-B14F-4D97-AF65-F5344CB8AC3E}">
        <p14:creationId xmlns:p14="http://schemas.microsoft.com/office/powerpoint/2010/main" val="33469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69DA-801D-40A1-8B73-7BF78B447C2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64015B4-D068-4AC7-84B5-34F13CE1CE1F}"/>
              </a:ext>
            </a:extLst>
          </p:cNvPr>
          <p:cNvSpPr>
            <a:spLocks noGrp="1"/>
          </p:cNvSpPr>
          <p:nvPr>
            <p:ph idx="1"/>
          </p:nvPr>
        </p:nvSpPr>
        <p:spPr/>
        <p:txBody>
          <a:bodyPr/>
          <a:lstStyle/>
          <a:p>
            <a:r>
              <a:rPr lang="en-US" dirty="0"/>
              <a:t>Trust. </a:t>
            </a:r>
          </a:p>
          <a:p>
            <a:pPr lvl="1"/>
            <a:r>
              <a:rPr lang="en-US" dirty="0"/>
              <a:t>God can work a miracle and change your life so trust Him. </a:t>
            </a:r>
          </a:p>
          <a:p>
            <a:pPr lvl="1"/>
            <a:r>
              <a:rPr lang="en-US" dirty="0"/>
              <a:t>If you want to know how to become a follower of Christ, talk with your group leader. </a:t>
            </a:r>
          </a:p>
          <a:p>
            <a:pPr lvl="1"/>
            <a:r>
              <a:rPr lang="en-US" dirty="0"/>
              <a:t>You can also read the inside front cover of this book.</a:t>
            </a:r>
          </a:p>
          <a:p>
            <a:endParaRPr lang="en-US" dirty="0"/>
          </a:p>
        </p:txBody>
      </p:sp>
    </p:spTree>
    <p:extLst>
      <p:ext uri="{BB962C8B-B14F-4D97-AF65-F5344CB8AC3E}">
        <p14:creationId xmlns:p14="http://schemas.microsoft.com/office/powerpoint/2010/main" val="12749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69DA-801D-40A1-8B73-7BF78B447C2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64015B4-D068-4AC7-84B5-34F13CE1CE1F}"/>
              </a:ext>
            </a:extLst>
          </p:cNvPr>
          <p:cNvSpPr>
            <a:spLocks noGrp="1"/>
          </p:cNvSpPr>
          <p:nvPr>
            <p:ph idx="1"/>
          </p:nvPr>
        </p:nvSpPr>
        <p:spPr>
          <a:xfrm>
            <a:off x="838200" y="2204581"/>
            <a:ext cx="10515600" cy="3972382"/>
          </a:xfrm>
        </p:spPr>
        <p:txBody>
          <a:bodyPr/>
          <a:lstStyle/>
          <a:p>
            <a:r>
              <a:rPr lang="en-US" dirty="0"/>
              <a:t>Pray. </a:t>
            </a:r>
          </a:p>
          <a:p>
            <a:pPr lvl="1"/>
            <a:r>
              <a:rPr lang="en-US" dirty="0"/>
              <a:t>Ask the Lord to increase your faith. </a:t>
            </a:r>
          </a:p>
          <a:p>
            <a:pPr lvl="1"/>
            <a:r>
              <a:rPr lang="en-US" dirty="0"/>
              <a:t>Trust Him with what you know from His Word.</a:t>
            </a:r>
          </a:p>
          <a:p>
            <a:endParaRPr lang="en-US" dirty="0"/>
          </a:p>
        </p:txBody>
      </p:sp>
    </p:spTree>
    <p:extLst>
      <p:ext uri="{BB962C8B-B14F-4D97-AF65-F5344CB8AC3E}">
        <p14:creationId xmlns:p14="http://schemas.microsoft.com/office/powerpoint/2010/main" val="397133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69DA-801D-40A1-8B73-7BF78B447C2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64015B4-D068-4AC7-84B5-34F13CE1CE1F}"/>
              </a:ext>
            </a:extLst>
          </p:cNvPr>
          <p:cNvSpPr>
            <a:spLocks noGrp="1"/>
          </p:cNvSpPr>
          <p:nvPr>
            <p:ph idx="1"/>
          </p:nvPr>
        </p:nvSpPr>
        <p:spPr/>
        <p:txBody>
          <a:bodyPr/>
          <a:lstStyle/>
          <a:p>
            <a:r>
              <a:rPr lang="en-US" dirty="0"/>
              <a:t>Defend. </a:t>
            </a:r>
          </a:p>
          <a:p>
            <a:pPr lvl="1"/>
            <a:r>
              <a:rPr lang="en-US" dirty="0"/>
              <a:t>If you have a friend who sees Jesus simply as a good man or a good teacher, share with him or her the reality of the virgin birth of Christ. </a:t>
            </a:r>
          </a:p>
          <a:p>
            <a:pPr lvl="1"/>
            <a:r>
              <a:rPr lang="en-US" dirty="0"/>
              <a:t>Pray that eyes would be opened to the impact that trust can have on one’s life as you defend the truth.</a:t>
            </a:r>
          </a:p>
          <a:p>
            <a:endParaRPr lang="en-US" dirty="0"/>
          </a:p>
        </p:txBody>
      </p:sp>
    </p:spTree>
    <p:extLst>
      <p:ext uri="{BB962C8B-B14F-4D97-AF65-F5344CB8AC3E}">
        <p14:creationId xmlns:p14="http://schemas.microsoft.com/office/powerpoint/2010/main" val="66273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0462A86-B1A6-47E4-B739-8A32C36B9EB6}"/>
              </a:ext>
            </a:extLst>
          </p:cNvPr>
          <p:cNvGrpSpPr/>
          <p:nvPr/>
        </p:nvGrpSpPr>
        <p:grpSpPr>
          <a:xfrm>
            <a:off x="1849088" y="1068656"/>
            <a:ext cx="8446819" cy="4618281"/>
            <a:chOff x="1849088" y="1068656"/>
            <a:chExt cx="8446819" cy="4618281"/>
          </a:xfrm>
        </p:grpSpPr>
        <p:pic>
          <p:nvPicPr>
            <p:cNvPr id="5" name="Picture 4" descr="A picture containing grass, toy, sitting, pile&#10;&#10;Description automatically generated">
              <a:extLst>
                <a:ext uri="{FF2B5EF4-FFF2-40B4-BE49-F238E27FC236}">
                  <a16:creationId xmlns:a16="http://schemas.microsoft.com/office/drawing/2014/main" id="{78A5D2EE-B1D2-4AB8-B3BC-130F40720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088" y="1068656"/>
              <a:ext cx="8446819" cy="4618281"/>
            </a:xfrm>
            <a:prstGeom prst="rect">
              <a:avLst/>
            </a:prstGeom>
            <a:ln>
              <a:noFill/>
            </a:ln>
            <a:effectLst>
              <a:outerShdw blurRad="292100" dist="139700" dir="2700000" algn="tl" rotWithShape="0">
                <a:srgbClr val="333333">
                  <a:alpha val="65000"/>
                </a:srgbClr>
              </a:outerShdw>
            </a:effectLst>
          </p:spPr>
        </p:pic>
        <p:sp>
          <p:nvSpPr>
            <p:cNvPr id="6" name="Isosceles Triangle 5">
              <a:hlinkClick r:id="rId3"/>
              <a:extLst>
                <a:ext uri="{FF2B5EF4-FFF2-40B4-BE49-F238E27FC236}">
                  <a16:creationId xmlns:a16="http://schemas.microsoft.com/office/drawing/2014/main" id="{9223C088-A2F9-45A2-9A00-498A35081D82}"/>
                </a:ext>
              </a:extLst>
            </p:cNvPr>
            <p:cNvSpPr/>
            <p:nvPr/>
          </p:nvSpPr>
          <p:spPr>
            <a:xfrm rot="5245441">
              <a:off x="5674031" y="2920934"/>
              <a:ext cx="494995" cy="42672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hlinkClick r:id="rId3"/>
            <a:extLst>
              <a:ext uri="{FF2B5EF4-FFF2-40B4-BE49-F238E27FC236}">
                <a16:creationId xmlns:a16="http://schemas.microsoft.com/office/drawing/2014/main" id="{12F4E3F9-21A4-477C-9069-03B9470D29C7}"/>
              </a:ext>
            </a:extLst>
          </p:cNvPr>
          <p:cNvSpPr txBox="1"/>
          <p:nvPr/>
        </p:nvSpPr>
        <p:spPr>
          <a:xfrm>
            <a:off x="4667003" y="5973289"/>
            <a:ext cx="2660073"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4272607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EC3B-E78D-4F59-A2AB-06B86CBD51FC}"/>
              </a:ext>
            </a:extLst>
          </p:cNvPr>
          <p:cNvSpPr>
            <a:spLocks noGrp="1"/>
          </p:cNvSpPr>
          <p:nvPr>
            <p:ph type="title"/>
          </p:nvPr>
        </p:nvSpPr>
        <p:spPr/>
        <p:txBody>
          <a:bodyPr/>
          <a:lstStyle/>
          <a:p>
            <a:r>
              <a:rPr lang="en-US" dirty="0"/>
              <a:t>Family Activities</a:t>
            </a:r>
          </a:p>
        </p:txBody>
      </p:sp>
      <p:pic>
        <p:nvPicPr>
          <p:cNvPr id="5" name="Picture 4" descr="A close up of a keyboard&#10;&#10;Description automatically generated">
            <a:extLst>
              <a:ext uri="{FF2B5EF4-FFF2-40B4-BE49-F238E27FC236}">
                <a16:creationId xmlns:a16="http://schemas.microsoft.com/office/drawing/2014/main" id="{1B74F715-F2AC-4535-9E8B-EAF0847981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6053" y="4659681"/>
            <a:ext cx="5694963" cy="95197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1FF47AC-8C72-4F45-8F7D-37834F76637C}"/>
              </a:ext>
            </a:extLst>
          </p:cNvPr>
          <p:cNvPicPr>
            <a:picLocks noChangeAspect="1"/>
          </p:cNvPicPr>
          <p:nvPr/>
        </p:nvPicPr>
        <p:blipFill>
          <a:blip r:embed="rId3"/>
          <a:stretch>
            <a:fillRect/>
          </a:stretch>
        </p:blipFill>
        <p:spPr>
          <a:xfrm>
            <a:off x="2929851" y="3986493"/>
            <a:ext cx="3470950" cy="570567"/>
          </a:xfrm>
          <a:prstGeom prst="rect">
            <a:avLst/>
          </a:prstGeom>
          <a:ln>
            <a:noFill/>
          </a:ln>
          <a:effectLst>
            <a:outerShdw blurRad="292100" dist="139700" dir="2700000" algn="tl" rotWithShape="0">
              <a:srgbClr val="333333">
                <a:alpha val="65000"/>
              </a:srgbClr>
            </a:outerShdw>
          </a:effectLst>
        </p:spPr>
      </p:pic>
      <p:pic>
        <p:nvPicPr>
          <p:cNvPr id="8" name="Picture 7" descr="A drawing of a cartoon character&#10;&#10;Description automatically generated">
            <a:extLst>
              <a:ext uri="{FF2B5EF4-FFF2-40B4-BE49-F238E27FC236}">
                <a16:creationId xmlns:a16="http://schemas.microsoft.com/office/drawing/2014/main" id="{811DE0B8-EE02-428C-A7E2-17A4276FAF51}"/>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433884" y="3181611"/>
            <a:ext cx="2077797" cy="2820951"/>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188E6320-01FD-4C30-9888-8DD7337F5092}"/>
              </a:ext>
            </a:extLst>
          </p:cNvPr>
          <p:cNvSpPr/>
          <p:nvPr/>
        </p:nvSpPr>
        <p:spPr>
          <a:xfrm>
            <a:off x="2680571" y="1791222"/>
            <a:ext cx="5837128" cy="1352811"/>
          </a:xfrm>
          <a:prstGeom prst="wedgeRoundRectCallout">
            <a:avLst>
              <a:gd name="adj1" fmla="val 38180"/>
              <a:gd name="adj2" fmla="val 856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Whoa !  A Fallen Phrases Puzzle … You’ve got some work to do.  There’s other cool stuff too at </a:t>
            </a:r>
            <a:r>
              <a:rPr lang="en-US" u="sng" dirty="0">
                <a:latin typeface="Comic Sans MS" panose="030F0702030302020204" pitchFamily="66" charset="0"/>
                <a:hlinkClick r:id="rId6"/>
              </a:rPr>
              <a:t>https://tinyurl.com/t6694wx</a:t>
            </a:r>
            <a:r>
              <a:rPr lang="en-US" u="sng" dirty="0">
                <a:latin typeface="Comic Sans MS" panose="030F0702030302020204" pitchFamily="66" charset="0"/>
              </a:rPr>
              <a:t> </a:t>
            </a:r>
            <a:r>
              <a:rPr lang="en-US" sz="2000" dirty="0">
                <a:latin typeface="Comic Sans MS" panose="030F0702030302020204" pitchFamily="66" charset="0"/>
              </a:rPr>
              <a:t>, including an online jigsaw puzzle.</a:t>
            </a:r>
          </a:p>
        </p:txBody>
      </p:sp>
    </p:spTree>
    <p:extLst>
      <p:ext uri="{BB962C8B-B14F-4D97-AF65-F5344CB8AC3E}">
        <p14:creationId xmlns:p14="http://schemas.microsoft.com/office/powerpoint/2010/main" val="89227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Jesus God?</a:t>
            </a:r>
          </a:p>
        </p:txBody>
      </p:sp>
      <p:sp>
        <p:nvSpPr>
          <p:cNvPr id="3" name="Subtitle 2"/>
          <p:cNvSpPr>
            <a:spLocks noGrp="1"/>
          </p:cNvSpPr>
          <p:nvPr>
            <p:ph type="subTitle" idx="1"/>
          </p:nvPr>
        </p:nvSpPr>
        <p:spPr>
          <a:xfrm>
            <a:off x="1524000" y="4037610"/>
            <a:ext cx="9144000" cy="1220190"/>
          </a:xfrm>
        </p:spPr>
        <p:txBody>
          <a:bodyPr/>
          <a:lstStyle/>
          <a:p>
            <a:r>
              <a:rPr lang="en-US" dirty="0"/>
              <a:t>December 22</a:t>
            </a:r>
          </a:p>
        </p:txBody>
      </p:sp>
    </p:spTree>
    <p:extLst>
      <p:ext uri="{BB962C8B-B14F-4D97-AF65-F5344CB8AC3E}">
        <p14:creationId xmlns:p14="http://schemas.microsoft.com/office/powerpoint/2010/main" val="367719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F5E6-F484-4A38-A02C-FD48D8698CF1}"/>
              </a:ext>
            </a:extLst>
          </p:cNvPr>
          <p:cNvSpPr>
            <a:spLocks noGrp="1"/>
          </p:cNvSpPr>
          <p:nvPr>
            <p:ph type="title"/>
          </p:nvPr>
        </p:nvSpPr>
        <p:spPr/>
        <p:txBody>
          <a:bodyPr/>
          <a:lstStyle/>
          <a:p>
            <a:r>
              <a:rPr lang="en-US" dirty="0"/>
              <a:t>Remember when …</a:t>
            </a:r>
          </a:p>
        </p:txBody>
      </p:sp>
      <p:sp>
        <p:nvSpPr>
          <p:cNvPr id="3" name="Content Placeholder 2">
            <a:extLst>
              <a:ext uri="{FF2B5EF4-FFF2-40B4-BE49-F238E27FC236}">
                <a16:creationId xmlns:a16="http://schemas.microsoft.com/office/drawing/2014/main" id="{8924BF36-05F2-4248-9C11-790C6B3926D7}"/>
              </a:ext>
            </a:extLst>
          </p:cNvPr>
          <p:cNvSpPr>
            <a:spLocks noGrp="1"/>
          </p:cNvSpPr>
          <p:nvPr>
            <p:ph idx="1"/>
          </p:nvPr>
        </p:nvSpPr>
        <p:spPr/>
        <p:txBody>
          <a:bodyPr/>
          <a:lstStyle/>
          <a:p>
            <a:r>
              <a:rPr lang="en-US" dirty="0"/>
              <a:t>What’s a decision you’re glad you made as a teenager or young adult?”</a:t>
            </a:r>
          </a:p>
          <a:p>
            <a:r>
              <a:rPr lang="en-US" dirty="0">
                <a:solidFill>
                  <a:srgbClr val="C00000"/>
                </a:solidFill>
              </a:rPr>
              <a:t>Consider the decision Mary was confronted with.</a:t>
            </a:r>
          </a:p>
          <a:p>
            <a:pPr lvl="1"/>
            <a:r>
              <a:rPr lang="en-US" dirty="0">
                <a:solidFill>
                  <a:srgbClr val="C00000"/>
                </a:solidFill>
              </a:rPr>
              <a:t>She chose to follow God’s will, surprising as it was</a:t>
            </a:r>
          </a:p>
          <a:p>
            <a:pPr lvl="1"/>
            <a:r>
              <a:rPr lang="en-US" dirty="0">
                <a:solidFill>
                  <a:srgbClr val="C00000"/>
                </a:solidFill>
              </a:rPr>
              <a:t>This Bible study considers the world changing life of the Baby she bore.</a:t>
            </a:r>
          </a:p>
          <a:p>
            <a:pPr lvl="1"/>
            <a:r>
              <a:rPr lang="en-US" dirty="0">
                <a:solidFill>
                  <a:srgbClr val="C00000"/>
                </a:solidFill>
              </a:rPr>
              <a:t>Everything about Jesus’ birth points to His divinity.</a:t>
            </a:r>
          </a:p>
          <a:p>
            <a:endParaRPr lang="en-US" dirty="0"/>
          </a:p>
          <a:p>
            <a:endParaRPr lang="en-US" dirty="0"/>
          </a:p>
          <a:p>
            <a:endParaRPr lang="en-US" dirty="0"/>
          </a:p>
        </p:txBody>
      </p:sp>
      <p:grpSp>
        <p:nvGrpSpPr>
          <p:cNvPr id="8" name="Group 7">
            <a:extLst>
              <a:ext uri="{FF2B5EF4-FFF2-40B4-BE49-F238E27FC236}">
                <a16:creationId xmlns:a16="http://schemas.microsoft.com/office/drawing/2014/main" id="{C8AF95EF-C527-4BEB-A521-DBA799F5DE00}"/>
              </a:ext>
            </a:extLst>
          </p:cNvPr>
          <p:cNvGrpSpPr/>
          <p:nvPr/>
        </p:nvGrpSpPr>
        <p:grpSpPr>
          <a:xfrm>
            <a:off x="2264908" y="2837993"/>
            <a:ext cx="8382285" cy="3163993"/>
            <a:chOff x="2264908" y="2837993"/>
            <a:chExt cx="8382285" cy="3163993"/>
          </a:xfrm>
        </p:grpSpPr>
        <p:pic>
          <p:nvPicPr>
            <p:cNvPr id="5" name="Picture 4" descr="A person wearing a suit and tie&#10;&#10;Description automatically generated">
              <a:extLst>
                <a:ext uri="{FF2B5EF4-FFF2-40B4-BE49-F238E27FC236}">
                  <a16:creationId xmlns:a16="http://schemas.microsoft.com/office/drawing/2014/main" id="{425C614C-4148-45F8-A04E-3FB6933910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625" l="8906" r="94656">
                          <a14:foregroundMark x1="8906" y1="34688" x2="8906" y2="34688"/>
                          <a14:foregroundMark x1="24936" y1="90625" x2="24936" y2="90625"/>
                          <a14:foregroundMark x1="44784" y1="86406" x2="44784" y2="86406"/>
                          <a14:foregroundMark x1="44784" y1="79844" x2="44784" y2="79844"/>
                          <a14:foregroundMark x1="73282" y1="35781" x2="73282" y2="35781"/>
                          <a14:foregroundMark x1="87277" y1="35625" x2="87277" y2="35625"/>
                          <a14:foregroundMark x1="94656" y1="44375" x2="94656" y2="44375"/>
                          <a14:foregroundMark x1="94402" y1="47500" x2="94402" y2="47500"/>
                          <a14:foregroundMark x1="93893" y1="62344" x2="93893" y2="62344"/>
                          <a14:foregroundMark x1="93639" y1="68594" x2="93639" y2="68594"/>
                          <a14:foregroundMark x1="93893" y1="71719" x2="93893" y2="71719"/>
                          <a14:foregroundMark x1="93130" y1="77188" x2="93130" y2="77188"/>
                          <a14:foregroundMark x1="48855" y1="66563" x2="48855" y2="66563"/>
                          <a14:foregroundMark x1="46819" y1="67969" x2="46819" y2="67969"/>
                        </a14:backgroundRemoval>
                      </a14:imgEffect>
                    </a14:imgLayer>
                  </a14:imgProps>
                </a:ext>
                <a:ext uri="{28A0092B-C50C-407E-A947-70E740481C1C}">
                  <a14:useLocalDpi xmlns:a14="http://schemas.microsoft.com/office/drawing/2010/main" val="0"/>
                </a:ext>
              </a:extLst>
            </a:blip>
            <a:stretch>
              <a:fillRect/>
            </a:stretch>
          </p:blipFill>
          <p:spPr>
            <a:xfrm>
              <a:off x="2264908" y="2850078"/>
              <a:ext cx="1935469" cy="315190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91EC040-D229-4098-9363-4C5F48F0CF09}"/>
                </a:ext>
              </a:extLst>
            </p:cNvPr>
            <p:cNvPicPr>
              <a:picLocks noChangeAspect="1"/>
            </p:cNvPicPr>
            <p:nvPr/>
          </p:nvPicPr>
          <p:blipFill>
            <a:blip r:embed="rId4"/>
            <a:stretch>
              <a:fillRect/>
            </a:stretch>
          </p:blipFill>
          <p:spPr>
            <a:xfrm>
              <a:off x="8266241" y="2837993"/>
              <a:ext cx="2380952" cy="160952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F423B14-1423-4EF6-8B7C-E37EACBAC480}"/>
                </a:ext>
              </a:extLst>
            </p:cNvPr>
            <p:cNvPicPr>
              <a:picLocks noChangeAspect="1"/>
            </p:cNvPicPr>
            <p:nvPr/>
          </p:nvPicPr>
          <p:blipFill>
            <a:blip r:embed="rId5"/>
            <a:stretch>
              <a:fillRect/>
            </a:stretch>
          </p:blipFill>
          <p:spPr>
            <a:xfrm>
              <a:off x="4833683" y="3322118"/>
              <a:ext cx="2857143" cy="192381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1061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0A47-B0C0-47E6-B80D-9AF276AABAF1}"/>
              </a:ext>
            </a:extLst>
          </p:cNvPr>
          <p:cNvSpPr>
            <a:spLocks noGrp="1"/>
          </p:cNvSpPr>
          <p:nvPr>
            <p:ph type="title"/>
          </p:nvPr>
        </p:nvSpPr>
        <p:spPr/>
        <p:txBody>
          <a:bodyPr/>
          <a:lstStyle/>
          <a:p>
            <a:pPr algn="l"/>
            <a:r>
              <a:rPr lang="en-US" dirty="0"/>
              <a:t>Listen for an emotional response.</a:t>
            </a:r>
            <a:br>
              <a:rPr lang="en-US" dirty="0"/>
            </a:br>
            <a:endParaRPr lang="en-US" dirty="0"/>
          </a:p>
        </p:txBody>
      </p:sp>
      <p:sp>
        <p:nvSpPr>
          <p:cNvPr id="3" name="Content Placeholder 2">
            <a:extLst>
              <a:ext uri="{FF2B5EF4-FFF2-40B4-BE49-F238E27FC236}">
                <a16:creationId xmlns:a16="http://schemas.microsoft.com/office/drawing/2014/main" id="{D636EB33-1686-4BB8-9C30-DFE8D2E025D0}"/>
              </a:ext>
            </a:extLst>
          </p:cNvPr>
          <p:cNvSpPr>
            <a:spLocks noGrp="1"/>
          </p:cNvSpPr>
          <p:nvPr>
            <p:ph idx="1"/>
          </p:nvPr>
        </p:nvSpPr>
        <p:spPr>
          <a:xfrm>
            <a:off x="838200" y="1954059"/>
            <a:ext cx="10515600" cy="4222903"/>
          </a:xfrm>
        </p:spPr>
        <p:txBody>
          <a:bodyPr/>
          <a:lstStyle/>
          <a:p>
            <a:pPr marL="0" indent="0" algn="ctr">
              <a:buNone/>
            </a:pPr>
            <a:r>
              <a:rPr lang="en-US" dirty="0"/>
              <a:t>Luke 1:26-29 (NIV)  In the sixth month, God sent the angel Gabriel to Nazareth, a town in Galilee, 27  to a virgin pledged to be married to a man named Joseph, a descendant of David. The virgin's name was Mary. 28  The angel went </a:t>
            </a:r>
          </a:p>
        </p:txBody>
      </p:sp>
    </p:spTree>
    <p:extLst>
      <p:ext uri="{BB962C8B-B14F-4D97-AF65-F5344CB8AC3E}">
        <p14:creationId xmlns:p14="http://schemas.microsoft.com/office/powerpoint/2010/main" val="122186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0A47-B0C0-47E6-B80D-9AF276AABAF1}"/>
              </a:ext>
            </a:extLst>
          </p:cNvPr>
          <p:cNvSpPr>
            <a:spLocks noGrp="1"/>
          </p:cNvSpPr>
          <p:nvPr>
            <p:ph type="title"/>
          </p:nvPr>
        </p:nvSpPr>
        <p:spPr/>
        <p:txBody>
          <a:bodyPr/>
          <a:lstStyle/>
          <a:p>
            <a:pPr algn="l"/>
            <a:r>
              <a:rPr lang="en-US" dirty="0"/>
              <a:t>Listen for an emotional response.</a:t>
            </a:r>
            <a:br>
              <a:rPr lang="en-US" dirty="0"/>
            </a:br>
            <a:endParaRPr lang="en-US" dirty="0"/>
          </a:p>
        </p:txBody>
      </p:sp>
      <p:sp>
        <p:nvSpPr>
          <p:cNvPr id="3" name="Content Placeholder 2">
            <a:extLst>
              <a:ext uri="{FF2B5EF4-FFF2-40B4-BE49-F238E27FC236}">
                <a16:creationId xmlns:a16="http://schemas.microsoft.com/office/drawing/2014/main" id="{D636EB33-1686-4BB8-9C30-DFE8D2E025D0}"/>
              </a:ext>
            </a:extLst>
          </p:cNvPr>
          <p:cNvSpPr>
            <a:spLocks noGrp="1"/>
          </p:cNvSpPr>
          <p:nvPr>
            <p:ph idx="1"/>
          </p:nvPr>
        </p:nvSpPr>
        <p:spPr>
          <a:xfrm>
            <a:off x="838200" y="1954059"/>
            <a:ext cx="10515600" cy="4222903"/>
          </a:xfrm>
        </p:spPr>
        <p:txBody>
          <a:bodyPr/>
          <a:lstStyle/>
          <a:p>
            <a:pPr marL="0" indent="0" algn="ctr">
              <a:buNone/>
            </a:pPr>
            <a:r>
              <a:rPr lang="en-US" dirty="0"/>
              <a:t>to her and said, "Greetings, you who are highly favored! The Lord is with you." 29  Mary was greatly troubled at his words and wondered what kind of greeting this might be.</a:t>
            </a:r>
          </a:p>
        </p:txBody>
      </p:sp>
      <p:pic>
        <p:nvPicPr>
          <p:cNvPr id="4" name="Picture 3">
            <a:extLst>
              <a:ext uri="{FF2B5EF4-FFF2-40B4-BE49-F238E27FC236}">
                <a16:creationId xmlns:a16="http://schemas.microsoft.com/office/drawing/2014/main" id="{DB104368-38ED-416C-A4F4-E728EADA28F3}"/>
              </a:ext>
            </a:extLst>
          </p:cNvPr>
          <p:cNvPicPr>
            <a:picLocks noChangeAspect="1"/>
          </p:cNvPicPr>
          <p:nvPr/>
        </p:nvPicPr>
        <p:blipFill>
          <a:blip r:embed="rId2"/>
          <a:stretch>
            <a:fillRect/>
          </a:stretch>
        </p:blipFill>
        <p:spPr>
          <a:xfrm>
            <a:off x="5112562" y="4746927"/>
            <a:ext cx="2190112" cy="330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8672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05C2-B046-4F9E-A4F7-C5317DC3C607}"/>
              </a:ext>
            </a:extLst>
          </p:cNvPr>
          <p:cNvSpPr>
            <a:spLocks noGrp="1"/>
          </p:cNvSpPr>
          <p:nvPr>
            <p:ph type="title"/>
          </p:nvPr>
        </p:nvSpPr>
        <p:spPr/>
        <p:txBody>
          <a:bodyPr/>
          <a:lstStyle/>
          <a:p>
            <a:r>
              <a:rPr lang="en-US" dirty="0"/>
              <a:t>The Virgin Birth</a:t>
            </a:r>
          </a:p>
        </p:txBody>
      </p:sp>
      <p:sp>
        <p:nvSpPr>
          <p:cNvPr id="3" name="Content Placeholder 2">
            <a:extLst>
              <a:ext uri="{FF2B5EF4-FFF2-40B4-BE49-F238E27FC236}">
                <a16:creationId xmlns:a16="http://schemas.microsoft.com/office/drawing/2014/main" id="{99DF2279-E00D-44EE-9DC0-4A4D92FD636C}"/>
              </a:ext>
            </a:extLst>
          </p:cNvPr>
          <p:cNvSpPr>
            <a:spLocks noGrp="1"/>
          </p:cNvSpPr>
          <p:nvPr>
            <p:ph idx="1"/>
          </p:nvPr>
        </p:nvSpPr>
        <p:spPr/>
        <p:txBody>
          <a:bodyPr/>
          <a:lstStyle/>
          <a:p>
            <a:r>
              <a:rPr lang="en-US" dirty="0"/>
              <a:t>Let’s list the who, when, where, etc. that are covered in a news story.</a:t>
            </a:r>
          </a:p>
          <a:p>
            <a:r>
              <a:rPr lang="en-US" dirty="0"/>
              <a:t>What does it mean to be “espoused” or “pledged”?  </a:t>
            </a:r>
          </a:p>
          <a:p>
            <a:endParaRPr lang="en-US" dirty="0"/>
          </a:p>
          <a:p>
            <a:endParaRPr lang="en-US" dirty="0"/>
          </a:p>
        </p:txBody>
      </p:sp>
    </p:spTree>
    <p:extLst>
      <p:ext uri="{BB962C8B-B14F-4D97-AF65-F5344CB8AC3E}">
        <p14:creationId xmlns:p14="http://schemas.microsoft.com/office/powerpoint/2010/main" val="18672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A47E-EBF8-4F68-87D3-0E269681840E}"/>
              </a:ext>
            </a:extLst>
          </p:cNvPr>
          <p:cNvSpPr>
            <a:spLocks noGrp="1"/>
          </p:cNvSpPr>
          <p:nvPr>
            <p:ph type="title"/>
          </p:nvPr>
        </p:nvSpPr>
        <p:spPr/>
        <p:txBody>
          <a:bodyPr/>
          <a:lstStyle/>
          <a:p>
            <a:r>
              <a:rPr lang="en-US" dirty="0"/>
              <a:t>The Virgin Birth</a:t>
            </a:r>
          </a:p>
        </p:txBody>
      </p:sp>
      <p:sp>
        <p:nvSpPr>
          <p:cNvPr id="3" name="Content Placeholder 2">
            <a:extLst>
              <a:ext uri="{FF2B5EF4-FFF2-40B4-BE49-F238E27FC236}">
                <a16:creationId xmlns:a16="http://schemas.microsoft.com/office/drawing/2014/main" id="{76C5EFB9-C84B-48F3-9421-AADB68E26A79}"/>
              </a:ext>
            </a:extLst>
          </p:cNvPr>
          <p:cNvSpPr>
            <a:spLocks noGrp="1"/>
          </p:cNvSpPr>
          <p:nvPr>
            <p:ph idx="1"/>
          </p:nvPr>
        </p:nvSpPr>
        <p:spPr/>
        <p:txBody>
          <a:bodyPr/>
          <a:lstStyle/>
          <a:p>
            <a:r>
              <a:rPr lang="en-US" dirty="0"/>
              <a:t>Why is that an important detail of the narrative? </a:t>
            </a:r>
          </a:p>
          <a:p>
            <a:r>
              <a:rPr lang="en-US" dirty="0"/>
              <a:t>Why was Mary troubled?</a:t>
            </a:r>
          </a:p>
          <a:p>
            <a:r>
              <a:rPr lang="en-US" dirty="0"/>
              <a:t>On what grounds did Gabriel urge Mary not to be afraid?</a:t>
            </a:r>
          </a:p>
          <a:p>
            <a:endParaRPr lang="en-US" dirty="0"/>
          </a:p>
        </p:txBody>
      </p:sp>
    </p:spTree>
    <p:extLst>
      <p:ext uri="{BB962C8B-B14F-4D97-AF65-F5344CB8AC3E}">
        <p14:creationId xmlns:p14="http://schemas.microsoft.com/office/powerpoint/2010/main" val="190915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860A-1B8D-4F2D-BAC6-CB3263289B9A}"/>
              </a:ext>
            </a:extLst>
          </p:cNvPr>
          <p:cNvSpPr>
            <a:spLocks noGrp="1"/>
          </p:cNvSpPr>
          <p:nvPr>
            <p:ph type="title"/>
          </p:nvPr>
        </p:nvSpPr>
        <p:spPr/>
        <p:txBody>
          <a:bodyPr/>
          <a:lstStyle/>
          <a:p>
            <a:r>
              <a:rPr lang="en-US" dirty="0"/>
              <a:t>The Virgin Birth</a:t>
            </a:r>
          </a:p>
        </p:txBody>
      </p:sp>
      <p:sp>
        <p:nvSpPr>
          <p:cNvPr id="3" name="Content Placeholder 2">
            <a:extLst>
              <a:ext uri="{FF2B5EF4-FFF2-40B4-BE49-F238E27FC236}">
                <a16:creationId xmlns:a16="http://schemas.microsoft.com/office/drawing/2014/main" id="{620FE892-3798-4745-871B-6CD69D158BB8}"/>
              </a:ext>
            </a:extLst>
          </p:cNvPr>
          <p:cNvSpPr>
            <a:spLocks noGrp="1"/>
          </p:cNvSpPr>
          <p:nvPr>
            <p:ph idx="1"/>
          </p:nvPr>
        </p:nvSpPr>
        <p:spPr/>
        <p:txBody>
          <a:bodyPr/>
          <a:lstStyle/>
          <a:p>
            <a:r>
              <a:rPr lang="en-US" dirty="0"/>
              <a:t>Since Luke did not cite any Old Testament reference to a virgin birth, what might have been the significance of Luke’s identifying  Mary as a virgin?</a:t>
            </a:r>
          </a:p>
          <a:p>
            <a:r>
              <a:rPr lang="en-US" dirty="0"/>
              <a:t>Since Jesus existed before time, why is it significant that He come as a baby?</a:t>
            </a:r>
          </a:p>
          <a:p>
            <a:endParaRPr lang="en-US" dirty="0"/>
          </a:p>
        </p:txBody>
      </p:sp>
    </p:spTree>
    <p:extLst>
      <p:ext uri="{BB962C8B-B14F-4D97-AF65-F5344CB8AC3E}">
        <p14:creationId xmlns:p14="http://schemas.microsoft.com/office/powerpoint/2010/main" val="49494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2697-9C36-4404-900C-762C6CA64CB1}"/>
              </a:ext>
            </a:extLst>
          </p:cNvPr>
          <p:cNvSpPr>
            <a:spLocks noGrp="1"/>
          </p:cNvSpPr>
          <p:nvPr>
            <p:ph type="title"/>
          </p:nvPr>
        </p:nvSpPr>
        <p:spPr/>
        <p:txBody>
          <a:bodyPr/>
          <a:lstStyle/>
          <a:p>
            <a:pPr algn="l"/>
            <a:r>
              <a:rPr lang="en-US" dirty="0"/>
              <a:t>Listen for titles given.</a:t>
            </a:r>
          </a:p>
        </p:txBody>
      </p:sp>
      <p:sp>
        <p:nvSpPr>
          <p:cNvPr id="3" name="Content Placeholder 2">
            <a:extLst>
              <a:ext uri="{FF2B5EF4-FFF2-40B4-BE49-F238E27FC236}">
                <a16:creationId xmlns:a16="http://schemas.microsoft.com/office/drawing/2014/main" id="{F3AED9B0-F189-473C-9FC5-D1815EA6592F}"/>
              </a:ext>
            </a:extLst>
          </p:cNvPr>
          <p:cNvSpPr>
            <a:spLocks noGrp="1"/>
          </p:cNvSpPr>
          <p:nvPr>
            <p:ph idx="1"/>
          </p:nvPr>
        </p:nvSpPr>
        <p:spPr/>
        <p:txBody>
          <a:bodyPr/>
          <a:lstStyle/>
          <a:p>
            <a:pPr marL="0" indent="0" algn="ctr">
              <a:buNone/>
            </a:pPr>
            <a:r>
              <a:rPr lang="en-US" dirty="0"/>
              <a:t>Luke 1:30-33 (NIV)  But the angel said to her, "Do not be afraid, Mary, you have found favor with God. 31  You will be with child and give birth to a son, and you are to give him the name Jesus. 32  He will be great and will be called the </a:t>
            </a:r>
          </a:p>
        </p:txBody>
      </p:sp>
    </p:spTree>
    <p:extLst>
      <p:ext uri="{BB962C8B-B14F-4D97-AF65-F5344CB8AC3E}">
        <p14:creationId xmlns:p14="http://schemas.microsoft.com/office/powerpoint/2010/main" val="324509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278</TotalTime>
  <Words>863</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Is Jesus God?</vt:lpstr>
      <vt:lpstr>PowerPoint Presentation</vt:lpstr>
      <vt:lpstr>Remember when …</vt:lpstr>
      <vt:lpstr>Listen for an emotional response. </vt:lpstr>
      <vt:lpstr>Listen for an emotional response. </vt:lpstr>
      <vt:lpstr>The Virgin Birth</vt:lpstr>
      <vt:lpstr>The Virgin Birth</vt:lpstr>
      <vt:lpstr>The Virgin Birth</vt:lpstr>
      <vt:lpstr>Listen for titles given.</vt:lpstr>
      <vt:lpstr>Listen for titles given.</vt:lpstr>
      <vt:lpstr>Born a Human, Eternally a King</vt:lpstr>
      <vt:lpstr>Born a Human, Eternally a King</vt:lpstr>
      <vt:lpstr>Born a Human, Eternally a King</vt:lpstr>
      <vt:lpstr>Listen for evidence of divinity.</vt:lpstr>
      <vt:lpstr>Son of God, Divinity</vt:lpstr>
      <vt:lpstr>Son of God, Divinity</vt:lpstr>
      <vt:lpstr>Application</vt:lpstr>
      <vt:lpstr>Application</vt:lpstr>
      <vt:lpstr>Application</vt:lpstr>
      <vt:lpstr>Family Activities</vt:lpstr>
      <vt:lpstr>Is Jesus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Jesus God?</dc:title>
  <dc:creator>Steve Armstrong</dc:creator>
  <cp:lastModifiedBy>Steve Armstrong</cp:lastModifiedBy>
  <cp:revision>10</cp:revision>
  <dcterms:created xsi:type="dcterms:W3CDTF">2019-12-06T14:41:30Z</dcterms:created>
  <dcterms:modified xsi:type="dcterms:W3CDTF">2019-12-06T19:19:40Z</dcterms:modified>
</cp:coreProperties>
</file>