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4">
                  <a:lumMod val="5000"/>
                  <a:lumOff val="95000"/>
                  <a:alpha val="77000"/>
                </a:schemeClr>
              </a:gs>
              <a:gs pos="55000">
                <a:schemeClr val="accent4">
                  <a:lumMod val="45000"/>
                  <a:lumOff val="55000"/>
                  <a:alpha val="76000"/>
                </a:schemeClr>
              </a:gs>
              <a:gs pos="83000">
                <a:schemeClr val="accent4">
                  <a:lumMod val="45000"/>
                  <a:lumOff val="55000"/>
                  <a:alpha val="76000"/>
                </a:schemeClr>
              </a:gs>
              <a:gs pos="100000">
                <a:schemeClr val="accent4">
                  <a:lumMod val="30000"/>
                  <a:lumOff val="70000"/>
                </a:schemeClr>
              </a:gs>
            </a:gsLst>
            <a:lin ang="5400000" scaled="1"/>
            <a:tileRect/>
          </a:gradFill>
          <a:ln>
            <a:noFill/>
          </a:ln>
          <a:effectLst>
            <a:outerShdw blurRad="2032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ez5nhwa"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mr2u38jw"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Hell Real?</a:t>
            </a:r>
          </a:p>
        </p:txBody>
      </p:sp>
      <p:sp>
        <p:nvSpPr>
          <p:cNvPr id="3" name="Subtitle 2"/>
          <p:cNvSpPr>
            <a:spLocks noGrp="1"/>
          </p:cNvSpPr>
          <p:nvPr>
            <p:ph type="subTitle" idx="1"/>
          </p:nvPr>
        </p:nvSpPr>
        <p:spPr>
          <a:xfrm>
            <a:off x="1524000" y="3788228"/>
            <a:ext cx="9144000" cy="1469571"/>
          </a:xfrm>
        </p:spPr>
        <p:txBody>
          <a:bodyPr/>
          <a:lstStyle/>
          <a:p>
            <a:r>
              <a:rPr lang="en-US" dirty="0"/>
              <a:t>November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20AA-3AAC-839B-6194-3FA425F4B2E3}"/>
              </a:ext>
            </a:extLst>
          </p:cNvPr>
          <p:cNvSpPr>
            <a:spLocks noGrp="1"/>
          </p:cNvSpPr>
          <p:nvPr>
            <p:ph type="title"/>
          </p:nvPr>
        </p:nvSpPr>
        <p:spPr/>
        <p:txBody>
          <a:bodyPr/>
          <a:lstStyle/>
          <a:p>
            <a:pPr algn="l"/>
            <a:r>
              <a:rPr lang="en-US" dirty="0"/>
              <a:t>Listen for eternal consequences.</a:t>
            </a:r>
          </a:p>
        </p:txBody>
      </p:sp>
      <p:sp>
        <p:nvSpPr>
          <p:cNvPr id="3" name="Content Placeholder 2">
            <a:extLst>
              <a:ext uri="{FF2B5EF4-FFF2-40B4-BE49-F238E27FC236}">
                <a16:creationId xmlns:a16="http://schemas.microsoft.com/office/drawing/2014/main" id="{B9696A70-3881-097E-65DB-E93B75FAAC5D}"/>
              </a:ext>
            </a:extLst>
          </p:cNvPr>
          <p:cNvSpPr>
            <a:spLocks noGrp="1"/>
          </p:cNvSpPr>
          <p:nvPr>
            <p:ph idx="1"/>
          </p:nvPr>
        </p:nvSpPr>
        <p:spPr>
          <a:xfrm>
            <a:off x="838200" y="1990845"/>
            <a:ext cx="10515600" cy="4186117"/>
          </a:xfrm>
        </p:spPr>
        <p:txBody>
          <a:bodyPr/>
          <a:lstStyle/>
          <a:p>
            <a:pPr marL="0" indent="0" algn="ctr">
              <a:buNone/>
            </a:pPr>
            <a:r>
              <a:rPr lang="en-US" dirty="0"/>
              <a:t>2 Thessalonians 1:7b-10 (NIV) This will happen when the Lord Jesus is revealed from heaven in blazing fire with his powerful angels. 8  He will punish those who do not know God and do not obey the gospel of our Lord Jesus. 9  They will be punished with everlasting destruction and </a:t>
            </a:r>
          </a:p>
        </p:txBody>
      </p:sp>
    </p:spTree>
    <p:extLst>
      <p:ext uri="{BB962C8B-B14F-4D97-AF65-F5344CB8AC3E}">
        <p14:creationId xmlns:p14="http://schemas.microsoft.com/office/powerpoint/2010/main" val="14748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20AA-3AAC-839B-6194-3FA425F4B2E3}"/>
              </a:ext>
            </a:extLst>
          </p:cNvPr>
          <p:cNvSpPr>
            <a:spLocks noGrp="1"/>
          </p:cNvSpPr>
          <p:nvPr>
            <p:ph type="title"/>
          </p:nvPr>
        </p:nvSpPr>
        <p:spPr/>
        <p:txBody>
          <a:bodyPr/>
          <a:lstStyle/>
          <a:p>
            <a:pPr algn="l"/>
            <a:r>
              <a:rPr lang="en-US" dirty="0"/>
              <a:t>Listen for eternal consequences.</a:t>
            </a:r>
          </a:p>
        </p:txBody>
      </p:sp>
      <p:sp>
        <p:nvSpPr>
          <p:cNvPr id="3" name="Content Placeholder 2">
            <a:extLst>
              <a:ext uri="{FF2B5EF4-FFF2-40B4-BE49-F238E27FC236}">
                <a16:creationId xmlns:a16="http://schemas.microsoft.com/office/drawing/2014/main" id="{B9696A70-3881-097E-65DB-E93B75FAAC5D}"/>
              </a:ext>
            </a:extLst>
          </p:cNvPr>
          <p:cNvSpPr>
            <a:spLocks noGrp="1"/>
          </p:cNvSpPr>
          <p:nvPr>
            <p:ph idx="1"/>
          </p:nvPr>
        </p:nvSpPr>
        <p:spPr>
          <a:xfrm>
            <a:off x="1088021" y="1932971"/>
            <a:ext cx="9837516" cy="4186117"/>
          </a:xfrm>
        </p:spPr>
        <p:txBody>
          <a:bodyPr/>
          <a:lstStyle/>
          <a:p>
            <a:pPr marL="0" indent="0" algn="ctr">
              <a:buNone/>
            </a:pPr>
            <a:r>
              <a:rPr lang="en-US" dirty="0"/>
              <a:t>shut out from the presence of the Lord and from the majesty of his power on the day he comes to be glorified in his holy people and to be marveled at among all those who have believed. This includes you, because you believed our testimony to you.</a:t>
            </a:r>
          </a:p>
        </p:txBody>
      </p:sp>
      <p:pic>
        <p:nvPicPr>
          <p:cNvPr id="4" name="Picture 3">
            <a:extLst>
              <a:ext uri="{FF2B5EF4-FFF2-40B4-BE49-F238E27FC236}">
                <a16:creationId xmlns:a16="http://schemas.microsoft.com/office/drawing/2014/main" id="{BAE13C5C-A279-69B4-ACAE-B2819FB2398D}"/>
              </a:ext>
            </a:extLst>
          </p:cNvPr>
          <p:cNvPicPr>
            <a:picLocks noChangeAspect="1"/>
          </p:cNvPicPr>
          <p:nvPr/>
        </p:nvPicPr>
        <p:blipFill>
          <a:blip r:embed="rId2">
            <a:duotone>
              <a:prstClr val="black"/>
              <a:srgbClr val="E2BC5C">
                <a:tint val="45000"/>
                <a:satMod val="400000"/>
              </a:srgbClr>
            </a:duotone>
          </a:blip>
          <a:stretch>
            <a:fillRect/>
          </a:stretch>
        </p:blipFill>
        <p:spPr>
          <a:xfrm>
            <a:off x="4870068" y="5487383"/>
            <a:ext cx="2266667"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520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43FB-6E9A-128F-2E5C-4E3124DA55F7}"/>
              </a:ext>
            </a:extLst>
          </p:cNvPr>
          <p:cNvSpPr>
            <a:spLocks noGrp="1"/>
          </p:cNvSpPr>
          <p:nvPr>
            <p:ph type="title"/>
          </p:nvPr>
        </p:nvSpPr>
        <p:spPr/>
        <p:txBody>
          <a:bodyPr/>
          <a:lstStyle/>
          <a:p>
            <a:r>
              <a:rPr lang="en-US" dirty="0"/>
              <a:t>Unbelievers Face Eternal Destruction</a:t>
            </a:r>
          </a:p>
        </p:txBody>
      </p:sp>
      <p:sp>
        <p:nvSpPr>
          <p:cNvPr id="3" name="Content Placeholder 2">
            <a:extLst>
              <a:ext uri="{FF2B5EF4-FFF2-40B4-BE49-F238E27FC236}">
                <a16:creationId xmlns:a16="http://schemas.microsoft.com/office/drawing/2014/main" id="{EEA7DFDB-8A5A-842B-BA25-D2A501446B3C}"/>
              </a:ext>
            </a:extLst>
          </p:cNvPr>
          <p:cNvSpPr>
            <a:spLocks noGrp="1"/>
          </p:cNvSpPr>
          <p:nvPr>
            <p:ph idx="1"/>
          </p:nvPr>
        </p:nvSpPr>
        <p:spPr/>
        <p:txBody>
          <a:bodyPr/>
          <a:lstStyle/>
          <a:p>
            <a:r>
              <a:rPr lang="en-US" dirty="0"/>
              <a:t>What three phrases did he use to describe the Lord’s revelation? </a:t>
            </a:r>
          </a:p>
          <a:p>
            <a:r>
              <a:rPr lang="en-US" dirty="0"/>
              <a:t>Upon whom will He exact vengeance and why?</a:t>
            </a:r>
          </a:p>
          <a:p>
            <a:r>
              <a:rPr lang="en-US" dirty="0">
                <a:solidFill>
                  <a:srgbClr val="C00000"/>
                </a:solidFill>
              </a:rPr>
              <a:t>Note what unbelievers be denied that will make the punishment so severe.</a:t>
            </a:r>
          </a:p>
          <a:p>
            <a:pPr lvl="1"/>
            <a:r>
              <a:rPr lang="en-US" dirty="0">
                <a:solidFill>
                  <a:srgbClr val="C00000"/>
                </a:solidFill>
              </a:rPr>
              <a:t>Shut out from the presence of the Lord</a:t>
            </a:r>
          </a:p>
          <a:p>
            <a:pPr lvl="1"/>
            <a:r>
              <a:rPr lang="en-US" dirty="0">
                <a:solidFill>
                  <a:srgbClr val="C00000"/>
                </a:solidFill>
              </a:rPr>
              <a:t>Separated from the majesty of His power </a:t>
            </a:r>
          </a:p>
          <a:p>
            <a:endParaRPr lang="en-US" dirty="0"/>
          </a:p>
        </p:txBody>
      </p:sp>
    </p:spTree>
    <p:extLst>
      <p:ext uri="{BB962C8B-B14F-4D97-AF65-F5344CB8AC3E}">
        <p14:creationId xmlns:p14="http://schemas.microsoft.com/office/powerpoint/2010/main" val="14862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5C64-6B1A-1A63-0F62-9CB7D8D77B5B}"/>
              </a:ext>
            </a:extLst>
          </p:cNvPr>
          <p:cNvSpPr>
            <a:spLocks noGrp="1"/>
          </p:cNvSpPr>
          <p:nvPr>
            <p:ph type="title"/>
          </p:nvPr>
        </p:nvSpPr>
        <p:spPr/>
        <p:txBody>
          <a:bodyPr/>
          <a:lstStyle/>
          <a:p>
            <a:r>
              <a:rPr lang="en-US" dirty="0"/>
              <a:t>Unbelievers Face Eternal Destruction</a:t>
            </a:r>
          </a:p>
        </p:txBody>
      </p:sp>
      <p:sp>
        <p:nvSpPr>
          <p:cNvPr id="3" name="Content Placeholder 2">
            <a:extLst>
              <a:ext uri="{FF2B5EF4-FFF2-40B4-BE49-F238E27FC236}">
                <a16:creationId xmlns:a16="http://schemas.microsoft.com/office/drawing/2014/main" id="{615D9BD9-DCD0-18BE-2EFD-DCD307A08F6C}"/>
              </a:ext>
            </a:extLst>
          </p:cNvPr>
          <p:cNvSpPr>
            <a:spLocks noGrp="1"/>
          </p:cNvSpPr>
          <p:nvPr>
            <p:ph idx="1"/>
          </p:nvPr>
        </p:nvSpPr>
        <p:spPr/>
        <p:txBody>
          <a:bodyPr/>
          <a:lstStyle/>
          <a:p>
            <a:r>
              <a:rPr lang="en-US" dirty="0"/>
              <a:t>How does Paul’s description of eternal punishment compare to our  typical ideas about what hell is like? </a:t>
            </a:r>
          </a:p>
        </p:txBody>
      </p:sp>
      <p:graphicFrame>
        <p:nvGraphicFramePr>
          <p:cNvPr id="4" name="Table 3">
            <a:extLst>
              <a:ext uri="{FF2B5EF4-FFF2-40B4-BE49-F238E27FC236}">
                <a16:creationId xmlns:a16="http://schemas.microsoft.com/office/drawing/2014/main" id="{37B079F1-4F68-771B-D58E-0B5544F6E512}"/>
              </a:ext>
            </a:extLst>
          </p:cNvPr>
          <p:cNvGraphicFramePr>
            <a:graphicFrameLocks noGrp="1"/>
          </p:cNvGraphicFramePr>
          <p:nvPr>
            <p:extLst>
              <p:ext uri="{D42A27DB-BD31-4B8C-83A1-F6EECF244321}">
                <p14:modId xmlns:p14="http://schemas.microsoft.com/office/powerpoint/2010/main" val="761082854"/>
              </p:ext>
            </p:extLst>
          </p:nvPr>
        </p:nvGraphicFramePr>
        <p:xfrm>
          <a:off x="1033362" y="3593411"/>
          <a:ext cx="10125276" cy="2316480"/>
        </p:xfrm>
        <a:graphic>
          <a:graphicData uri="http://schemas.openxmlformats.org/drawingml/2006/table">
            <a:tbl>
              <a:tblPr firstRow="1" bandRow="1">
                <a:tableStyleId>{21E4AEA4-8DFA-4A89-87EB-49C32662AFE0}</a:tableStyleId>
              </a:tblPr>
              <a:tblGrid>
                <a:gridCol w="5062638">
                  <a:extLst>
                    <a:ext uri="{9D8B030D-6E8A-4147-A177-3AD203B41FA5}">
                      <a16:colId xmlns:a16="http://schemas.microsoft.com/office/drawing/2014/main" val="3227243333"/>
                    </a:ext>
                  </a:extLst>
                </a:gridCol>
                <a:gridCol w="5062638">
                  <a:extLst>
                    <a:ext uri="{9D8B030D-6E8A-4147-A177-3AD203B41FA5}">
                      <a16:colId xmlns:a16="http://schemas.microsoft.com/office/drawing/2014/main" val="1494245324"/>
                    </a:ext>
                  </a:extLst>
                </a:gridCol>
              </a:tblGrid>
              <a:tr h="370840">
                <a:tc>
                  <a:txBody>
                    <a:bodyPr/>
                    <a:lstStyle/>
                    <a:p>
                      <a:pPr algn="ctr"/>
                      <a:r>
                        <a:rPr lang="en-US" sz="2800" dirty="0"/>
                        <a:t>Our Ideas of Eternal Punishment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Paul’s Description of Eternal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40381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694189"/>
                  </a:ext>
                </a:extLst>
              </a:tr>
            </a:tbl>
          </a:graphicData>
        </a:graphic>
      </p:graphicFrame>
    </p:spTree>
    <p:extLst>
      <p:ext uri="{BB962C8B-B14F-4D97-AF65-F5344CB8AC3E}">
        <p14:creationId xmlns:p14="http://schemas.microsoft.com/office/powerpoint/2010/main" val="140957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9E7E-10F9-6FE7-420C-A6E5F0A32579}"/>
              </a:ext>
            </a:extLst>
          </p:cNvPr>
          <p:cNvSpPr>
            <a:spLocks noGrp="1"/>
          </p:cNvSpPr>
          <p:nvPr>
            <p:ph type="title"/>
          </p:nvPr>
        </p:nvSpPr>
        <p:spPr/>
        <p:txBody>
          <a:bodyPr/>
          <a:lstStyle/>
          <a:p>
            <a:r>
              <a:rPr lang="en-US" dirty="0"/>
              <a:t>Unbelievers Face Eternal Destruction</a:t>
            </a:r>
          </a:p>
        </p:txBody>
      </p:sp>
      <p:sp>
        <p:nvSpPr>
          <p:cNvPr id="3" name="Content Placeholder 2">
            <a:extLst>
              <a:ext uri="{FF2B5EF4-FFF2-40B4-BE49-F238E27FC236}">
                <a16:creationId xmlns:a16="http://schemas.microsoft.com/office/drawing/2014/main" id="{3A3F9701-8B42-2EC9-1FA6-150CB8B24D01}"/>
              </a:ext>
            </a:extLst>
          </p:cNvPr>
          <p:cNvSpPr>
            <a:spLocks noGrp="1"/>
          </p:cNvSpPr>
          <p:nvPr>
            <p:ph idx="1"/>
          </p:nvPr>
        </p:nvSpPr>
        <p:spPr/>
        <p:txBody>
          <a:bodyPr/>
          <a:lstStyle/>
          <a:p>
            <a:r>
              <a:rPr lang="en-US" dirty="0"/>
              <a:t>What is your initial reaction to the penalty of eternal destruction, eternal separation from God?</a:t>
            </a:r>
          </a:p>
          <a:p>
            <a:r>
              <a:rPr lang="en-US" dirty="0"/>
              <a:t>In verses 6-7, the text speaks of God's righteous judgment. How can we reconcile the idea of God's judgment with His love and mercy? </a:t>
            </a:r>
          </a:p>
        </p:txBody>
      </p:sp>
    </p:spTree>
    <p:extLst>
      <p:ext uri="{BB962C8B-B14F-4D97-AF65-F5344CB8AC3E}">
        <p14:creationId xmlns:p14="http://schemas.microsoft.com/office/powerpoint/2010/main" val="9187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63CD-EEFF-648D-240F-C79C5FBAA79B}"/>
              </a:ext>
            </a:extLst>
          </p:cNvPr>
          <p:cNvSpPr>
            <a:spLocks noGrp="1"/>
          </p:cNvSpPr>
          <p:nvPr>
            <p:ph type="title"/>
          </p:nvPr>
        </p:nvSpPr>
        <p:spPr/>
        <p:txBody>
          <a:bodyPr/>
          <a:lstStyle/>
          <a:p>
            <a:pPr algn="l"/>
            <a:r>
              <a:rPr lang="en-US" dirty="0"/>
              <a:t>Listen for Paul’s prayer request.</a:t>
            </a:r>
          </a:p>
        </p:txBody>
      </p:sp>
      <p:sp>
        <p:nvSpPr>
          <p:cNvPr id="3" name="Content Placeholder 2">
            <a:extLst>
              <a:ext uri="{FF2B5EF4-FFF2-40B4-BE49-F238E27FC236}">
                <a16:creationId xmlns:a16="http://schemas.microsoft.com/office/drawing/2014/main" id="{B9F431B4-F5EF-FFA0-976E-1427993AA033}"/>
              </a:ext>
            </a:extLst>
          </p:cNvPr>
          <p:cNvSpPr>
            <a:spLocks noGrp="1"/>
          </p:cNvSpPr>
          <p:nvPr>
            <p:ph idx="1"/>
          </p:nvPr>
        </p:nvSpPr>
        <p:spPr>
          <a:xfrm>
            <a:off x="1851949" y="2288612"/>
            <a:ext cx="8159187" cy="4351338"/>
          </a:xfrm>
        </p:spPr>
        <p:txBody>
          <a:bodyPr/>
          <a:lstStyle/>
          <a:p>
            <a:pPr marL="0" indent="0" algn="ctr">
              <a:buNone/>
            </a:pPr>
            <a:r>
              <a:rPr lang="en-US" dirty="0"/>
              <a:t>2 Thessalonians 1:11-12 (NIV)   With this in mind, we constantly pray for you, that our God may count you worthy of his calling, and that by his power he may fulfill every</a:t>
            </a:r>
          </a:p>
        </p:txBody>
      </p:sp>
    </p:spTree>
    <p:extLst>
      <p:ext uri="{BB962C8B-B14F-4D97-AF65-F5344CB8AC3E}">
        <p14:creationId xmlns:p14="http://schemas.microsoft.com/office/powerpoint/2010/main" val="21799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63CD-EEFF-648D-240F-C79C5FBAA79B}"/>
              </a:ext>
            </a:extLst>
          </p:cNvPr>
          <p:cNvSpPr>
            <a:spLocks noGrp="1"/>
          </p:cNvSpPr>
          <p:nvPr>
            <p:ph type="title"/>
          </p:nvPr>
        </p:nvSpPr>
        <p:spPr/>
        <p:txBody>
          <a:bodyPr/>
          <a:lstStyle/>
          <a:p>
            <a:pPr algn="l"/>
            <a:r>
              <a:rPr lang="en-US" dirty="0"/>
              <a:t>Listen for Paul’s prayer request.</a:t>
            </a:r>
          </a:p>
        </p:txBody>
      </p:sp>
      <p:sp>
        <p:nvSpPr>
          <p:cNvPr id="3" name="Content Placeholder 2">
            <a:extLst>
              <a:ext uri="{FF2B5EF4-FFF2-40B4-BE49-F238E27FC236}">
                <a16:creationId xmlns:a16="http://schemas.microsoft.com/office/drawing/2014/main" id="{B9F431B4-F5EF-FFA0-976E-1427993AA033}"/>
              </a:ext>
            </a:extLst>
          </p:cNvPr>
          <p:cNvSpPr>
            <a:spLocks noGrp="1"/>
          </p:cNvSpPr>
          <p:nvPr>
            <p:ph idx="1"/>
          </p:nvPr>
        </p:nvSpPr>
        <p:spPr>
          <a:xfrm>
            <a:off x="1632030" y="1906647"/>
            <a:ext cx="8159187" cy="4351338"/>
          </a:xfrm>
        </p:spPr>
        <p:txBody>
          <a:bodyPr/>
          <a:lstStyle/>
          <a:p>
            <a:pPr marL="0" indent="0" algn="ctr">
              <a:buNone/>
            </a:pPr>
            <a:r>
              <a:rPr lang="en-US" dirty="0"/>
              <a:t>good purpose of yours and every act prompted by your faith. 12  We pray this so that the name of our Lord Jesus may be glorified in you, and you in him, according to the grace of our God and the Lord Jesus Christ.</a:t>
            </a:r>
          </a:p>
        </p:txBody>
      </p:sp>
      <p:pic>
        <p:nvPicPr>
          <p:cNvPr id="4" name="Picture 3">
            <a:extLst>
              <a:ext uri="{FF2B5EF4-FFF2-40B4-BE49-F238E27FC236}">
                <a16:creationId xmlns:a16="http://schemas.microsoft.com/office/drawing/2014/main" id="{4D27FE9B-6760-891A-3C61-679F395C4CC5}"/>
              </a:ext>
            </a:extLst>
          </p:cNvPr>
          <p:cNvPicPr>
            <a:picLocks noChangeAspect="1"/>
          </p:cNvPicPr>
          <p:nvPr/>
        </p:nvPicPr>
        <p:blipFill>
          <a:blip r:embed="rId2">
            <a:duotone>
              <a:prstClr val="black"/>
              <a:srgbClr val="E2BC5C">
                <a:tint val="45000"/>
                <a:satMod val="400000"/>
              </a:srgbClr>
            </a:duotone>
          </a:blip>
          <a:stretch>
            <a:fillRect/>
          </a:stretch>
        </p:blipFill>
        <p:spPr>
          <a:xfrm>
            <a:off x="4870068" y="5487383"/>
            <a:ext cx="2266667"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9529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862A-D35D-2BFA-3BB1-6B1C3628AA23}"/>
              </a:ext>
            </a:extLst>
          </p:cNvPr>
          <p:cNvSpPr>
            <a:spLocks noGrp="1"/>
          </p:cNvSpPr>
          <p:nvPr>
            <p:ph type="title"/>
          </p:nvPr>
        </p:nvSpPr>
        <p:spPr/>
        <p:txBody>
          <a:bodyPr/>
          <a:lstStyle/>
          <a:p>
            <a:r>
              <a:rPr lang="en-US" dirty="0"/>
              <a:t>Called and Equipped</a:t>
            </a:r>
          </a:p>
        </p:txBody>
      </p:sp>
      <p:sp>
        <p:nvSpPr>
          <p:cNvPr id="3" name="Content Placeholder 2">
            <a:extLst>
              <a:ext uri="{FF2B5EF4-FFF2-40B4-BE49-F238E27FC236}">
                <a16:creationId xmlns:a16="http://schemas.microsoft.com/office/drawing/2014/main" id="{77D0628C-F34E-427E-D677-70C8CC23207E}"/>
              </a:ext>
            </a:extLst>
          </p:cNvPr>
          <p:cNvSpPr>
            <a:spLocks noGrp="1"/>
          </p:cNvSpPr>
          <p:nvPr>
            <p:ph idx="1"/>
          </p:nvPr>
        </p:nvSpPr>
        <p:spPr/>
        <p:txBody>
          <a:bodyPr/>
          <a:lstStyle/>
          <a:p>
            <a:r>
              <a:rPr lang="en-US" dirty="0"/>
              <a:t>For what did Paul pray on behalf of the Thessalonian believers? </a:t>
            </a:r>
          </a:p>
          <a:p>
            <a:r>
              <a:rPr lang="en-US" dirty="0"/>
              <a:t>What is the relationship between believing the gospel and living godly lives? </a:t>
            </a:r>
          </a:p>
        </p:txBody>
      </p:sp>
    </p:spTree>
    <p:extLst>
      <p:ext uri="{BB962C8B-B14F-4D97-AF65-F5344CB8AC3E}">
        <p14:creationId xmlns:p14="http://schemas.microsoft.com/office/powerpoint/2010/main" val="13613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F7EB-8565-8614-333A-2C1BDFB9D09E}"/>
              </a:ext>
            </a:extLst>
          </p:cNvPr>
          <p:cNvSpPr>
            <a:spLocks noGrp="1"/>
          </p:cNvSpPr>
          <p:nvPr>
            <p:ph type="title"/>
          </p:nvPr>
        </p:nvSpPr>
        <p:spPr/>
        <p:txBody>
          <a:bodyPr/>
          <a:lstStyle/>
          <a:p>
            <a:r>
              <a:rPr lang="en-US" dirty="0"/>
              <a:t>Called and Equipped</a:t>
            </a:r>
          </a:p>
        </p:txBody>
      </p:sp>
      <p:sp>
        <p:nvSpPr>
          <p:cNvPr id="3" name="Content Placeholder 2">
            <a:extLst>
              <a:ext uri="{FF2B5EF4-FFF2-40B4-BE49-F238E27FC236}">
                <a16:creationId xmlns:a16="http://schemas.microsoft.com/office/drawing/2014/main" id="{BEB89532-FC88-DDE7-0D10-F0A6185FF45E}"/>
              </a:ext>
            </a:extLst>
          </p:cNvPr>
          <p:cNvSpPr>
            <a:spLocks noGrp="1"/>
          </p:cNvSpPr>
          <p:nvPr>
            <p:ph idx="1"/>
          </p:nvPr>
        </p:nvSpPr>
        <p:spPr/>
        <p:txBody>
          <a:bodyPr/>
          <a:lstStyle/>
          <a:p>
            <a:r>
              <a:rPr lang="en-US" dirty="0"/>
              <a:t>According to Paul, what is to be the desired outcome of faithful Christian living? </a:t>
            </a:r>
          </a:p>
          <a:p>
            <a:r>
              <a:rPr lang="en-US" dirty="0"/>
              <a:t>What can we learn from this prayer about the importance of spiritual growth and the role of faith in our lives? How can we apply these principles in our own walk with God?</a:t>
            </a:r>
          </a:p>
        </p:txBody>
      </p:sp>
    </p:spTree>
    <p:extLst>
      <p:ext uri="{BB962C8B-B14F-4D97-AF65-F5344CB8AC3E}">
        <p14:creationId xmlns:p14="http://schemas.microsoft.com/office/powerpoint/2010/main" val="12638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AD09-E7E3-B8E4-B129-5115DB66BC2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B07209F-DD8F-48A8-18AC-4C3D2CA2F406}"/>
              </a:ext>
            </a:extLst>
          </p:cNvPr>
          <p:cNvSpPr>
            <a:spLocks noGrp="1"/>
          </p:cNvSpPr>
          <p:nvPr>
            <p:ph idx="1"/>
          </p:nvPr>
        </p:nvSpPr>
        <p:spPr>
          <a:xfrm>
            <a:off x="838200" y="2152891"/>
            <a:ext cx="10515600" cy="4024072"/>
          </a:xfrm>
        </p:spPr>
        <p:txBody>
          <a:bodyPr/>
          <a:lstStyle/>
          <a:p>
            <a:r>
              <a:rPr lang="en-US" dirty="0"/>
              <a:t>Trust. </a:t>
            </a:r>
          </a:p>
          <a:p>
            <a:pPr lvl="1"/>
            <a:r>
              <a:rPr lang="en-US" dirty="0"/>
              <a:t>Are you sure where you will spend eternity?</a:t>
            </a:r>
          </a:p>
          <a:p>
            <a:pPr lvl="1"/>
            <a:r>
              <a:rPr lang="en-US" dirty="0"/>
              <a:t>If not, you can settle that by faith in Christ, Trust Him to save you. </a:t>
            </a:r>
          </a:p>
          <a:p>
            <a:pPr lvl="1"/>
            <a:r>
              <a:rPr lang="en-US" dirty="0"/>
              <a:t>You can receive help with this by speaking with your Bible Study leader.</a:t>
            </a:r>
          </a:p>
          <a:p>
            <a:endParaRPr lang="en-US" dirty="0"/>
          </a:p>
        </p:txBody>
      </p:sp>
    </p:spTree>
    <p:extLst>
      <p:ext uri="{BB962C8B-B14F-4D97-AF65-F5344CB8AC3E}">
        <p14:creationId xmlns:p14="http://schemas.microsoft.com/office/powerpoint/2010/main" val="255495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97DA6-1203-A255-F83A-E90AA0644C2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FCBCE28-6B11-ACBB-A163-E38C9063DF23}"/>
              </a:ext>
            </a:extLst>
          </p:cNvPr>
          <p:cNvGrpSpPr/>
          <p:nvPr/>
        </p:nvGrpSpPr>
        <p:grpSpPr>
          <a:xfrm>
            <a:off x="2861041" y="1413163"/>
            <a:ext cx="6492803" cy="4180115"/>
            <a:chOff x="2861041" y="1413163"/>
            <a:chExt cx="6492803" cy="4180115"/>
          </a:xfrm>
        </p:grpSpPr>
        <p:pic>
          <p:nvPicPr>
            <p:cNvPr id="6" name="Picture 5" descr="A video of a fire&#10;&#10;Description automatically generated">
              <a:extLst>
                <a:ext uri="{FF2B5EF4-FFF2-40B4-BE49-F238E27FC236}">
                  <a16:creationId xmlns:a16="http://schemas.microsoft.com/office/drawing/2014/main" id="{776F764B-6E27-FC49-8A65-69F8EDC5B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639" y="1690688"/>
              <a:ext cx="5835608" cy="3052576"/>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04D35892-60A4-8B80-29DC-397F193F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041" y="1413163"/>
              <a:ext cx="6492803" cy="4180115"/>
            </a:xfrm>
            <a:prstGeom prst="rect">
              <a:avLst/>
            </a:prstGeom>
            <a:ln>
              <a:noFill/>
            </a:ln>
            <a:effectLst>
              <a:outerShdw blurRad="292100" dist="139700" dir="2700000" algn="tl" rotWithShape="0">
                <a:srgbClr val="333333">
                  <a:alpha val="65000"/>
                </a:srgbClr>
              </a:outerShdw>
            </a:effectLst>
          </p:spPr>
        </p:pic>
      </p:grpSp>
      <p:sp>
        <p:nvSpPr>
          <p:cNvPr id="11" name="TextBox 10">
            <a:extLst>
              <a:ext uri="{FF2B5EF4-FFF2-40B4-BE49-F238E27FC236}">
                <a16:creationId xmlns:a16="http://schemas.microsoft.com/office/drawing/2014/main" id="{EA4CF247-82B7-E09C-C197-51A82A40FEE6}"/>
              </a:ext>
            </a:extLst>
          </p:cNvPr>
          <p:cNvSpPr txBox="1"/>
          <p:nvPr/>
        </p:nvSpPr>
        <p:spPr>
          <a:xfrm>
            <a:off x="4417621" y="5593278"/>
            <a:ext cx="3325091"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3372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AD09-E7E3-B8E4-B129-5115DB66B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B07209F-DD8F-48A8-18AC-4C3D2CA2F406}"/>
              </a:ext>
            </a:extLst>
          </p:cNvPr>
          <p:cNvSpPr>
            <a:spLocks noGrp="1"/>
          </p:cNvSpPr>
          <p:nvPr>
            <p:ph idx="1"/>
          </p:nvPr>
        </p:nvSpPr>
        <p:spPr>
          <a:xfrm>
            <a:off x="838200" y="1921397"/>
            <a:ext cx="10515600" cy="4255566"/>
          </a:xfrm>
        </p:spPr>
        <p:txBody>
          <a:bodyPr/>
          <a:lstStyle/>
          <a:p>
            <a:r>
              <a:rPr lang="en-US" dirty="0"/>
              <a:t>Study. </a:t>
            </a:r>
          </a:p>
          <a:p>
            <a:pPr lvl="1"/>
            <a:r>
              <a:rPr lang="en-US" dirty="0"/>
              <a:t>Identify the passages in Scripture that refer to hell.</a:t>
            </a:r>
          </a:p>
          <a:p>
            <a:pPr lvl="1"/>
            <a:r>
              <a:rPr lang="en-US" dirty="0"/>
              <a:t>Read them and write a description of hell based on your findings. </a:t>
            </a:r>
          </a:p>
          <a:p>
            <a:pPr lvl="1"/>
            <a:r>
              <a:rPr lang="en-US" dirty="0"/>
              <a:t>Thank God for delivering you through Christ from a punishment you deserve.</a:t>
            </a:r>
          </a:p>
          <a:p>
            <a:endParaRPr lang="en-US" dirty="0"/>
          </a:p>
        </p:txBody>
      </p:sp>
    </p:spTree>
    <p:extLst>
      <p:ext uri="{BB962C8B-B14F-4D97-AF65-F5344CB8AC3E}">
        <p14:creationId xmlns:p14="http://schemas.microsoft.com/office/powerpoint/2010/main" val="160415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AD09-E7E3-B8E4-B129-5115DB66B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B07209F-DD8F-48A8-18AC-4C3D2CA2F406}"/>
              </a:ext>
            </a:extLst>
          </p:cNvPr>
          <p:cNvSpPr>
            <a:spLocks noGrp="1"/>
          </p:cNvSpPr>
          <p:nvPr>
            <p:ph idx="1"/>
          </p:nvPr>
        </p:nvSpPr>
        <p:spPr/>
        <p:txBody>
          <a:bodyPr/>
          <a:lstStyle/>
          <a:p>
            <a:r>
              <a:rPr lang="en-US" dirty="0"/>
              <a:t>Tell. </a:t>
            </a:r>
          </a:p>
          <a:p>
            <a:pPr lvl="1"/>
            <a:r>
              <a:rPr lang="en-US" dirty="0"/>
              <a:t>We’re often reticent to tell others about Jesus.  </a:t>
            </a:r>
          </a:p>
          <a:p>
            <a:pPr lvl="1"/>
            <a:r>
              <a:rPr lang="en-US" dirty="0"/>
              <a:t>Let the reality of hell motivate you to share the love and salvation of Christ. </a:t>
            </a:r>
          </a:p>
          <a:p>
            <a:pPr lvl="1"/>
            <a:r>
              <a:rPr lang="en-US" dirty="0"/>
              <a:t>Pray for the opportunity to share Christ.</a:t>
            </a:r>
          </a:p>
          <a:p>
            <a:pPr lvl="1"/>
            <a:r>
              <a:rPr lang="en-US" dirty="0"/>
              <a:t>When that opportunity presents itself, walk boldly into it with the power of Christ. </a:t>
            </a:r>
          </a:p>
          <a:p>
            <a:endParaRPr lang="en-US" dirty="0"/>
          </a:p>
        </p:txBody>
      </p:sp>
    </p:spTree>
    <p:extLst>
      <p:ext uri="{BB962C8B-B14F-4D97-AF65-F5344CB8AC3E}">
        <p14:creationId xmlns:p14="http://schemas.microsoft.com/office/powerpoint/2010/main" val="57770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E50E-F3D4-6843-0A01-AB86A6CCDCEE}"/>
              </a:ext>
            </a:extLst>
          </p:cNvPr>
          <p:cNvSpPr>
            <a:spLocks noGrp="1"/>
          </p:cNvSpPr>
          <p:nvPr>
            <p:ph type="title"/>
          </p:nvPr>
        </p:nvSpPr>
        <p:spPr/>
        <p:txBody>
          <a:bodyPr/>
          <a:lstStyle/>
          <a:p>
            <a:r>
              <a:rPr lang="en-US" dirty="0"/>
              <a:t>Family Activities</a:t>
            </a:r>
          </a:p>
        </p:txBody>
      </p:sp>
      <p:pic>
        <p:nvPicPr>
          <p:cNvPr id="4" name="Picture 3" descr="A black and white text&#10;&#10;Description automatically generated with medium confidence">
            <a:extLst>
              <a:ext uri="{FF2B5EF4-FFF2-40B4-BE49-F238E27FC236}">
                <a16:creationId xmlns:a16="http://schemas.microsoft.com/office/drawing/2014/main" id="{ACB3C7FA-5B42-61FD-6D58-F1A4744D5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6" y="1499837"/>
            <a:ext cx="4791919" cy="385832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Homeless clipart">
            <a:extLst>
              <a:ext uri="{FF2B5EF4-FFF2-40B4-BE49-F238E27FC236}">
                <a16:creationId xmlns:a16="http://schemas.microsoft.com/office/drawing/2014/main" id="{4B4C81AF-2DD9-2023-A6AD-2086051BA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91919" y="2010961"/>
            <a:ext cx="1886675" cy="3347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D32A3FE8-7E1E-7ABE-2690-4F4E5D3EAC14}"/>
              </a:ext>
            </a:extLst>
          </p:cNvPr>
          <p:cNvSpPr/>
          <p:nvPr/>
        </p:nvSpPr>
        <p:spPr>
          <a:xfrm>
            <a:off x="7454933" y="1828800"/>
            <a:ext cx="4339669" cy="2997843"/>
          </a:xfrm>
          <a:prstGeom prst="wedgeRoundRectCallout">
            <a:avLst>
              <a:gd name="adj1" fmla="val -64623"/>
              <a:gd name="adj2" fmla="val -193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Shhh</a:t>
            </a:r>
            <a:r>
              <a:rPr lang="en-US" dirty="0">
                <a:latin typeface="Comic Sans MS" panose="030F0702030302020204" pitchFamily="66" charset="0"/>
              </a:rPr>
              <a:t> … don’t let anyone know, but I’m your friend, Spiros the Spy.  I’m undercover in Iro </a:t>
            </a:r>
            <a:r>
              <a:rPr lang="en-US" dirty="0" err="1">
                <a:latin typeface="Comic Sans MS" panose="030F0702030302020204" pitchFamily="66" charset="0"/>
              </a:rPr>
              <a:t>Liangorial</a:t>
            </a:r>
            <a:r>
              <a:rPr lang="en-US" dirty="0">
                <a:latin typeface="Comic Sans MS" panose="030F0702030302020204" pitchFamily="66" charset="0"/>
              </a:rPr>
              <a:t> and we received this message from a local operative. We need your help to decode it.  If you folks over in  the back insist, you can get the Crossword (and decoding help) at </a:t>
            </a:r>
            <a:r>
              <a:rPr lang="en-US" dirty="0">
                <a:latin typeface="Comic Sans MS" panose="030F0702030302020204" pitchFamily="66" charset="0"/>
                <a:hlinkClick r:id="rId4"/>
              </a:rPr>
              <a:t>https://tinyurl.com/mr2u38jw</a:t>
            </a:r>
            <a:r>
              <a:rPr lang="en-US" dirty="0">
                <a:latin typeface="Comic Sans MS" panose="030F0702030302020204" pitchFamily="66" charset="0"/>
              </a:rPr>
              <a:t> </a:t>
            </a:r>
          </a:p>
        </p:txBody>
      </p:sp>
    </p:spTree>
    <p:extLst>
      <p:ext uri="{BB962C8B-B14F-4D97-AF65-F5344CB8AC3E}">
        <p14:creationId xmlns:p14="http://schemas.microsoft.com/office/powerpoint/2010/main" val="103037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Hell Real?</a:t>
            </a:r>
          </a:p>
        </p:txBody>
      </p:sp>
      <p:sp>
        <p:nvSpPr>
          <p:cNvPr id="3" name="Subtitle 2"/>
          <p:cNvSpPr>
            <a:spLocks noGrp="1"/>
          </p:cNvSpPr>
          <p:nvPr>
            <p:ph type="subTitle" idx="1"/>
          </p:nvPr>
        </p:nvSpPr>
        <p:spPr>
          <a:xfrm>
            <a:off x="1524000" y="3788228"/>
            <a:ext cx="9144000" cy="1469571"/>
          </a:xfrm>
        </p:spPr>
        <p:txBody>
          <a:bodyPr/>
          <a:lstStyle/>
          <a:p>
            <a:r>
              <a:rPr lang="en-US" dirty="0"/>
              <a:t>November 19</a:t>
            </a:r>
          </a:p>
        </p:txBody>
      </p:sp>
    </p:spTree>
    <p:extLst>
      <p:ext uri="{BB962C8B-B14F-4D97-AF65-F5344CB8AC3E}">
        <p14:creationId xmlns:p14="http://schemas.microsoft.com/office/powerpoint/2010/main" val="285571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B0390-2690-2CDD-AE3D-766B32AC248D}"/>
              </a:ext>
            </a:extLst>
          </p:cNvPr>
          <p:cNvSpPr>
            <a:spLocks noGrp="1"/>
          </p:cNvSpPr>
          <p:nvPr>
            <p:ph type="title"/>
          </p:nvPr>
        </p:nvSpPr>
        <p:spPr/>
        <p:txBody>
          <a:bodyPr/>
          <a:lstStyle/>
          <a:p>
            <a:r>
              <a:rPr lang="en-US" dirty="0"/>
              <a:t>Be careful, now …</a:t>
            </a:r>
          </a:p>
        </p:txBody>
      </p:sp>
      <p:sp>
        <p:nvSpPr>
          <p:cNvPr id="4" name="Content Placeholder 3">
            <a:extLst>
              <a:ext uri="{FF2B5EF4-FFF2-40B4-BE49-F238E27FC236}">
                <a16:creationId xmlns:a16="http://schemas.microsoft.com/office/drawing/2014/main" id="{73F3CBFE-E332-9A11-70D9-BEF194EA7048}"/>
              </a:ext>
            </a:extLst>
          </p:cNvPr>
          <p:cNvSpPr>
            <a:spLocks noGrp="1"/>
          </p:cNvSpPr>
          <p:nvPr>
            <p:ph idx="1"/>
          </p:nvPr>
        </p:nvSpPr>
        <p:spPr/>
        <p:txBody>
          <a:bodyPr>
            <a:normAutofit/>
          </a:bodyPr>
          <a:lstStyle/>
          <a:p>
            <a:r>
              <a:rPr lang="en-US" dirty="0"/>
              <a:t>What are some topics you refer not to talk about around the dinner table?</a:t>
            </a:r>
            <a:br>
              <a:rPr lang="en-US" dirty="0"/>
            </a:br>
            <a:endParaRPr lang="en-US" dirty="0"/>
          </a:p>
          <a:p>
            <a:r>
              <a:rPr lang="en-US" dirty="0">
                <a:solidFill>
                  <a:srgbClr val="C00000"/>
                </a:solidFill>
              </a:rPr>
              <a:t>Hell is often an uncomfortable topic.</a:t>
            </a:r>
          </a:p>
          <a:p>
            <a:pPr lvl="1"/>
            <a:r>
              <a:rPr lang="en-US" dirty="0">
                <a:solidFill>
                  <a:srgbClr val="C00000"/>
                </a:solidFill>
              </a:rPr>
              <a:t>But it is real; eternal punishment awaits those who do not follow Christ.</a:t>
            </a:r>
          </a:p>
          <a:p>
            <a:pPr lvl="1"/>
            <a:r>
              <a:rPr lang="en-US" dirty="0">
                <a:solidFill>
                  <a:srgbClr val="C00000"/>
                </a:solidFill>
              </a:rPr>
              <a:t>And we can let people know they don’t have to go there.</a:t>
            </a:r>
          </a:p>
          <a:p>
            <a:endParaRPr lang="en-US" dirty="0"/>
          </a:p>
          <a:p>
            <a:endParaRPr lang="en-US" dirty="0"/>
          </a:p>
        </p:txBody>
      </p:sp>
      <p:grpSp>
        <p:nvGrpSpPr>
          <p:cNvPr id="5" name="Group 4">
            <a:extLst>
              <a:ext uri="{FF2B5EF4-FFF2-40B4-BE49-F238E27FC236}">
                <a16:creationId xmlns:a16="http://schemas.microsoft.com/office/drawing/2014/main" id="{A13DA6E0-0AF7-31F0-74F2-28471D2FC9F4}"/>
              </a:ext>
            </a:extLst>
          </p:cNvPr>
          <p:cNvGrpSpPr/>
          <p:nvPr/>
        </p:nvGrpSpPr>
        <p:grpSpPr>
          <a:xfrm>
            <a:off x="1132979" y="3106644"/>
            <a:ext cx="9639300" cy="2511631"/>
            <a:chOff x="1051956" y="3259481"/>
            <a:chExt cx="9639300" cy="2511631"/>
          </a:xfrm>
        </p:grpSpPr>
        <p:pic>
          <p:nvPicPr>
            <p:cNvPr id="1026" name="Picture 2" descr="Free medicine medical surgery vector">
              <a:extLst>
                <a:ext uri="{FF2B5EF4-FFF2-40B4-BE49-F238E27FC236}">
                  <a16:creationId xmlns:a16="http://schemas.microsoft.com/office/drawing/2014/main" id="{ED426058-E505-F6E0-AEE6-ACFEFC8ED64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9597" y="3357748"/>
              <a:ext cx="2831234" cy="24133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Murder Scene clipart">
              <a:extLst>
                <a:ext uri="{FF2B5EF4-FFF2-40B4-BE49-F238E27FC236}">
                  <a16:creationId xmlns:a16="http://schemas.microsoft.com/office/drawing/2014/main" id="{206ED4C8-CE1A-EE76-B3E5-853ADC6E47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625" y="3259481"/>
              <a:ext cx="2511631" cy="251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arbage dump site clipart">
              <a:extLst>
                <a:ext uri="{FF2B5EF4-FFF2-40B4-BE49-F238E27FC236}">
                  <a16:creationId xmlns:a16="http://schemas.microsoft.com/office/drawing/2014/main" id="{2BFE8AC8-AFD1-3D81-ADD3-CCE69433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956" y="3259481"/>
              <a:ext cx="3435394" cy="2413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0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CC60-6AAB-15A7-2318-81E474C728C8}"/>
              </a:ext>
            </a:extLst>
          </p:cNvPr>
          <p:cNvSpPr>
            <a:spLocks noGrp="1"/>
          </p:cNvSpPr>
          <p:nvPr>
            <p:ph type="title"/>
          </p:nvPr>
        </p:nvSpPr>
        <p:spPr/>
        <p:txBody>
          <a:bodyPr/>
          <a:lstStyle/>
          <a:p>
            <a:pPr algn="l"/>
            <a:r>
              <a:rPr lang="en-US" dirty="0"/>
              <a:t>Listen for Paul’s boast.</a:t>
            </a:r>
          </a:p>
        </p:txBody>
      </p:sp>
      <p:sp>
        <p:nvSpPr>
          <p:cNvPr id="3" name="Content Placeholder 2">
            <a:extLst>
              <a:ext uri="{FF2B5EF4-FFF2-40B4-BE49-F238E27FC236}">
                <a16:creationId xmlns:a16="http://schemas.microsoft.com/office/drawing/2014/main" id="{3DA0AAC8-F648-C35B-B60A-EEFD7337FF5A}"/>
              </a:ext>
            </a:extLst>
          </p:cNvPr>
          <p:cNvSpPr>
            <a:spLocks noGrp="1"/>
          </p:cNvSpPr>
          <p:nvPr>
            <p:ph idx="1"/>
          </p:nvPr>
        </p:nvSpPr>
        <p:spPr/>
        <p:txBody>
          <a:bodyPr/>
          <a:lstStyle/>
          <a:p>
            <a:pPr marL="0" indent="0" algn="ctr">
              <a:buNone/>
            </a:pPr>
            <a:r>
              <a:rPr lang="en-US" dirty="0"/>
              <a:t>2 Thessalonians 1:3-7a (NIV)  We ought always to thank God for you, brothers, and rightly so, because your faith is growing more and more, and the love every one of you has for each other is increasing. 4  Therefore, among God's churches we boast about your perseverance and faith in all the persecutions and trials you </a:t>
            </a:r>
          </a:p>
        </p:txBody>
      </p:sp>
    </p:spTree>
    <p:extLst>
      <p:ext uri="{BB962C8B-B14F-4D97-AF65-F5344CB8AC3E}">
        <p14:creationId xmlns:p14="http://schemas.microsoft.com/office/powerpoint/2010/main" val="23059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CC60-6AAB-15A7-2318-81E474C728C8}"/>
              </a:ext>
            </a:extLst>
          </p:cNvPr>
          <p:cNvSpPr>
            <a:spLocks noGrp="1"/>
          </p:cNvSpPr>
          <p:nvPr>
            <p:ph type="title"/>
          </p:nvPr>
        </p:nvSpPr>
        <p:spPr/>
        <p:txBody>
          <a:bodyPr/>
          <a:lstStyle/>
          <a:p>
            <a:pPr algn="l"/>
            <a:r>
              <a:rPr lang="en-US" dirty="0"/>
              <a:t>Listen for Paul’s boast.</a:t>
            </a:r>
          </a:p>
        </p:txBody>
      </p:sp>
      <p:sp>
        <p:nvSpPr>
          <p:cNvPr id="3" name="Content Placeholder 2">
            <a:extLst>
              <a:ext uri="{FF2B5EF4-FFF2-40B4-BE49-F238E27FC236}">
                <a16:creationId xmlns:a16="http://schemas.microsoft.com/office/drawing/2014/main" id="{3DA0AAC8-F648-C35B-B60A-EEFD7337FF5A}"/>
              </a:ext>
            </a:extLst>
          </p:cNvPr>
          <p:cNvSpPr>
            <a:spLocks noGrp="1"/>
          </p:cNvSpPr>
          <p:nvPr>
            <p:ph idx="1"/>
          </p:nvPr>
        </p:nvSpPr>
        <p:spPr/>
        <p:txBody>
          <a:bodyPr/>
          <a:lstStyle/>
          <a:p>
            <a:pPr marL="0" indent="0" algn="ctr">
              <a:buNone/>
            </a:pPr>
            <a:r>
              <a:rPr lang="en-US" dirty="0"/>
              <a:t>are enduring. 5  All this is evidence that God's judgment is right, and as a result you will be counted worthy of the kingdom of God, for which you are suffering. 6  God is just: He will pay back trouble to those who trouble you 7  and give relief to you who are troubled, and to us as well. </a:t>
            </a:r>
          </a:p>
        </p:txBody>
      </p:sp>
      <p:pic>
        <p:nvPicPr>
          <p:cNvPr id="5" name="Picture 4">
            <a:extLst>
              <a:ext uri="{FF2B5EF4-FFF2-40B4-BE49-F238E27FC236}">
                <a16:creationId xmlns:a16="http://schemas.microsoft.com/office/drawing/2014/main" id="{CB7389B8-F0C7-F256-D663-BDF81A21AE53}"/>
              </a:ext>
            </a:extLst>
          </p:cNvPr>
          <p:cNvPicPr>
            <a:picLocks noChangeAspect="1"/>
          </p:cNvPicPr>
          <p:nvPr/>
        </p:nvPicPr>
        <p:blipFill>
          <a:blip r:embed="rId2">
            <a:duotone>
              <a:prstClr val="black"/>
              <a:srgbClr val="E2BC5C">
                <a:tint val="45000"/>
                <a:satMod val="400000"/>
              </a:srgbClr>
            </a:duotone>
          </a:blip>
          <a:stretch>
            <a:fillRect/>
          </a:stretch>
        </p:blipFill>
        <p:spPr>
          <a:xfrm>
            <a:off x="4870068" y="5487383"/>
            <a:ext cx="2266667"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653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B0D-0653-83DD-F434-E7CC00844008}"/>
              </a:ext>
            </a:extLst>
          </p:cNvPr>
          <p:cNvSpPr>
            <a:spLocks noGrp="1"/>
          </p:cNvSpPr>
          <p:nvPr>
            <p:ph type="title"/>
          </p:nvPr>
        </p:nvSpPr>
        <p:spPr/>
        <p:txBody>
          <a:bodyPr/>
          <a:lstStyle/>
          <a:p>
            <a:r>
              <a:rPr lang="en-US" dirty="0"/>
              <a:t>God Watches over Believers</a:t>
            </a:r>
          </a:p>
        </p:txBody>
      </p:sp>
      <p:sp>
        <p:nvSpPr>
          <p:cNvPr id="3" name="Content Placeholder 2">
            <a:extLst>
              <a:ext uri="{FF2B5EF4-FFF2-40B4-BE49-F238E27FC236}">
                <a16:creationId xmlns:a16="http://schemas.microsoft.com/office/drawing/2014/main" id="{ACCB7D95-16AF-18AF-AB0E-C385632E55C8}"/>
              </a:ext>
            </a:extLst>
          </p:cNvPr>
          <p:cNvSpPr>
            <a:spLocks noGrp="1"/>
          </p:cNvSpPr>
          <p:nvPr>
            <p:ph idx="1"/>
          </p:nvPr>
        </p:nvSpPr>
        <p:spPr/>
        <p:txBody>
          <a:bodyPr/>
          <a:lstStyle/>
          <a:p>
            <a:r>
              <a:rPr lang="en-US" dirty="0"/>
              <a:t>Why did Paul express thanks to God for the Thessalonian brothers and sisters? </a:t>
            </a:r>
          </a:p>
          <a:p>
            <a:r>
              <a:rPr lang="en-US" dirty="0"/>
              <a:t>One of the translations says their faith was “flourishing.”  What examples does Paul give that described how their faith was flourishing?</a:t>
            </a:r>
          </a:p>
          <a:p>
            <a:r>
              <a:rPr lang="en-US" dirty="0"/>
              <a:t>What can we do to keep our faith growing and flourishing?</a:t>
            </a:r>
          </a:p>
        </p:txBody>
      </p:sp>
    </p:spTree>
    <p:extLst>
      <p:ext uri="{BB962C8B-B14F-4D97-AF65-F5344CB8AC3E}">
        <p14:creationId xmlns:p14="http://schemas.microsoft.com/office/powerpoint/2010/main" val="20448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FCA8-3586-ACBC-A405-90F91EF45757}"/>
              </a:ext>
            </a:extLst>
          </p:cNvPr>
          <p:cNvSpPr>
            <a:spLocks noGrp="1"/>
          </p:cNvSpPr>
          <p:nvPr>
            <p:ph type="title"/>
          </p:nvPr>
        </p:nvSpPr>
        <p:spPr/>
        <p:txBody>
          <a:bodyPr/>
          <a:lstStyle/>
          <a:p>
            <a:r>
              <a:rPr lang="en-US" dirty="0"/>
              <a:t>God Watches over Believers</a:t>
            </a:r>
          </a:p>
        </p:txBody>
      </p:sp>
      <p:sp>
        <p:nvSpPr>
          <p:cNvPr id="3" name="Content Placeholder 2">
            <a:extLst>
              <a:ext uri="{FF2B5EF4-FFF2-40B4-BE49-F238E27FC236}">
                <a16:creationId xmlns:a16="http://schemas.microsoft.com/office/drawing/2014/main" id="{2D558445-5DC4-5D2F-A65B-E39294291025}"/>
              </a:ext>
            </a:extLst>
          </p:cNvPr>
          <p:cNvSpPr>
            <a:spLocks noGrp="1"/>
          </p:cNvSpPr>
          <p:nvPr>
            <p:ph idx="1"/>
          </p:nvPr>
        </p:nvSpPr>
        <p:spPr/>
        <p:txBody>
          <a:bodyPr/>
          <a:lstStyle/>
          <a:p>
            <a:r>
              <a:rPr lang="en-US" dirty="0"/>
              <a:t> What are the characteristics of perseverance and faith amid persecution?</a:t>
            </a:r>
          </a:p>
          <a:p>
            <a:r>
              <a:rPr lang="en-US" dirty="0"/>
              <a:t>How will such “flourishing faith” work to increase our love for others? </a:t>
            </a:r>
          </a:p>
          <a:p>
            <a:endParaRPr lang="en-US" dirty="0"/>
          </a:p>
        </p:txBody>
      </p:sp>
    </p:spTree>
    <p:extLst>
      <p:ext uri="{BB962C8B-B14F-4D97-AF65-F5344CB8AC3E}">
        <p14:creationId xmlns:p14="http://schemas.microsoft.com/office/powerpoint/2010/main" val="867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C62F-23B6-F36A-7635-A357D9D04B01}"/>
              </a:ext>
            </a:extLst>
          </p:cNvPr>
          <p:cNvSpPr>
            <a:spLocks noGrp="1"/>
          </p:cNvSpPr>
          <p:nvPr>
            <p:ph type="title"/>
          </p:nvPr>
        </p:nvSpPr>
        <p:spPr/>
        <p:txBody>
          <a:bodyPr/>
          <a:lstStyle/>
          <a:p>
            <a:r>
              <a:rPr lang="en-US" dirty="0"/>
              <a:t>God Watches over Believers</a:t>
            </a:r>
          </a:p>
        </p:txBody>
      </p:sp>
      <p:sp>
        <p:nvSpPr>
          <p:cNvPr id="3" name="Content Placeholder 2">
            <a:extLst>
              <a:ext uri="{FF2B5EF4-FFF2-40B4-BE49-F238E27FC236}">
                <a16:creationId xmlns:a16="http://schemas.microsoft.com/office/drawing/2014/main" id="{93CC7D72-5AB3-46AF-05EA-2EB77AB977C3}"/>
              </a:ext>
            </a:extLst>
          </p:cNvPr>
          <p:cNvSpPr>
            <a:spLocks noGrp="1"/>
          </p:cNvSpPr>
          <p:nvPr>
            <p:ph idx="1"/>
          </p:nvPr>
        </p:nvSpPr>
        <p:spPr>
          <a:xfrm>
            <a:off x="838200" y="2268637"/>
            <a:ext cx="10515600" cy="3908325"/>
          </a:xfrm>
        </p:spPr>
        <p:txBody>
          <a:bodyPr/>
          <a:lstStyle/>
          <a:p>
            <a:r>
              <a:rPr lang="en-US" dirty="0">
                <a:solidFill>
                  <a:srgbClr val="C00000"/>
                </a:solidFill>
              </a:rPr>
              <a:t>Paul declared that their patience was proving …</a:t>
            </a:r>
          </a:p>
          <a:p>
            <a:pPr lvl="1"/>
            <a:r>
              <a:rPr lang="en-US" dirty="0">
                <a:solidFill>
                  <a:srgbClr val="C00000"/>
                </a:solidFill>
              </a:rPr>
              <a:t>God’s judgment is right, just</a:t>
            </a:r>
          </a:p>
          <a:p>
            <a:pPr lvl="1"/>
            <a:r>
              <a:rPr lang="en-US" dirty="0">
                <a:solidFill>
                  <a:srgbClr val="C00000"/>
                </a:solidFill>
              </a:rPr>
              <a:t>They were worthy of the kingdom/rule of God</a:t>
            </a:r>
          </a:p>
          <a:p>
            <a:pPr lvl="1"/>
            <a:r>
              <a:rPr lang="en-US" dirty="0">
                <a:solidFill>
                  <a:srgbClr val="C00000"/>
                </a:solidFill>
              </a:rPr>
              <a:t>Their suffering was worth it</a:t>
            </a:r>
          </a:p>
          <a:p>
            <a:endParaRPr lang="en-US" dirty="0"/>
          </a:p>
        </p:txBody>
      </p:sp>
    </p:spTree>
    <p:extLst>
      <p:ext uri="{BB962C8B-B14F-4D97-AF65-F5344CB8AC3E}">
        <p14:creationId xmlns:p14="http://schemas.microsoft.com/office/powerpoint/2010/main" val="208852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91A8-901D-D9F9-0D9F-199873C929F4}"/>
              </a:ext>
            </a:extLst>
          </p:cNvPr>
          <p:cNvSpPr>
            <a:spLocks noGrp="1"/>
          </p:cNvSpPr>
          <p:nvPr>
            <p:ph type="title"/>
          </p:nvPr>
        </p:nvSpPr>
        <p:spPr/>
        <p:txBody>
          <a:bodyPr/>
          <a:lstStyle/>
          <a:p>
            <a:r>
              <a:rPr lang="en-US" dirty="0"/>
              <a:t>God Watches over Believers</a:t>
            </a:r>
          </a:p>
        </p:txBody>
      </p:sp>
      <p:sp>
        <p:nvSpPr>
          <p:cNvPr id="3" name="Content Placeholder 2">
            <a:extLst>
              <a:ext uri="{FF2B5EF4-FFF2-40B4-BE49-F238E27FC236}">
                <a16:creationId xmlns:a16="http://schemas.microsoft.com/office/drawing/2014/main" id="{490DCD16-36C8-A6C8-7C52-A22427DDD17B}"/>
              </a:ext>
            </a:extLst>
          </p:cNvPr>
          <p:cNvSpPr>
            <a:spLocks noGrp="1"/>
          </p:cNvSpPr>
          <p:nvPr>
            <p:ph idx="1"/>
          </p:nvPr>
        </p:nvSpPr>
        <p:spPr/>
        <p:txBody>
          <a:bodyPr/>
          <a:lstStyle/>
          <a:p>
            <a:r>
              <a:rPr lang="en-US" dirty="0"/>
              <a:t>What would be the Lord’s response to unbelievers who opposed the gospel, Christ, and His people? </a:t>
            </a:r>
          </a:p>
        </p:txBody>
      </p:sp>
      <p:pic>
        <p:nvPicPr>
          <p:cNvPr id="5" name="Picture 4" descr="A statue of a person holding a flute&#10;&#10;Description automatically generated">
            <a:extLst>
              <a:ext uri="{FF2B5EF4-FFF2-40B4-BE49-F238E27FC236}">
                <a16:creationId xmlns:a16="http://schemas.microsoft.com/office/drawing/2014/main" id="{0B7BF42B-3908-86E9-F667-3FED8445B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76" y="3290104"/>
            <a:ext cx="4624091" cy="2747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1861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984</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Is Hell Real?</vt:lpstr>
      <vt:lpstr>Video Introduction</vt:lpstr>
      <vt:lpstr>Be careful, now …</vt:lpstr>
      <vt:lpstr>Listen for Paul’s boast.</vt:lpstr>
      <vt:lpstr>Listen for Paul’s boast.</vt:lpstr>
      <vt:lpstr>God Watches over Believers</vt:lpstr>
      <vt:lpstr>God Watches over Believers</vt:lpstr>
      <vt:lpstr>God Watches over Believers</vt:lpstr>
      <vt:lpstr>God Watches over Believers</vt:lpstr>
      <vt:lpstr>Listen for eternal consequences.</vt:lpstr>
      <vt:lpstr>Listen for eternal consequences.</vt:lpstr>
      <vt:lpstr>Unbelievers Face Eternal Destruction</vt:lpstr>
      <vt:lpstr>Unbelievers Face Eternal Destruction</vt:lpstr>
      <vt:lpstr>Unbelievers Face Eternal Destruction</vt:lpstr>
      <vt:lpstr>Listen for Paul’s prayer request.</vt:lpstr>
      <vt:lpstr>Listen for Paul’s prayer request.</vt:lpstr>
      <vt:lpstr>Called and Equipped</vt:lpstr>
      <vt:lpstr>Called and Equipped</vt:lpstr>
      <vt:lpstr>Application</vt:lpstr>
      <vt:lpstr>Application</vt:lpstr>
      <vt:lpstr>Application</vt:lpstr>
      <vt:lpstr>Family Activities</vt:lpstr>
      <vt:lpstr>Is Hell Real?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Hell Real</dc:title>
  <dc:creator>Armstrong, Stephen (General Math and Science)</dc:creator>
  <cp:lastModifiedBy>Armstrong, Stephen (General Math and Science)</cp:lastModifiedBy>
  <cp:revision>4</cp:revision>
  <dcterms:created xsi:type="dcterms:W3CDTF">2023-11-03T14:24:59Z</dcterms:created>
  <dcterms:modified xsi:type="dcterms:W3CDTF">2023-11-03T15:26:09Z</dcterms:modified>
</cp:coreProperties>
</file>