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6/24/2022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6/24/2022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6/24/2022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6/24/2022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2000" r="-22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3000"/>
                </a:schemeClr>
              </a:gs>
              <a:gs pos="60000">
                <a:schemeClr val="accent1">
                  <a:lumMod val="45000"/>
                  <a:lumOff val="55000"/>
                  <a:alpha val="86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6/24/2022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atch.liberty.edu/media/t/1_6u2vwh74" TargetMode="Externa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hyperlink" Target="https://tinyurl.com/24w8utbj" TargetMode="Externa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15004"/>
            <a:ext cx="9144000" cy="1958728"/>
          </a:xfrm>
        </p:spPr>
        <p:txBody>
          <a:bodyPr>
            <a:normAutofit/>
          </a:bodyPr>
          <a:lstStyle/>
          <a:p>
            <a:r>
              <a:rPr lang="en-US" dirty="0"/>
              <a:t>Interdependent Independence</a:t>
            </a:r>
          </a:p>
        </p:txBody>
      </p:sp>
      <p:sp>
        <p:nvSpPr>
          <p:cNvPr id="3" name="Subtitle 2"/>
          <p:cNvSpPr>
            <a:spLocks noGrp="1"/>
          </p:cNvSpPr>
          <p:nvPr>
            <p:ph type="subTitle" idx="1"/>
          </p:nvPr>
        </p:nvSpPr>
        <p:spPr>
          <a:xfrm>
            <a:off x="1524000" y="4803081"/>
            <a:ext cx="9144000" cy="994558"/>
          </a:xfrm>
        </p:spPr>
        <p:txBody>
          <a:bodyPr/>
          <a:lstStyle/>
          <a:p>
            <a:r>
              <a:rPr lang="en-US" dirty="0"/>
              <a:t>July  3</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F13E8-1086-F006-E9C0-A65CF6E0DC13}"/>
              </a:ext>
            </a:extLst>
          </p:cNvPr>
          <p:cNvSpPr>
            <a:spLocks noGrp="1"/>
          </p:cNvSpPr>
          <p:nvPr>
            <p:ph type="title"/>
          </p:nvPr>
        </p:nvSpPr>
        <p:spPr/>
        <p:txBody>
          <a:bodyPr/>
          <a:lstStyle/>
          <a:p>
            <a:pPr algn="l"/>
            <a:r>
              <a:rPr lang="en-US" dirty="0"/>
              <a:t>Listen for when not to offend unnecessarily</a:t>
            </a:r>
          </a:p>
        </p:txBody>
      </p:sp>
      <p:sp>
        <p:nvSpPr>
          <p:cNvPr id="3" name="Content Placeholder 2">
            <a:extLst>
              <a:ext uri="{FF2B5EF4-FFF2-40B4-BE49-F238E27FC236}">
                <a16:creationId xmlns:a16="http://schemas.microsoft.com/office/drawing/2014/main" id="{D44EC7EE-9EA4-8019-03C7-9C9B474A145D}"/>
              </a:ext>
            </a:extLst>
          </p:cNvPr>
          <p:cNvSpPr>
            <a:spLocks noGrp="1"/>
          </p:cNvSpPr>
          <p:nvPr>
            <p:ph idx="1"/>
          </p:nvPr>
        </p:nvSpPr>
        <p:spPr>
          <a:xfrm>
            <a:off x="1689904" y="2176040"/>
            <a:ext cx="8610599" cy="3989348"/>
          </a:xfrm>
        </p:spPr>
        <p:txBody>
          <a:bodyPr/>
          <a:lstStyle/>
          <a:p>
            <a:pPr marL="0" indent="0" algn="ctr">
              <a:buNone/>
            </a:pPr>
            <a:r>
              <a:rPr lang="en-US" dirty="0"/>
              <a:t>raising questions of conscience. 28  But if anyone says to you, "This has been offered in sacrifice," then do not eat it, both for the sake of the man who told you and for conscience' sake-- 29  the </a:t>
            </a:r>
          </a:p>
        </p:txBody>
      </p:sp>
    </p:spTree>
    <p:extLst>
      <p:ext uri="{BB962C8B-B14F-4D97-AF65-F5344CB8AC3E}">
        <p14:creationId xmlns:p14="http://schemas.microsoft.com/office/powerpoint/2010/main" val="288222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F13E8-1086-F006-E9C0-A65CF6E0DC13}"/>
              </a:ext>
            </a:extLst>
          </p:cNvPr>
          <p:cNvSpPr>
            <a:spLocks noGrp="1"/>
          </p:cNvSpPr>
          <p:nvPr>
            <p:ph type="title"/>
          </p:nvPr>
        </p:nvSpPr>
        <p:spPr/>
        <p:txBody>
          <a:bodyPr/>
          <a:lstStyle/>
          <a:p>
            <a:pPr algn="l"/>
            <a:r>
              <a:rPr lang="en-US" dirty="0"/>
              <a:t>Listen for when not to offend unnecessarily</a:t>
            </a:r>
          </a:p>
        </p:txBody>
      </p:sp>
      <p:sp>
        <p:nvSpPr>
          <p:cNvPr id="3" name="Content Placeholder 2">
            <a:extLst>
              <a:ext uri="{FF2B5EF4-FFF2-40B4-BE49-F238E27FC236}">
                <a16:creationId xmlns:a16="http://schemas.microsoft.com/office/drawing/2014/main" id="{D44EC7EE-9EA4-8019-03C7-9C9B474A145D}"/>
              </a:ext>
            </a:extLst>
          </p:cNvPr>
          <p:cNvSpPr>
            <a:spLocks noGrp="1"/>
          </p:cNvSpPr>
          <p:nvPr>
            <p:ph idx="1"/>
          </p:nvPr>
        </p:nvSpPr>
        <p:spPr>
          <a:xfrm>
            <a:off x="1689904" y="2095017"/>
            <a:ext cx="8610599" cy="3989348"/>
          </a:xfrm>
        </p:spPr>
        <p:txBody>
          <a:bodyPr/>
          <a:lstStyle/>
          <a:p>
            <a:pPr marL="0" indent="0" algn="ctr">
              <a:buNone/>
            </a:pPr>
            <a:r>
              <a:rPr lang="en-US" dirty="0"/>
              <a:t>other man's conscience, I mean, not yours. For why should my freedom be judged by another's conscience? 30  If I take part in the meal with thankfulness, why am I denounced because of something I thank God for?</a:t>
            </a:r>
          </a:p>
        </p:txBody>
      </p:sp>
      <p:pic>
        <p:nvPicPr>
          <p:cNvPr id="4" name="Picture 3">
            <a:extLst>
              <a:ext uri="{FF2B5EF4-FFF2-40B4-BE49-F238E27FC236}">
                <a16:creationId xmlns:a16="http://schemas.microsoft.com/office/drawing/2014/main" id="{3B6147C7-CA7E-BA09-6DD9-4D5E75D91C0B}"/>
              </a:ext>
            </a:extLst>
          </p:cNvPr>
          <p:cNvPicPr>
            <a:picLocks noChangeAspect="1"/>
          </p:cNvPicPr>
          <p:nvPr/>
        </p:nvPicPr>
        <p:blipFill>
          <a:blip r:embed="rId2"/>
          <a:stretch>
            <a:fillRect/>
          </a:stretch>
        </p:blipFill>
        <p:spPr>
          <a:xfrm>
            <a:off x="5048381" y="5447897"/>
            <a:ext cx="2095238" cy="3142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98497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442D2-0621-8FE8-2B92-E7E7C987724E}"/>
              </a:ext>
            </a:extLst>
          </p:cNvPr>
          <p:cNvSpPr>
            <a:spLocks noGrp="1"/>
          </p:cNvSpPr>
          <p:nvPr>
            <p:ph type="title"/>
          </p:nvPr>
        </p:nvSpPr>
        <p:spPr/>
        <p:txBody>
          <a:bodyPr/>
          <a:lstStyle/>
          <a:p>
            <a:r>
              <a:rPr lang="en-US" dirty="0"/>
              <a:t>Don’t Offend Others Unnecessarily</a:t>
            </a:r>
          </a:p>
        </p:txBody>
      </p:sp>
      <p:sp>
        <p:nvSpPr>
          <p:cNvPr id="3" name="Content Placeholder 2">
            <a:extLst>
              <a:ext uri="{FF2B5EF4-FFF2-40B4-BE49-F238E27FC236}">
                <a16:creationId xmlns:a16="http://schemas.microsoft.com/office/drawing/2014/main" id="{2E23175C-6254-F752-4AC7-13000B49802A}"/>
              </a:ext>
            </a:extLst>
          </p:cNvPr>
          <p:cNvSpPr>
            <a:spLocks noGrp="1"/>
          </p:cNvSpPr>
          <p:nvPr>
            <p:ph idx="1"/>
          </p:nvPr>
        </p:nvSpPr>
        <p:spPr/>
        <p:txBody>
          <a:bodyPr/>
          <a:lstStyle/>
          <a:p>
            <a:r>
              <a:rPr lang="en-US" dirty="0"/>
              <a:t>Paul asks the question, “Why should my freedom be judged by another’s conscience?” What does it mean for your freedom to be “judged by another person’s conscience”? </a:t>
            </a:r>
          </a:p>
          <a:p>
            <a:r>
              <a:rPr lang="en-US" dirty="0"/>
              <a:t>Paul talks about the problem of whether or not to eat food offered to idols.  What practices today are similar to this early church conundrum?</a:t>
            </a:r>
          </a:p>
        </p:txBody>
      </p:sp>
    </p:spTree>
    <p:extLst>
      <p:ext uri="{BB962C8B-B14F-4D97-AF65-F5344CB8AC3E}">
        <p14:creationId xmlns:p14="http://schemas.microsoft.com/office/powerpoint/2010/main" val="202553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87172-DAF6-443A-2783-F544AF42DEBF}"/>
              </a:ext>
            </a:extLst>
          </p:cNvPr>
          <p:cNvSpPr>
            <a:spLocks noGrp="1"/>
          </p:cNvSpPr>
          <p:nvPr>
            <p:ph type="title"/>
          </p:nvPr>
        </p:nvSpPr>
        <p:spPr/>
        <p:txBody>
          <a:bodyPr/>
          <a:lstStyle/>
          <a:p>
            <a:r>
              <a:rPr lang="en-US" dirty="0"/>
              <a:t>Don’t Offend Others Unnecessarily</a:t>
            </a:r>
          </a:p>
        </p:txBody>
      </p:sp>
      <p:sp>
        <p:nvSpPr>
          <p:cNvPr id="3" name="Content Placeholder 2">
            <a:extLst>
              <a:ext uri="{FF2B5EF4-FFF2-40B4-BE49-F238E27FC236}">
                <a16:creationId xmlns:a16="http://schemas.microsoft.com/office/drawing/2014/main" id="{A5A9309F-5313-BC43-0FBD-81219454CB16}"/>
              </a:ext>
            </a:extLst>
          </p:cNvPr>
          <p:cNvSpPr>
            <a:spLocks noGrp="1"/>
          </p:cNvSpPr>
          <p:nvPr>
            <p:ph idx="1"/>
          </p:nvPr>
        </p:nvSpPr>
        <p:spPr/>
        <p:txBody>
          <a:bodyPr/>
          <a:lstStyle/>
          <a:p>
            <a:r>
              <a:rPr lang="en-US" dirty="0"/>
              <a:t>Why would being considerate of others be more important than knowing and claiming you are theologically correct in the actions you choose?</a:t>
            </a:r>
          </a:p>
          <a:p>
            <a:r>
              <a:rPr lang="en-US" dirty="0"/>
              <a:t>How did Paul counsel the Corinthians to regard food sacrificed to idols? </a:t>
            </a:r>
          </a:p>
        </p:txBody>
      </p:sp>
      <p:sp>
        <p:nvSpPr>
          <p:cNvPr id="4" name="TextBox 3">
            <a:extLst>
              <a:ext uri="{FF2B5EF4-FFF2-40B4-BE49-F238E27FC236}">
                <a16:creationId xmlns:a16="http://schemas.microsoft.com/office/drawing/2014/main" id="{CB26A73F-4F33-C404-2733-B87DE536B203}"/>
              </a:ext>
            </a:extLst>
          </p:cNvPr>
          <p:cNvSpPr txBox="1"/>
          <p:nvPr/>
        </p:nvSpPr>
        <p:spPr>
          <a:xfrm>
            <a:off x="1562582" y="4557574"/>
            <a:ext cx="9248172" cy="1754326"/>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Eat anything sold in the meat market without raising questions of conscience,  for, "The earth is the Lord's, and everything in it." </a:t>
            </a:r>
          </a:p>
        </p:txBody>
      </p:sp>
    </p:spTree>
    <p:extLst>
      <p:ext uri="{BB962C8B-B14F-4D97-AF65-F5344CB8AC3E}">
        <p14:creationId xmlns:p14="http://schemas.microsoft.com/office/powerpoint/2010/main" val="269863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C58F5-08DB-2083-B846-78D3CAA8A114}"/>
              </a:ext>
            </a:extLst>
          </p:cNvPr>
          <p:cNvSpPr>
            <a:spLocks noGrp="1"/>
          </p:cNvSpPr>
          <p:nvPr>
            <p:ph type="title"/>
          </p:nvPr>
        </p:nvSpPr>
        <p:spPr/>
        <p:txBody>
          <a:bodyPr/>
          <a:lstStyle/>
          <a:p>
            <a:r>
              <a:rPr lang="en-US" dirty="0"/>
              <a:t>Don’t Offend Others Unnecessarily</a:t>
            </a:r>
          </a:p>
        </p:txBody>
      </p:sp>
      <p:sp>
        <p:nvSpPr>
          <p:cNvPr id="3" name="Content Placeholder 2">
            <a:extLst>
              <a:ext uri="{FF2B5EF4-FFF2-40B4-BE49-F238E27FC236}">
                <a16:creationId xmlns:a16="http://schemas.microsoft.com/office/drawing/2014/main" id="{9A0B80B0-32B3-0499-0CAC-6A3E354ADB41}"/>
              </a:ext>
            </a:extLst>
          </p:cNvPr>
          <p:cNvSpPr>
            <a:spLocks noGrp="1"/>
          </p:cNvSpPr>
          <p:nvPr>
            <p:ph idx="1"/>
          </p:nvPr>
        </p:nvSpPr>
        <p:spPr/>
        <p:txBody>
          <a:bodyPr/>
          <a:lstStyle/>
          <a:p>
            <a:r>
              <a:rPr lang="en-US" dirty="0"/>
              <a:t>How could weaker believers be hurt by seeing more mature Christians do something the weaker believers considered wrong?</a:t>
            </a:r>
          </a:p>
          <a:p>
            <a:r>
              <a:rPr lang="en-US" dirty="0"/>
              <a:t>How should we limit our freedom out of sensitivity to weaker Christians?</a:t>
            </a:r>
          </a:p>
        </p:txBody>
      </p:sp>
    </p:spTree>
    <p:extLst>
      <p:ext uri="{BB962C8B-B14F-4D97-AF65-F5344CB8AC3E}">
        <p14:creationId xmlns:p14="http://schemas.microsoft.com/office/powerpoint/2010/main" val="428749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91113-DA91-B14F-00D2-07FC4BF1185A}"/>
              </a:ext>
            </a:extLst>
          </p:cNvPr>
          <p:cNvSpPr>
            <a:spLocks noGrp="1"/>
          </p:cNvSpPr>
          <p:nvPr>
            <p:ph type="title"/>
          </p:nvPr>
        </p:nvSpPr>
        <p:spPr/>
        <p:txBody>
          <a:bodyPr/>
          <a:lstStyle/>
          <a:p>
            <a:pPr algn="l"/>
            <a:r>
              <a:rPr lang="en-US" dirty="0"/>
              <a:t>Listen for another reminder how to act.</a:t>
            </a:r>
          </a:p>
        </p:txBody>
      </p:sp>
      <p:sp>
        <p:nvSpPr>
          <p:cNvPr id="3" name="Content Placeholder 2">
            <a:extLst>
              <a:ext uri="{FF2B5EF4-FFF2-40B4-BE49-F238E27FC236}">
                <a16:creationId xmlns:a16="http://schemas.microsoft.com/office/drawing/2014/main" id="{5430C6E8-12E8-25BB-5566-4F61FAE1BC83}"/>
              </a:ext>
            </a:extLst>
          </p:cNvPr>
          <p:cNvSpPr>
            <a:spLocks noGrp="1"/>
          </p:cNvSpPr>
          <p:nvPr>
            <p:ph idx="1"/>
          </p:nvPr>
        </p:nvSpPr>
        <p:spPr/>
        <p:txBody>
          <a:bodyPr/>
          <a:lstStyle/>
          <a:p>
            <a:pPr marL="0" indent="0" algn="ctr">
              <a:buNone/>
            </a:pPr>
            <a:r>
              <a:rPr lang="en-US" dirty="0"/>
              <a:t>1 Corinthians 10:31-33 (NIV)   So whether you eat or drink or whatever you do, do it all for the glory of God. 32  Do not cause anyone to stumble, whether Jews, Greeks or the church of God-- 33  even as I try to please everybody in every way. For I am not seeking my own good but the good of many, so that they may be saved.</a:t>
            </a:r>
          </a:p>
        </p:txBody>
      </p:sp>
      <p:pic>
        <p:nvPicPr>
          <p:cNvPr id="4" name="Picture 3">
            <a:extLst>
              <a:ext uri="{FF2B5EF4-FFF2-40B4-BE49-F238E27FC236}">
                <a16:creationId xmlns:a16="http://schemas.microsoft.com/office/drawing/2014/main" id="{7FE53585-4BE3-61B7-575A-6FBDD631F309}"/>
              </a:ext>
            </a:extLst>
          </p:cNvPr>
          <p:cNvPicPr>
            <a:picLocks noChangeAspect="1"/>
          </p:cNvPicPr>
          <p:nvPr/>
        </p:nvPicPr>
        <p:blipFill>
          <a:blip r:embed="rId2"/>
          <a:stretch>
            <a:fillRect/>
          </a:stretch>
        </p:blipFill>
        <p:spPr>
          <a:xfrm>
            <a:off x="4921060" y="5609942"/>
            <a:ext cx="2095238" cy="3142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589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3ACFB-021D-B4F0-B808-A80035467E72}"/>
              </a:ext>
            </a:extLst>
          </p:cNvPr>
          <p:cNvSpPr>
            <a:spLocks noGrp="1"/>
          </p:cNvSpPr>
          <p:nvPr>
            <p:ph type="title"/>
          </p:nvPr>
        </p:nvSpPr>
        <p:spPr/>
        <p:txBody>
          <a:bodyPr/>
          <a:lstStyle/>
          <a:p>
            <a:r>
              <a:rPr lang="en-US" dirty="0"/>
              <a:t>Do What Gives a Witness for Christ</a:t>
            </a:r>
          </a:p>
        </p:txBody>
      </p:sp>
      <p:sp>
        <p:nvSpPr>
          <p:cNvPr id="3" name="Content Placeholder 2">
            <a:extLst>
              <a:ext uri="{FF2B5EF4-FFF2-40B4-BE49-F238E27FC236}">
                <a16:creationId xmlns:a16="http://schemas.microsoft.com/office/drawing/2014/main" id="{28CE5CFE-7321-6A98-BFC1-22637BF70238}"/>
              </a:ext>
            </a:extLst>
          </p:cNvPr>
          <p:cNvSpPr>
            <a:spLocks noGrp="1"/>
          </p:cNvSpPr>
          <p:nvPr>
            <p:ph idx="1"/>
          </p:nvPr>
        </p:nvSpPr>
        <p:spPr/>
        <p:txBody>
          <a:bodyPr/>
          <a:lstStyle/>
          <a:p>
            <a:r>
              <a:rPr lang="en-US" dirty="0"/>
              <a:t>Whom are believers to try to influence? </a:t>
            </a:r>
          </a:p>
          <a:p>
            <a:r>
              <a:rPr lang="en-US" dirty="0"/>
              <a:t>What are some practical ways we can glorify God in our day-to-day living?</a:t>
            </a:r>
          </a:p>
          <a:p>
            <a:r>
              <a:rPr lang="en-US" dirty="0"/>
              <a:t>What types of personal sacrifices might a believer choose to make in order to share the gospel?</a:t>
            </a:r>
          </a:p>
        </p:txBody>
      </p:sp>
    </p:spTree>
    <p:extLst>
      <p:ext uri="{BB962C8B-B14F-4D97-AF65-F5344CB8AC3E}">
        <p14:creationId xmlns:p14="http://schemas.microsoft.com/office/powerpoint/2010/main" val="40435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4F1FF-702A-12B0-8D35-20EA0D0C1362}"/>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86FD00C3-C952-7872-9CD9-51105958CF89}"/>
              </a:ext>
            </a:extLst>
          </p:cNvPr>
          <p:cNvSpPr>
            <a:spLocks noGrp="1"/>
          </p:cNvSpPr>
          <p:nvPr>
            <p:ph idx="1"/>
          </p:nvPr>
        </p:nvSpPr>
        <p:spPr>
          <a:xfrm>
            <a:off x="838200" y="2349661"/>
            <a:ext cx="10515600" cy="3827302"/>
          </a:xfrm>
        </p:spPr>
        <p:txBody>
          <a:bodyPr/>
          <a:lstStyle/>
          <a:p>
            <a:r>
              <a:rPr lang="en-US" dirty="0"/>
              <a:t>Read. </a:t>
            </a:r>
          </a:p>
          <a:p>
            <a:pPr lvl="1"/>
            <a:r>
              <a:rPr lang="en-US" dirty="0"/>
              <a:t>Choose to read God’s Word daily, so you can know better how to represent Christ. </a:t>
            </a:r>
          </a:p>
          <a:p>
            <a:pPr lvl="1"/>
            <a:r>
              <a:rPr lang="en-US" dirty="0"/>
              <a:t>The more clearly you see Jesus, the better you can reflect Him.</a:t>
            </a:r>
          </a:p>
          <a:p>
            <a:endParaRPr lang="en-US" dirty="0"/>
          </a:p>
        </p:txBody>
      </p:sp>
    </p:spTree>
    <p:extLst>
      <p:ext uri="{BB962C8B-B14F-4D97-AF65-F5344CB8AC3E}">
        <p14:creationId xmlns:p14="http://schemas.microsoft.com/office/powerpoint/2010/main" val="996176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4F1FF-702A-12B0-8D35-20EA0D0C1362}"/>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86FD00C3-C952-7872-9CD9-51105958CF89}"/>
              </a:ext>
            </a:extLst>
          </p:cNvPr>
          <p:cNvSpPr>
            <a:spLocks noGrp="1"/>
          </p:cNvSpPr>
          <p:nvPr>
            <p:ph idx="1"/>
          </p:nvPr>
        </p:nvSpPr>
        <p:spPr>
          <a:xfrm>
            <a:off x="838200" y="2245489"/>
            <a:ext cx="10515600" cy="3931474"/>
          </a:xfrm>
        </p:spPr>
        <p:txBody>
          <a:bodyPr/>
          <a:lstStyle/>
          <a:p>
            <a:r>
              <a:rPr lang="en-US" dirty="0"/>
              <a:t>Glorify. </a:t>
            </a:r>
          </a:p>
          <a:p>
            <a:pPr lvl="1"/>
            <a:r>
              <a:rPr lang="en-US" dirty="0"/>
              <a:t>Live your life on mission. </a:t>
            </a:r>
          </a:p>
          <a:p>
            <a:pPr lvl="1"/>
            <a:r>
              <a:rPr lang="en-US" dirty="0"/>
              <a:t>Live in such a way that you are intentional in giving God the glory in all aspects of your life.</a:t>
            </a:r>
          </a:p>
          <a:p>
            <a:endParaRPr lang="en-US" dirty="0"/>
          </a:p>
        </p:txBody>
      </p:sp>
    </p:spTree>
    <p:extLst>
      <p:ext uri="{BB962C8B-B14F-4D97-AF65-F5344CB8AC3E}">
        <p14:creationId xmlns:p14="http://schemas.microsoft.com/office/powerpoint/2010/main" val="1835383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4F1FF-702A-12B0-8D35-20EA0D0C1362}"/>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86FD00C3-C952-7872-9CD9-51105958CF89}"/>
              </a:ext>
            </a:extLst>
          </p:cNvPr>
          <p:cNvSpPr>
            <a:spLocks noGrp="1"/>
          </p:cNvSpPr>
          <p:nvPr>
            <p:ph idx="1"/>
          </p:nvPr>
        </p:nvSpPr>
        <p:spPr>
          <a:xfrm>
            <a:off x="838200" y="2245489"/>
            <a:ext cx="10515600" cy="3931474"/>
          </a:xfrm>
        </p:spPr>
        <p:txBody>
          <a:bodyPr/>
          <a:lstStyle/>
          <a:p>
            <a:r>
              <a:rPr lang="en-US" dirty="0"/>
              <a:t>Glorify. </a:t>
            </a:r>
          </a:p>
          <a:p>
            <a:pPr lvl="1"/>
            <a:r>
              <a:rPr lang="en-US" dirty="0"/>
              <a:t>Live your life on mission. </a:t>
            </a:r>
          </a:p>
          <a:p>
            <a:pPr lvl="1"/>
            <a:r>
              <a:rPr lang="en-US" dirty="0"/>
              <a:t>Live in such a way that you are intentional in giving God the glory in all aspects of your life.</a:t>
            </a:r>
          </a:p>
          <a:p>
            <a:endParaRPr lang="en-US" dirty="0"/>
          </a:p>
        </p:txBody>
      </p:sp>
    </p:spTree>
    <p:extLst>
      <p:ext uri="{BB962C8B-B14F-4D97-AF65-F5344CB8AC3E}">
        <p14:creationId xmlns:p14="http://schemas.microsoft.com/office/powerpoint/2010/main" val="1316227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AF7D17-BCD5-9117-3EE9-AA358BD54E70}"/>
              </a:ext>
            </a:extLst>
          </p:cNvPr>
          <p:cNvSpPr>
            <a:spLocks noGrp="1"/>
          </p:cNvSpPr>
          <p:nvPr>
            <p:ph type="title"/>
          </p:nvPr>
        </p:nvSpPr>
        <p:spPr/>
        <p:txBody>
          <a:bodyPr/>
          <a:lstStyle/>
          <a:p>
            <a:r>
              <a:rPr lang="en-US" dirty="0"/>
              <a:t>Video Introduction</a:t>
            </a:r>
          </a:p>
        </p:txBody>
      </p:sp>
      <p:sp>
        <p:nvSpPr>
          <p:cNvPr id="5" name="TextBox 4">
            <a:extLst>
              <a:ext uri="{FF2B5EF4-FFF2-40B4-BE49-F238E27FC236}">
                <a16:creationId xmlns:a16="http://schemas.microsoft.com/office/drawing/2014/main" id="{C015158C-52B3-201B-14E7-6E5A68612266}"/>
              </a:ext>
            </a:extLst>
          </p:cNvPr>
          <p:cNvSpPr txBox="1"/>
          <p:nvPr/>
        </p:nvSpPr>
        <p:spPr>
          <a:xfrm>
            <a:off x="4263242" y="5830784"/>
            <a:ext cx="3657600" cy="461665"/>
          </a:xfrm>
          <a:prstGeom prst="rect">
            <a:avLst/>
          </a:prstGeom>
          <a:noFill/>
        </p:spPr>
        <p:txBody>
          <a:bodyPr wrap="square" rtlCol="0">
            <a:spAutoFit/>
          </a:bodyPr>
          <a:lstStyle/>
          <a:p>
            <a:pPr algn="ctr"/>
            <a:r>
              <a:rPr lang="en-US" sz="2400" dirty="0">
                <a:hlinkClick r:id="rId2"/>
              </a:rPr>
              <a:t>View Video</a:t>
            </a:r>
            <a:endParaRPr lang="en-US" sz="2400" dirty="0"/>
          </a:p>
        </p:txBody>
      </p:sp>
      <p:grpSp>
        <p:nvGrpSpPr>
          <p:cNvPr id="10" name="Group 9">
            <a:extLst>
              <a:ext uri="{FF2B5EF4-FFF2-40B4-BE49-F238E27FC236}">
                <a16:creationId xmlns:a16="http://schemas.microsoft.com/office/drawing/2014/main" id="{8CD3ED0C-4676-0A57-D93D-4D5BEEA1087A}"/>
              </a:ext>
            </a:extLst>
          </p:cNvPr>
          <p:cNvGrpSpPr/>
          <p:nvPr/>
        </p:nvGrpSpPr>
        <p:grpSpPr>
          <a:xfrm>
            <a:off x="2849598" y="1539432"/>
            <a:ext cx="6492803" cy="4312937"/>
            <a:chOff x="2849598" y="1539432"/>
            <a:chExt cx="6492803" cy="4312937"/>
          </a:xfrm>
        </p:grpSpPr>
        <p:pic>
          <p:nvPicPr>
            <p:cNvPr id="7" name="Picture 6" descr="A picture containing text, businesscard&#10;&#10;Description automatically generated">
              <a:extLst>
                <a:ext uri="{FF2B5EF4-FFF2-40B4-BE49-F238E27FC236}">
                  <a16:creationId xmlns:a16="http://schemas.microsoft.com/office/drawing/2014/main" id="{A371C73E-E1DD-5BDB-D815-07F3299D78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0" y="1862137"/>
              <a:ext cx="5715000" cy="3133725"/>
            </a:xfrm>
            <a:prstGeom prst="rect">
              <a:avLst/>
            </a:prstGeom>
          </p:spPr>
        </p:pic>
        <p:pic>
          <p:nvPicPr>
            <p:cNvPr id="9" name="Picture 8" descr="Shape&#10;&#10;Description automatically generated with medium confidence">
              <a:hlinkClick r:id="rId2"/>
              <a:extLst>
                <a:ext uri="{FF2B5EF4-FFF2-40B4-BE49-F238E27FC236}">
                  <a16:creationId xmlns:a16="http://schemas.microsoft.com/office/drawing/2014/main" id="{BF1855D6-505B-45FC-60E0-C6EA0BB15A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39432"/>
              <a:ext cx="6492803" cy="4312937"/>
            </a:xfrm>
            <a:prstGeom prst="rect">
              <a:avLst/>
            </a:prstGeom>
          </p:spPr>
        </p:pic>
      </p:grpSp>
    </p:spTree>
    <p:extLst>
      <p:ext uri="{BB962C8B-B14F-4D97-AF65-F5344CB8AC3E}">
        <p14:creationId xmlns:p14="http://schemas.microsoft.com/office/powerpoint/2010/main" val="706875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BEAB2-FCCE-C366-348A-F26953A75596}"/>
              </a:ext>
            </a:extLst>
          </p:cNvPr>
          <p:cNvSpPr>
            <a:spLocks noGrp="1"/>
          </p:cNvSpPr>
          <p:nvPr>
            <p:ph type="title"/>
          </p:nvPr>
        </p:nvSpPr>
        <p:spPr/>
        <p:txBody>
          <a:bodyPr/>
          <a:lstStyle/>
          <a:p>
            <a:r>
              <a:rPr lang="en-US" dirty="0"/>
              <a:t>Family Activities</a:t>
            </a:r>
          </a:p>
        </p:txBody>
      </p:sp>
      <p:pic>
        <p:nvPicPr>
          <p:cNvPr id="6" name="Picture 5" descr="Text&#10;&#10;Description automatically generated">
            <a:extLst>
              <a:ext uri="{FF2B5EF4-FFF2-40B4-BE49-F238E27FC236}">
                <a16:creationId xmlns:a16="http://schemas.microsoft.com/office/drawing/2014/main" id="{F9DF42E6-F29D-DEE3-3AE9-A9669C239D57}"/>
              </a:ext>
            </a:extLst>
          </p:cNvPr>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686719" y="1993676"/>
            <a:ext cx="4960677" cy="3476052"/>
          </a:xfrm>
          <a:prstGeom prst="rect">
            <a:avLst/>
          </a:prstGeom>
          <a:ln>
            <a:noFill/>
          </a:ln>
          <a:effectLst>
            <a:outerShdw blurRad="292100" dist="139700" dir="2700000" algn="tl" rotWithShape="0">
              <a:srgbClr val="333333">
                <a:alpha val="65000"/>
              </a:srgbClr>
            </a:outerShdw>
          </a:effectLst>
          <a:scene3d>
            <a:camera prst="perspectiveHeroicExtremeRightFacing"/>
            <a:lightRig rig="threePt" dir="t"/>
          </a:scene3d>
        </p:spPr>
      </p:pic>
      <p:sp>
        <p:nvSpPr>
          <p:cNvPr id="7" name="Oval 6">
            <a:extLst>
              <a:ext uri="{FF2B5EF4-FFF2-40B4-BE49-F238E27FC236}">
                <a16:creationId xmlns:a16="http://schemas.microsoft.com/office/drawing/2014/main" id="{78EBE720-82F9-C53B-587B-2A4AEA36F99E}"/>
              </a:ext>
            </a:extLst>
          </p:cNvPr>
          <p:cNvSpPr/>
          <p:nvPr/>
        </p:nvSpPr>
        <p:spPr>
          <a:xfrm rot="21022434">
            <a:off x="2301127" y="3244322"/>
            <a:ext cx="1154492" cy="405114"/>
          </a:xfrm>
          <a:prstGeom prst="ellipse">
            <a:avLst/>
          </a:prstGeom>
          <a:no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B919272-5C00-D8EC-8077-2FC6B3038B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353981" y="2656824"/>
            <a:ext cx="2042498" cy="2042498"/>
          </a:xfrm>
          <a:prstGeom prst="rect">
            <a:avLst/>
          </a:prstGeom>
          <a:ln>
            <a:noFill/>
          </a:ln>
          <a:effectLst>
            <a:outerShdw blurRad="292100" dist="139700" dir="2700000" algn="tl" rotWithShape="0">
              <a:srgbClr val="333333">
                <a:alpha val="65000"/>
              </a:srgbClr>
            </a:outerShdw>
          </a:effectLst>
        </p:spPr>
      </p:pic>
      <p:sp>
        <p:nvSpPr>
          <p:cNvPr id="10" name="Speech Bubble: Rectangle with Corners Rounded 9">
            <a:extLst>
              <a:ext uri="{FF2B5EF4-FFF2-40B4-BE49-F238E27FC236}">
                <a16:creationId xmlns:a16="http://schemas.microsoft.com/office/drawing/2014/main" id="{474B58A2-C1D9-5508-4849-9DFD199F282E}"/>
              </a:ext>
            </a:extLst>
          </p:cNvPr>
          <p:cNvSpPr/>
          <p:nvPr/>
        </p:nvSpPr>
        <p:spPr>
          <a:xfrm>
            <a:off x="8074783" y="2222211"/>
            <a:ext cx="3988958" cy="2911723"/>
          </a:xfrm>
          <a:prstGeom prst="wedgeRoundRectCallout">
            <a:avLst>
              <a:gd name="adj1" fmla="val -72938"/>
              <a:gd name="adj2" fmla="val 11656"/>
              <a:gd name="adj3" fmla="val 16667"/>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I thought I found one of the words, “KEEST”, but the Word Search Lady says, “NO”.  Now I owe her a book report.  You can do better.  You can beat her if you go for help. found at </a:t>
            </a:r>
            <a:r>
              <a:rPr lang="en-US" dirty="0">
                <a:latin typeface="Comic Sans MS" panose="030F0702030302020204" pitchFamily="66" charset="0"/>
                <a:hlinkClick r:id="rId5"/>
              </a:rPr>
              <a:t>https://tinyurl.com/24w8utbj</a:t>
            </a:r>
            <a:r>
              <a:rPr lang="en-US" dirty="0">
                <a:latin typeface="Comic Sans MS" panose="030F0702030302020204" pitchFamily="66" charset="0"/>
              </a:rPr>
              <a:t>  along with other fun Family Activities </a:t>
            </a:r>
          </a:p>
        </p:txBody>
      </p:sp>
    </p:spTree>
    <p:extLst>
      <p:ext uri="{BB962C8B-B14F-4D97-AF65-F5344CB8AC3E}">
        <p14:creationId xmlns:p14="http://schemas.microsoft.com/office/powerpoint/2010/main" val="1397781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15004"/>
            <a:ext cx="9144000" cy="1958728"/>
          </a:xfrm>
        </p:spPr>
        <p:txBody>
          <a:bodyPr>
            <a:normAutofit/>
          </a:bodyPr>
          <a:lstStyle/>
          <a:p>
            <a:r>
              <a:rPr lang="en-US" dirty="0"/>
              <a:t>Interdependent Independence</a:t>
            </a:r>
          </a:p>
        </p:txBody>
      </p:sp>
      <p:sp>
        <p:nvSpPr>
          <p:cNvPr id="3" name="Subtitle 2"/>
          <p:cNvSpPr>
            <a:spLocks noGrp="1"/>
          </p:cNvSpPr>
          <p:nvPr>
            <p:ph type="subTitle" idx="1"/>
          </p:nvPr>
        </p:nvSpPr>
        <p:spPr>
          <a:xfrm>
            <a:off x="1524000" y="4803081"/>
            <a:ext cx="9144000" cy="994558"/>
          </a:xfrm>
        </p:spPr>
        <p:txBody>
          <a:bodyPr/>
          <a:lstStyle/>
          <a:p>
            <a:r>
              <a:rPr lang="en-US" dirty="0"/>
              <a:t>July  3</a:t>
            </a:r>
          </a:p>
        </p:txBody>
      </p:sp>
    </p:spTree>
    <p:extLst>
      <p:ext uri="{BB962C8B-B14F-4D97-AF65-F5344CB8AC3E}">
        <p14:creationId xmlns:p14="http://schemas.microsoft.com/office/powerpoint/2010/main" val="155764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00D5E-A65F-363B-DB22-97638B45E53F}"/>
              </a:ext>
            </a:extLst>
          </p:cNvPr>
          <p:cNvSpPr>
            <a:spLocks noGrp="1"/>
          </p:cNvSpPr>
          <p:nvPr>
            <p:ph type="title"/>
          </p:nvPr>
        </p:nvSpPr>
        <p:spPr/>
        <p:txBody>
          <a:bodyPr/>
          <a:lstStyle/>
          <a:p>
            <a:r>
              <a:rPr lang="en-US" dirty="0"/>
              <a:t>What do you think ?</a:t>
            </a:r>
          </a:p>
        </p:txBody>
      </p:sp>
      <p:sp>
        <p:nvSpPr>
          <p:cNvPr id="3" name="Content Placeholder 2">
            <a:extLst>
              <a:ext uri="{FF2B5EF4-FFF2-40B4-BE49-F238E27FC236}">
                <a16:creationId xmlns:a16="http://schemas.microsoft.com/office/drawing/2014/main" id="{9B0988C6-BA58-49AD-FF8A-7E9AE60F7296}"/>
              </a:ext>
            </a:extLst>
          </p:cNvPr>
          <p:cNvSpPr>
            <a:spLocks noGrp="1"/>
          </p:cNvSpPr>
          <p:nvPr>
            <p:ph idx="1"/>
          </p:nvPr>
        </p:nvSpPr>
        <p:spPr/>
        <p:txBody>
          <a:bodyPr/>
          <a:lstStyle/>
          <a:p>
            <a:r>
              <a:rPr lang="en-US" dirty="0"/>
              <a:t>What are some rights or freedoms as a citizen of the country you call home?</a:t>
            </a:r>
          </a:p>
          <a:p>
            <a:r>
              <a:rPr lang="en-US" dirty="0"/>
              <a:t>Which of these rights (if any) would  you be willing to give up if you believed that exercising it might harm someone else?</a:t>
            </a:r>
          </a:p>
        </p:txBody>
      </p:sp>
      <p:grpSp>
        <p:nvGrpSpPr>
          <p:cNvPr id="4" name="Group 3">
            <a:extLst>
              <a:ext uri="{FF2B5EF4-FFF2-40B4-BE49-F238E27FC236}">
                <a16:creationId xmlns:a16="http://schemas.microsoft.com/office/drawing/2014/main" id="{4B7FDE4D-CBE3-5A9B-5D3E-8BC28080E41A}"/>
              </a:ext>
            </a:extLst>
          </p:cNvPr>
          <p:cNvGrpSpPr/>
          <p:nvPr/>
        </p:nvGrpSpPr>
        <p:grpSpPr>
          <a:xfrm>
            <a:off x="1284982" y="3170877"/>
            <a:ext cx="9381079" cy="3141023"/>
            <a:chOff x="1284982" y="3170877"/>
            <a:chExt cx="9381079" cy="3141023"/>
          </a:xfrm>
        </p:grpSpPr>
        <p:pic>
          <p:nvPicPr>
            <p:cNvPr id="1026" name="Picture 2" descr="Speech clipart">
              <a:extLst>
                <a:ext uri="{FF2B5EF4-FFF2-40B4-BE49-F238E27FC236}">
                  <a16:creationId xmlns:a16="http://schemas.microsoft.com/office/drawing/2014/main" id="{76FD623C-6D6C-1C03-9D1D-79CACE2CFD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9141" y="3170877"/>
              <a:ext cx="1833718" cy="31410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Newspaper emoji clipart">
              <a:extLst>
                <a:ext uri="{FF2B5EF4-FFF2-40B4-BE49-F238E27FC236}">
                  <a16:creationId xmlns:a16="http://schemas.microsoft.com/office/drawing/2014/main" id="{DCA5F620-4992-00EE-45D0-DE28C27E32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7659" y="3393498"/>
              <a:ext cx="2918402" cy="29184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Winchester rifle clipart">
              <a:extLst>
                <a:ext uri="{FF2B5EF4-FFF2-40B4-BE49-F238E27FC236}">
                  <a16:creationId xmlns:a16="http://schemas.microsoft.com/office/drawing/2014/main" id="{B71F87C4-F6A9-8DE6-D3EC-75A3933E22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209775" flipH="1">
              <a:off x="1284982" y="4475894"/>
              <a:ext cx="3620841" cy="8916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0315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068DE-F279-04C9-0DF5-33C2D0AE190C}"/>
              </a:ext>
            </a:extLst>
          </p:cNvPr>
          <p:cNvSpPr>
            <a:spLocks noGrp="1"/>
          </p:cNvSpPr>
          <p:nvPr>
            <p:ph type="title"/>
          </p:nvPr>
        </p:nvSpPr>
        <p:spPr/>
        <p:txBody>
          <a:bodyPr/>
          <a:lstStyle/>
          <a:p>
            <a:r>
              <a:rPr lang="en-US" dirty="0"/>
              <a:t>The Point</a:t>
            </a:r>
          </a:p>
        </p:txBody>
      </p:sp>
      <p:sp>
        <p:nvSpPr>
          <p:cNvPr id="3" name="Content Placeholder 2">
            <a:extLst>
              <a:ext uri="{FF2B5EF4-FFF2-40B4-BE49-F238E27FC236}">
                <a16:creationId xmlns:a16="http://schemas.microsoft.com/office/drawing/2014/main" id="{DEF11D3E-DBD1-3674-64B5-31E79323977C}"/>
              </a:ext>
            </a:extLst>
          </p:cNvPr>
          <p:cNvSpPr>
            <a:spLocks noGrp="1"/>
          </p:cNvSpPr>
          <p:nvPr>
            <p:ph idx="1"/>
          </p:nvPr>
        </p:nvSpPr>
        <p:spPr/>
        <p:txBody>
          <a:bodyPr/>
          <a:lstStyle/>
          <a:p>
            <a:r>
              <a:rPr lang="en-US" dirty="0">
                <a:solidFill>
                  <a:srgbClr val="FF0000"/>
                </a:solidFill>
              </a:rPr>
              <a:t>Personal freedom is a big deal in our culture</a:t>
            </a:r>
          </a:p>
          <a:p>
            <a:pPr lvl="1"/>
            <a:r>
              <a:rPr lang="en-US" dirty="0">
                <a:solidFill>
                  <a:srgbClr val="FF0000"/>
                </a:solidFill>
              </a:rPr>
              <a:t>Today we  consider what we have the right to do</a:t>
            </a:r>
          </a:p>
          <a:p>
            <a:pPr lvl="1"/>
            <a:r>
              <a:rPr lang="en-US" dirty="0">
                <a:solidFill>
                  <a:srgbClr val="FF0000"/>
                </a:solidFill>
              </a:rPr>
              <a:t>AND how our actions in doing these things will impact others</a:t>
            </a:r>
          </a:p>
          <a:p>
            <a:pPr lvl="1"/>
            <a:r>
              <a:rPr lang="en-US" dirty="0">
                <a:solidFill>
                  <a:srgbClr val="FF0000"/>
                </a:solidFill>
              </a:rPr>
              <a:t>Let your responsibility to others drive how you exercise your rights. </a:t>
            </a:r>
          </a:p>
          <a:p>
            <a:endParaRPr lang="en-US" dirty="0"/>
          </a:p>
        </p:txBody>
      </p:sp>
    </p:spTree>
    <p:extLst>
      <p:ext uri="{BB962C8B-B14F-4D97-AF65-F5344CB8AC3E}">
        <p14:creationId xmlns:p14="http://schemas.microsoft.com/office/powerpoint/2010/main" val="2108772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B06DA-FBDD-4C62-B9AD-C6D05237010E}"/>
              </a:ext>
            </a:extLst>
          </p:cNvPr>
          <p:cNvSpPr>
            <a:spLocks noGrp="1"/>
          </p:cNvSpPr>
          <p:nvPr>
            <p:ph type="title"/>
          </p:nvPr>
        </p:nvSpPr>
        <p:spPr/>
        <p:txBody>
          <a:bodyPr/>
          <a:lstStyle/>
          <a:p>
            <a:pPr algn="l"/>
            <a:r>
              <a:rPr lang="en-US" dirty="0"/>
              <a:t>Listen for a qualifying statement.</a:t>
            </a:r>
          </a:p>
        </p:txBody>
      </p:sp>
      <p:sp>
        <p:nvSpPr>
          <p:cNvPr id="3" name="Content Placeholder 2">
            <a:extLst>
              <a:ext uri="{FF2B5EF4-FFF2-40B4-BE49-F238E27FC236}">
                <a16:creationId xmlns:a16="http://schemas.microsoft.com/office/drawing/2014/main" id="{966C89F4-542D-6D5E-8F02-4F64EE192EB5}"/>
              </a:ext>
            </a:extLst>
          </p:cNvPr>
          <p:cNvSpPr>
            <a:spLocks noGrp="1"/>
          </p:cNvSpPr>
          <p:nvPr>
            <p:ph idx="1"/>
          </p:nvPr>
        </p:nvSpPr>
        <p:spPr>
          <a:xfrm>
            <a:off x="1402948" y="1883499"/>
            <a:ext cx="9386104" cy="4351338"/>
          </a:xfrm>
        </p:spPr>
        <p:txBody>
          <a:bodyPr/>
          <a:lstStyle/>
          <a:p>
            <a:pPr marL="0" indent="0" algn="ctr">
              <a:buNone/>
            </a:pPr>
            <a:r>
              <a:rPr lang="en-US" dirty="0"/>
              <a:t>1 Corinthians 10:23-24 (NIV)   "Everything is permissible"--but not everything is beneficial. "Everything is permissible"--but not everything is constructive. 24  Nobody should seek his own good, but the good of others.</a:t>
            </a:r>
          </a:p>
        </p:txBody>
      </p:sp>
      <p:pic>
        <p:nvPicPr>
          <p:cNvPr id="5" name="Picture 4">
            <a:extLst>
              <a:ext uri="{FF2B5EF4-FFF2-40B4-BE49-F238E27FC236}">
                <a16:creationId xmlns:a16="http://schemas.microsoft.com/office/drawing/2014/main" id="{79910CBD-343F-FE0A-6019-C2B5CE8DC1B2}"/>
              </a:ext>
            </a:extLst>
          </p:cNvPr>
          <p:cNvPicPr>
            <a:picLocks noChangeAspect="1"/>
          </p:cNvPicPr>
          <p:nvPr/>
        </p:nvPicPr>
        <p:blipFill>
          <a:blip r:embed="rId2"/>
          <a:stretch>
            <a:fillRect/>
          </a:stretch>
        </p:blipFill>
        <p:spPr>
          <a:xfrm>
            <a:off x="5048381" y="5366874"/>
            <a:ext cx="2095238" cy="3142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2223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34B03-24B2-CE35-8005-DF45627FEE8A}"/>
              </a:ext>
            </a:extLst>
          </p:cNvPr>
          <p:cNvSpPr>
            <a:spLocks noGrp="1"/>
          </p:cNvSpPr>
          <p:nvPr>
            <p:ph type="title"/>
          </p:nvPr>
        </p:nvSpPr>
        <p:spPr/>
        <p:txBody>
          <a:bodyPr/>
          <a:lstStyle/>
          <a:p>
            <a:r>
              <a:rPr lang="en-US" dirty="0"/>
              <a:t>What Is Beneficial to Others</a:t>
            </a:r>
          </a:p>
        </p:txBody>
      </p:sp>
      <p:sp>
        <p:nvSpPr>
          <p:cNvPr id="3" name="Content Placeholder 2">
            <a:extLst>
              <a:ext uri="{FF2B5EF4-FFF2-40B4-BE49-F238E27FC236}">
                <a16:creationId xmlns:a16="http://schemas.microsoft.com/office/drawing/2014/main" id="{69DEECB9-413D-F2BD-755D-2A7081DDF16C}"/>
              </a:ext>
            </a:extLst>
          </p:cNvPr>
          <p:cNvSpPr>
            <a:spLocks noGrp="1"/>
          </p:cNvSpPr>
          <p:nvPr>
            <p:ph idx="1"/>
          </p:nvPr>
        </p:nvSpPr>
        <p:spPr/>
        <p:txBody>
          <a:bodyPr/>
          <a:lstStyle/>
          <a:p>
            <a:r>
              <a:rPr lang="en-US" dirty="0"/>
              <a:t>In what way is Paul’s opening statement in verse 23 true?</a:t>
            </a:r>
          </a:p>
          <a:p>
            <a:r>
              <a:rPr lang="en-US" dirty="0"/>
              <a:t>So, how did he qualify it?  </a:t>
            </a:r>
          </a:p>
        </p:txBody>
      </p:sp>
      <p:sp>
        <p:nvSpPr>
          <p:cNvPr id="4" name="TextBox 3">
            <a:extLst>
              <a:ext uri="{FF2B5EF4-FFF2-40B4-BE49-F238E27FC236}">
                <a16:creationId xmlns:a16="http://schemas.microsoft.com/office/drawing/2014/main" id="{34F46769-FBEE-52CF-B0B7-8F5CD13EB082}"/>
              </a:ext>
            </a:extLst>
          </p:cNvPr>
          <p:cNvSpPr txBox="1"/>
          <p:nvPr/>
        </p:nvSpPr>
        <p:spPr>
          <a:xfrm>
            <a:off x="1535575" y="3977111"/>
            <a:ext cx="9120850" cy="1754326"/>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600" dirty="0"/>
              <a:t>"Everything is permissible"--but not everything is beneficial. "Everything is permissible"--but not everything is constructive.</a:t>
            </a:r>
          </a:p>
        </p:txBody>
      </p:sp>
    </p:spTree>
    <p:extLst>
      <p:ext uri="{BB962C8B-B14F-4D97-AF65-F5344CB8AC3E}">
        <p14:creationId xmlns:p14="http://schemas.microsoft.com/office/powerpoint/2010/main" val="351913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48EE5-4799-256B-0662-1EF9EB14A865}"/>
              </a:ext>
            </a:extLst>
          </p:cNvPr>
          <p:cNvSpPr>
            <a:spLocks noGrp="1"/>
          </p:cNvSpPr>
          <p:nvPr>
            <p:ph type="title"/>
          </p:nvPr>
        </p:nvSpPr>
        <p:spPr/>
        <p:txBody>
          <a:bodyPr/>
          <a:lstStyle/>
          <a:p>
            <a:r>
              <a:rPr lang="en-US" dirty="0"/>
              <a:t>What Is Beneficial to Others</a:t>
            </a:r>
          </a:p>
        </p:txBody>
      </p:sp>
      <p:sp>
        <p:nvSpPr>
          <p:cNvPr id="3" name="Content Placeholder 2">
            <a:extLst>
              <a:ext uri="{FF2B5EF4-FFF2-40B4-BE49-F238E27FC236}">
                <a16:creationId xmlns:a16="http://schemas.microsoft.com/office/drawing/2014/main" id="{B16E8197-A38F-13CB-A56A-95CBCC2DCCF0}"/>
              </a:ext>
            </a:extLst>
          </p:cNvPr>
          <p:cNvSpPr>
            <a:spLocks noGrp="1"/>
          </p:cNvSpPr>
          <p:nvPr>
            <p:ph idx="1"/>
          </p:nvPr>
        </p:nvSpPr>
        <p:spPr/>
        <p:txBody>
          <a:bodyPr/>
          <a:lstStyle/>
          <a:p>
            <a:r>
              <a:rPr lang="en-US" dirty="0"/>
              <a:t>Why might the statement need such qualifying or balance when applied to the life of a believer? </a:t>
            </a:r>
          </a:p>
          <a:p>
            <a:r>
              <a:rPr lang="en-US" dirty="0"/>
              <a:t>When is it hard to seek the good of others over yourself in your daily life?</a:t>
            </a:r>
          </a:p>
          <a:p>
            <a:r>
              <a:rPr lang="en-US" dirty="0"/>
              <a:t>How does focus on the Kingdom of God change the way we see our rights?</a:t>
            </a:r>
          </a:p>
          <a:p>
            <a:endParaRPr lang="en-US" dirty="0"/>
          </a:p>
        </p:txBody>
      </p:sp>
    </p:spTree>
    <p:extLst>
      <p:ext uri="{BB962C8B-B14F-4D97-AF65-F5344CB8AC3E}">
        <p14:creationId xmlns:p14="http://schemas.microsoft.com/office/powerpoint/2010/main" val="176365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72A3E-FEBB-9CFC-F768-601FF33E6487}"/>
              </a:ext>
            </a:extLst>
          </p:cNvPr>
          <p:cNvSpPr>
            <a:spLocks noGrp="1"/>
          </p:cNvSpPr>
          <p:nvPr>
            <p:ph type="title"/>
          </p:nvPr>
        </p:nvSpPr>
        <p:spPr/>
        <p:txBody>
          <a:bodyPr/>
          <a:lstStyle/>
          <a:p>
            <a:r>
              <a:rPr lang="en-US" dirty="0"/>
              <a:t>What Is Beneficial to Others</a:t>
            </a:r>
          </a:p>
        </p:txBody>
      </p:sp>
      <p:sp>
        <p:nvSpPr>
          <p:cNvPr id="3" name="Content Placeholder 2">
            <a:extLst>
              <a:ext uri="{FF2B5EF4-FFF2-40B4-BE49-F238E27FC236}">
                <a16:creationId xmlns:a16="http://schemas.microsoft.com/office/drawing/2014/main" id="{A6796C6B-2303-76F9-9DE3-84156FF25969}"/>
              </a:ext>
            </a:extLst>
          </p:cNvPr>
          <p:cNvSpPr>
            <a:spLocks noGrp="1"/>
          </p:cNvSpPr>
          <p:nvPr>
            <p:ph idx="1"/>
          </p:nvPr>
        </p:nvSpPr>
        <p:spPr/>
        <p:txBody>
          <a:bodyPr/>
          <a:lstStyle/>
          <a:p>
            <a:r>
              <a:rPr lang="en-US" dirty="0"/>
              <a:t>How does Christian use of freedom contrast with our society’s idea of freedom?</a:t>
            </a:r>
          </a:p>
        </p:txBody>
      </p:sp>
      <p:graphicFrame>
        <p:nvGraphicFramePr>
          <p:cNvPr id="4" name="Table 4">
            <a:extLst>
              <a:ext uri="{FF2B5EF4-FFF2-40B4-BE49-F238E27FC236}">
                <a16:creationId xmlns:a16="http://schemas.microsoft.com/office/drawing/2014/main" id="{9DA9D0D8-ECB6-FA6B-1546-2A5AE9EA9994}"/>
              </a:ext>
            </a:extLst>
          </p:cNvPr>
          <p:cNvGraphicFramePr>
            <a:graphicFrameLocks noGrp="1"/>
          </p:cNvGraphicFramePr>
          <p:nvPr>
            <p:extLst>
              <p:ext uri="{D42A27DB-BD31-4B8C-83A1-F6EECF244321}">
                <p14:modId xmlns:p14="http://schemas.microsoft.com/office/powerpoint/2010/main" val="643394441"/>
              </p:ext>
            </p:extLst>
          </p:nvPr>
        </p:nvGraphicFramePr>
        <p:xfrm>
          <a:off x="1140748" y="3402957"/>
          <a:ext cx="10213052" cy="1432560"/>
        </p:xfrm>
        <a:graphic>
          <a:graphicData uri="http://schemas.openxmlformats.org/drawingml/2006/table">
            <a:tbl>
              <a:tblPr firstRow="1" bandRow="1">
                <a:tableStyleId>{5C22544A-7EE6-4342-B048-85BDC9FD1C3A}</a:tableStyleId>
              </a:tblPr>
              <a:tblGrid>
                <a:gridCol w="5106526">
                  <a:extLst>
                    <a:ext uri="{9D8B030D-6E8A-4147-A177-3AD203B41FA5}">
                      <a16:colId xmlns:a16="http://schemas.microsoft.com/office/drawing/2014/main" val="3869386354"/>
                    </a:ext>
                  </a:extLst>
                </a:gridCol>
                <a:gridCol w="5106526">
                  <a:extLst>
                    <a:ext uri="{9D8B030D-6E8A-4147-A177-3AD203B41FA5}">
                      <a16:colId xmlns:a16="http://schemas.microsoft.com/office/drawing/2014/main" val="2059437398"/>
                    </a:ext>
                  </a:extLst>
                </a:gridCol>
              </a:tblGrid>
              <a:tr h="237202">
                <a:tc>
                  <a:txBody>
                    <a:bodyPr/>
                    <a:lstStyle/>
                    <a:p>
                      <a:pPr algn="ctr"/>
                      <a:r>
                        <a:rPr lang="en-US" sz="2800" dirty="0"/>
                        <a:t>Society’s Concept of Freedom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Believer's Concept of Freedom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8098239"/>
                  </a:ext>
                </a:extLst>
              </a:tr>
              <a:tr h="370840">
                <a:tc>
                  <a:txBody>
                    <a:bodyPr/>
                    <a:lstStyle/>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5081419"/>
                  </a:ext>
                </a:extLst>
              </a:tr>
            </a:tbl>
          </a:graphicData>
        </a:graphic>
      </p:graphicFrame>
    </p:spTree>
    <p:extLst>
      <p:ext uri="{BB962C8B-B14F-4D97-AF65-F5344CB8AC3E}">
        <p14:creationId xmlns:p14="http://schemas.microsoft.com/office/powerpoint/2010/main" val="805666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F13E8-1086-F006-E9C0-A65CF6E0DC13}"/>
              </a:ext>
            </a:extLst>
          </p:cNvPr>
          <p:cNvSpPr>
            <a:spLocks noGrp="1"/>
          </p:cNvSpPr>
          <p:nvPr>
            <p:ph type="title"/>
          </p:nvPr>
        </p:nvSpPr>
        <p:spPr/>
        <p:txBody>
          <a:bodyPr/>
          <a:lstStyle/>
          <a:p>
            <a:pPr algn="l"/>
            <a:r>
              <a:rPr lang="en-US" dirty="0"/>
              <a:t>Listen for when not to offend unnecessarily</a:t>
            </a:r>
          </a:p>
        </p:txBody>
      </p:sp>
      <p:sp>
        <p:nvSpPr>
          <p:cNvPr id="3" name="Content Placeholder 2">
            <a:extLst>
              <a:ext uri="{FF2B5EF4-FFF2-40B4-BE49-F238E27FC236}">
                <a16:creationId xmlns:a16="http://schemas.microsoft.com/office/drawing/2014/main" id="{D44EC7EE-9EA4-8019-03C7-9C9B474A145D}"/>
              </a:ext>
            </a:extLst>
          </p:cNvPr>
          <p:cNvSpPr>
            <a:spLocks noGrp="1"/>
          </p:cNvSpPr>
          <p:nvPr>
            <p:ph idx="1"/>
          </p:nvPr>
        </p:nvSpPr>
        <p:spPr>
          <a:xfrm>
            <a:off x="1412110" y="2152891"/>
            <a:ext cx="9606023" cy="3989348"/>
          </a:xfrm>
        </p:spPr>
        <p:txBody>
          <a:bodyPr/>
          <a:lstStyle/>
          <a:p>
            <a:pPr marL="0" indent="0" algn="ctr">
              <a:buNone/>
            </a:pPr>
            <a:r>
              <a:rPr lang="en-US" dirty="0"/>
              <a:t>1 Corinthians 10:25-30 (NIV)   Eat anything sold in the meat market without raising questions of conscience, 26  for, "The earth is the Lord's, and everything in it." 27  If some unbeliever invites you to a meal and you want to go, eat whatever is put before you without </a:t>
            </a:r>
          </a:p>
        </p:txBody>
      </p:sp>
    </p:spTree>
    <p:extLst>
      <p:ext uri="{BB962C8B-B14F-4D97-AF65-F5344CB8AC3E}">
        <p14:creationId xmlns:p14="http://schemas.microsoft.com/office/powerpoint/2010/main" val="162387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86</TotalTime>
  <Words>901</Words>
  <Application>Microsoft Office PowerPoint</Application>
  <PresentationFormat>Widescreen</PresentationFormat>
  <Paragraphs>65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Interdependent Independence</vt:lpstr>
      <vt:lpstr>Video Introduction</vt:lpstr>
      <vt:lpstr>What do you think ?</vt:lpstr>
      <vt:lpstr>The Point</vt:lpstr>
      <vt:lpstr>Listen for a qualifying statement.</vt:lpstr>
      <vt:lpstr>What Is Beneficial to Others</vt:lpstr>
      <vt:lpstr>What Is Beneficial to Others</vt:lpstr>
      <vt:lpstr>What Is Beneficial to Others</vt:lpstr>
      <vt:lpstr>Listen for when not to offend unnecessarily</vt:lpstr>
      <vt:lpstr>Listen for when not to offend unnecessarily</vt:lpstr>
      <vt:lpstr>Listen for when not to offend unnecessarily</vt:lpstr>
      <vt:lpstr>Don’t Offend Others Unnecessarily</vt:lpstr>
      <vt:lpstr>Don’t Offend Others Unnecessarily</vt:lpstr>
      <vt:lpstr>Don’t Offend Others Unnecessarily</vt:lpstr>
      <vt:lpstr>Listen for another reminder how to act.</vt:lpstr>
      <vt:lpstr>Do What Gives a Witness for Christ</vt:lpstr>
      <vt:lpstr>Application</vt:lpstr>
      <vt:lpstr>Application</vt:lpstr>
      <vt:lpstr>Application</vt:lpstr>
      <vt:lpstr>Family Activities</vt:lpstr>
      <vt:lpstr>Interdependent Independence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Interdependent Independence</dc:title>
  <dc:creator>Steve Armstrong</dc:creator>
  <cp:lastModifiedBy>Steve Armstrong</cp:lastModifiedBy>
  <cp:revision>5</cp:revision>
  <dcterms:created xsi:type="dcterms:W3CDTF">2022-06-24T18:08:56Z</dcterms:created>
  <dcterms:modified xsi:type="dcterms:W3CDTF">2022-06-24T19:35:37Z</dcterms:modified>
</cp:coreProperties>
</file>