
<file path=[Content_Types].xml><?xml version="1.0" encoding="utf-8"?>
<Types xmlns="http://schemas.openxmlformats.org/package/2006/content-types">
  <Default Extension="png" ContentType="image/png"/>
  <Default Extension="wmf" ContentType="image/x-w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wmf"/><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9" r:id="rId4"/>
    <p:sldId id="258"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Lst>
  <p:sldSz cx="9144000" cy="6858000" type="screen4x3"/>
  <p:notesSz cx="6858000" cy="9144000"/>
  <p:defaultTextStyle>
    <a:defPPr>
      <a:defRPr lang="en-US"/>
    </a:defPPr>
    <a:lvl1pPr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4" autoAdjust="0"/>
    <p:restoredTop sz="94660"/>
  </p:normalViewPr>
  <p:slideViewPr>
    <p:cSldViewPr snapToGrid="0">
      <p:cViewPr varScale="1">
        <p:scale>
          <a:sx n="88" d="100"/>
          <a:sy n="88" d="100"/>
        </p:scale>
        <p:origin x="666" y="8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normAutofit/>
          </a:bodyPr>
          <a:lstStyle>
            <a:lvl1pPr algn="ctr">
              <a:defRPr sz="5400"/>
            </a:lvl1pPr>
          </a:lstStyle>
          <a:p>
            <a:r>
              <a:rPr lang="en-US" smtClean="0"/>
              <a:t>Click to edit Master title style</a:t>
            </a:r>
            <a:endParaRPr lang="en-US" dirty="0"/>
          </a:p>
        </p:txBody>
      </p:sp>
      <p:sp>
        <p:nvSpPr>
          <p:cNvPr id="3" name="Subtitle 2"/>
          <p:cNvSpPr>
            <a:spLocks noGrp="1"/>
          </p:cNvSpPr>
          <p:nvPr>
            <p:ph type="subTitle" idx="1"/>
          </p:nvPr>
        </p:nvSpPr>
        <p:spPr>
          <a:xfrm>
            <a:off x="1143000" y="4044874"/>
            <a:ext cx="6858000" cy="1212925"/>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lvl1pPr>
              <a:defRPr/>
            </a:lvl1pPr>
          </a:lstStyle>
          <a:p>
            <a:pPr>
              <a:defRPr/>
            </a:pPr>
            <a:fld id="{151FBF83-2D9D-433D-AB8B-030054FBC054}" type="datetimeFigureOut">
              <a:rPr lang="en-US"/>
              <a:pPr>
                <a:defRPr/>
              </a:pPr>
              <a:t>9/7/2018</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29CBDC5C-6A1C-4467-9DF9-71820907F2BE}" type="slidenum">
              <a:rPr lang="en-US"/>
              <a:pPr>
                <a:defRPr/>
              </a:pPr>
              <a:t>‹#›</a:t>
            </a:fld>
            <a:endParaRPr lang="en-US"/>
          </a:p>
        </p:txBody>
      </p:sp>
    </p:spTree>
    <p:extLst>
      <p:ext uri="{BB962C8B-B14F-4D97-AF65-F5344CB8AC3E}">
        <p14:creationId xmlns:p14="http://schemas.microsoft.com/office/powerpoint/2010/main" val="135627605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lvl1pPr>
              <a:defRPr/>
            </a:lvl1pPr>
          </a:lstStyle>
          <a:p>
            <a:pPr>
              <a:defRPr/>
            </a:pPr>
            <a:fld id="{77BF7876-AA3A-4FD4-AD6B-3707BE65EB4A}" type="datetimeFigureOut">
              <a:rPr lang="en-US"/>
              <a:pPr>
                <a:defRPr/>
              </a:pPr>
              <a:t>9/7/2018</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016ACB2B-5DD7-4735-B3DC-C1C3A30BC8B1}" type="slidenum">
              <a:rPr lang="en-US"/>
              <a:pPr>
                <a:defRPr/>
              </a:pPr>
              <a:t>‹#›</a:t>
            </a:fld>
            <a:endParaRPr lang="en-US"/>
          </a:p>
        </p:txBody>
      </p:sp>
    </p:spTree>
    <p:extLst>
      <p:ext uri="{BB962C8B-B14F-4D97-AF65-F5344CB8AC3E}">
        <p14:creationId xmlns:p14="http://schemas.microsoft.com/office/powerpoint/2010/main" val="262480686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lvl1pPr>
              <a:defRPr/>
            </a:lvl1pPr>
          </a:lstStyle>
          <a:p>
            <a:pPr>
              <a:defRPr/>
            </a:pPr>
            <a:fld id="{0CEF1EDB-C896-4BD8-9337-B08D5B8AD0F4}" type="datetimeFigureOut">
              <a:rPr lang="en-US"/>
              <a:pPr>
                <a:defRPr/>
              </a:pPr>
              <a:t>9/7/2018</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9DDDCA34-54B0-4CED-96FA-6C8119978BD7}" type="slidenum">
              <a:rPr lang="en-US"/>
              <a:pPr>
                <a:defRPr/>
              </a:pPr>
              <a:t>‹#›</a:t>
            </a:fld>
            <a:endParaRPr lang="en-US"/>
          </a:p>
        </p:txBody>
      </p:sp>
    </p:spTree>
    <p:extLst>
      <p:ext uri="{BB962C8B-B14F-4D97-AF65-F5344CB8AC3E}">
        <p14:creationId xmlns:p14="http://schemas.microsoft.com/office/powerpoint/2010/main" val="34926498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lvl1pPr>
              <a:defRPr sz="3000"/>
            </a:lvl1pPr>
            <a:lvl2pPr>
              <a:defRPr sz="2800"/>
            </a:lvl2pPr>
            <a:lvl3pPr>
              <a:defRPr sz="2400"/>
            </a:lvl3pPr>
            <a:lvl4pPr>
              <a:defRPr sz="2000"/>
            </a:lvl4pPr>
            <a:lvl5pPr>
              <a:defRPr sz="20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lvl1pPr>
              <a:defRPr/>
            </a:lvl1pPr>
          </a:lstStyle>
          <a:p>
            <a:pPr>
              <a:defRPr/>
            </a:pPr>
            <a:fld id="{B07FB6B1-0EF2-47B2-A811-8C98FC233131}" type="datetimeFigureOut">
              <a:rPr lang="en-US"/>
              <a:pPr>
                <a:defRPr/>
              </a:pPr>
              <a:t>9/7/2018</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269E4CD3-2FC0-45E0-A1B1-71AB4DF2E207}" type="slidenum">
              <a:rPr lang="en-US"/>
              <a:pPr>
                <a:defRPr/>
              </a:pPr>
              <a:t>‹#›</a:t>
            </a:fld>
            <a:endParaRPr lang="en-US"/>
          </a:p>
        </p:txBody>
      </p:sp>
    </p:spTree>
    <p:extLst>
      <p:ext uri="{BB962C8B-B14F-4D97-AF65-F5344CB8AC3E}">
        <p14:creationId xmlns:p14="http://schemas.microsoft.com/office/powerpoint/2010/main" val="2413968576"/>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91A4C5F2-C865-4C7F-89D1-AA8DEFFA6595}" type="datetimeFigureOut">
              <a:rPr lang="en-US"/>
              <a:pPr>
                <a:defRPr/>
              </a:pPr>
              <a:t>9/7/2018</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407E0D95-95F3-49A4-B375-794072B253FD}" type="slidenum">
              <a:rPr lang="en-US"/>
              <a:pPr>
                <a:defRPr/>
              </a:pPr>
              <a:t>‹#›</a:t>
            </a:fld>
            <a:endParaRPr lang="en-US"/>
          </a:p>
        </p:txBody>
      </p:sp>
    </p:spTree>
    <p:extLst>
      <p:ext uri="{BB962C8B-B14F-4D97-AF65-F5344CB8AC3E}">
        <p14:creationId xmlns:p14="http://schemas.microsoft.com/office/powerpoint/2010/main" val="394189758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3"/>
          <p:cNvSpPr>
            <a:spLocks noGrp="1"/>
          </p:cNvSpPr>
          <p:nvPr>
            <p:ph type="dt" sz="half" idx="10"/>
          </p:nvPr>
        </p:nvSpPr>
        <p:spPr/>
        <p:txBody>
          <a:bodyPr/>
          <a:lstStyle>
            <a:lvl1pPr>
              <a:defRPr/>
            </a:lvl1pPr>
          </a:lstStyle>
          <a:p>
            <a:pPr>
              <a:defRPr/>
            </a:pPr>
            <a:fld id="{7525068E-BEE8-4E2B-9D89-AF230C4622F1}" type="datetimeFigureOut">
              <a:rPr lang="en-US"/>
              <a:pPr>
                <a:defRPr/>
              </a:pPr>
              <a:t>9/7/2018</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0FD26AAB-A0C5-4911-BB79-7C69716F35B5}" type="slidenum">
              <a:rPr lang="en-US"/>
              <a:pPr>
                <a:defRPr/>
              </a:pPr>
              <a:t>‹#›</a:t>
            </a:fld>
            <a:endParaRPr lang="en-US"/>
          </a:p>
        </p:txBody>
      </p:sp>
    </p:spTree>
    <p:extLst>
      <p:ext uri="{BB962C8B-B14F-4D97-AF65-F5344CB8AC3E}">
        <p14:creationId xmlns:p14="http://schemas.microsoft.com/office/powerpoint/2010/main" val="403887360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3"/>
          <p:cNvSpPr>
            <a:spLocks noGrp="1"/>
          </p:cNvSpPr>
          <p:nvPr>
            <p:ph type="dt" sz="half" idx="10"/>
          </p:nvPr>
        </p:nvSpPr>
        <p:spPr/>
        <p:txBody>
          <a:bodyPr/>
          <a:lstStyle>
            <a:lvl1pPr>
              <a:defRPr/>
            </a:lvl1pPr>
          </a:lstStyle>
          <a:p>
            <a:pPr>
              <a:defRPr/>
            </a:pPr>
            <a:fld id="{2016568C-7231-45F6-A5D7-45A4B048B601}" type="datetimeFigureOut">
              <a:rPr lang="en-US"/>
              <a:pPr>
                <a:defRPr/>
              </a:pPr>
              <a:t>9/7/2018</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9BA4585A-FB6D-4B83-8202-BE42A0996CCF}" type="slidenum">
              <a:rPr lang="en-US"/>
              <a:pPr>
                <a:defRPr/>
              </a:pPr>
              <a:t>‹#›</a:t>
            </a:fld>
            <a:endParaRPr lang="en-US"/>
          </a:p>
        </p:txBody>
      </p:sp>
    </p:spTree>
    <p:extLst>
      <p:ext uri="{BB962C8B-B14F-4D97-AF65-F5344CB8AC3E}">
        <p14:creationId xmlns:p14="http://schemas.microsoft.com/office/powerpoint/2010/main" val="170210489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3"/>
          <p:cNvSpPr>
            <a:spLocks noGrp="1"/>
          </p:cNvSpPr>
          <p:nvPr>
            <p:ph type="dt" sz="half" idx="10"/>
          </p:nvPr>
        </p:nvSpPr>
        <p:spPr/>
        <p:txBody>
          <a:bodyPr/>
          <a:lstStyle>
            <a:lvl1pPr>
              <a:defRPr/>
            </a:lvl1pPr>
          </a:lstStyle>
          <a:p>
            <a:pPr>
              <a:defRPr/>
            </a:pPr>
            <a:fld id="{5554E94E-31E8-48BD-90C3-CA9775640D2D}" type="datetimeFigureOut">
              <a:rPr lang="en-US"/>
              <a:pPr>
                <a:defRPr/>
              </a:pPr>
              <a:t>9/7/2018</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E8F7271A-7587-4CA7-8896-67D556BE9E71}" type="slidenum">
              <a:rPr lang="en-US"/>
              <a:pPr>
                <a:defRPr/>
              </a:pPr>
              <a:t>‹#›</a:t>
            </a:fld>
            <a:endParaRPr lang="en-US"/>
          </a:p>
        </p:txBody>
      </p:sp>
    </p:spTree>
    <p:extLst>
      <p:ext uri="{BB962C8B-B14F-4D97-AF65-F5344CB8AC3E}">
        <p14:creationId xmlns:p14="http://schemas.microsoft.com/office/powerpoint/2010/main" val="202725109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78457B0B-69AE-45A7-87C3-9E862C33B0F0}" type="datetimeFigureOut">
              <a:rPr lang="en-US"/>
              <a:pPr>
                <a:defRPr/>
              </a:pPr>
              <a:t>9/7/2018</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13022285-FC04-4B7E-BD92-F3D69F5E56C3}" type="slidenum">
              <a:rPr lang="en-US"/>
              <a:pPr>
                <a:defRPr/>
              </a:pPr>
              <a:t>‹#›</a:t>
            </a:fld>
            <a:endParaRPr lang="en-US"/>
          </a:p>
        </p:txBody>
      </p:sp>
    </p:spTree>
    <p:extLst>
      <p:ext uri="{BB962C8B-B14F-4D97-AF65-F5344CB8AC3E}">
        <p14:creationId xmlns:p14="http://schemas.microsoft.com/office/powerpoint/2010/main" val="32531582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9448533D-B781-4CC2-872E-8C14BB37C6D5}" type="datetimeFigureOut">
              <a:rPr lang="en-US"/>
              <a:pPr>
                <a:defRPr/>
              </a:pPr>
              <a:t>9/7/2018</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519BF0E3-C455-4200-AEBD-724FBF8D3B3D}" type="slidenum">
              <a:rPr lang="en-US"/>
              <a:pPr>
                <a:defRPr/>
              </a:pPr>
              <a:t>‹#›</a:t>
            </a:fld>
            <a:endParaRPr lang="en-US"/>
          </a:p>
        </p:txBody>
      </p:sp>
    </p:spTree>
    <p:extLst>
      <p:ext uri="{BB962C8B-B14F-4D97-AF65-F5344CB8AC3E}">
        <p14:creationId xmlns:p14="http://schemas.microsoft.com/office/powerpoint/2010/main" val="154698949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US" noProof="0"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B70A5DE3-CE3C-4A14-838A-EBDC45CF0D47}" type="datetimeFigureOut">
              <a:rPr lang="en-US"/>
              <a:pPr>
                <a:defRPr/>
              </a:pPr>
              <a:t>9/7/2018</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410851F6-458F-4335-965F-9CE7127D2E0B}" type="slidenum">
              <a:rPr lang="en-US"/>
              <a:pPr>
                <a:defRPr/>
              </a:pPr>
              <a:t>‹#›</a:t>
            </a:fld>
            <a:endParaRPr lang="en-US"/>
          </a:p>
        </p:txBody>
      </p:sp>
    </p:spTree>
    <p:extLst>
      <p:ext uri="{BB962C8B-B14F-4D97-AF65-F5344CB8AC3E}">
        <p14:creationId xmlns:p14="http://schemas.microsoft.com/office/powerpoint/2010/main" val="274796423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t="-1000" b="-1000"/>
          </a:stretch>
        </a:blipFill>
        <a:effectLst/>
      </p:bgPr>
    </p:bg>
    <p:spTree>
      <p:nvGrpSpPr>
        <p:cNvPr id="1" name=""/>
        <p:cNvGrpSpPr/>
        <p:nvPr/>
      </p:nvGrpSpPr>
      <p:grpSpPr>
        <a:xfrm>
          <a:off x="0" y="0"/>
          <a:ext cx="0" cy="0"/>
          <a:chOff x="0" y="0"/>
          <a:chExt cx="0" cy="0"/>
        </a:xfrm>
      </p:grpSpPr>
      <p:sp>
        <p:nvSpPr>
          <p:cNvPr id="7" name="Folded Corner 6"/>
          <p:cNvSpPr/>
          <p:nvPr/>
        </p:nvSpPr>
        <p:spPr>
          <a:xfrm>
            <a:off x="461963" y="215900"/>
            <a:ext cx="8359775" cy="6432550"/>
          </a:xfrm>
          <a:prstGeom prst="foldedCorner">
            <a:avLst/>
          </a:prstGeom>
          <a:gradFill>
            <a:gsLst>
              <a:gs pos="0">
                <a:schemeClr val="accent1">
                  <a:lumMod val="5000"/>
                  <a:lumOff val="95000"/>
                  <a:alpha val="87000"/>
                </a:schemeClr>
              </a:gs>
              <a:gs pos="74000">
                <a:schemeClr val="accent1">
                  <a:lumMod val="45000"/>
                  <a:lumOff val="55000"/>
                  <a:alpha val="87000"/>
                </a:schemeClr>
              </a:gs>
              <a:gs pos="83000">
                <a:schemeClr val="accent1">
                  <a:lumMod val="45000"/>
                  <a:lumOff val="55000"/>
                  <a:alpha val="87000"/>
                </a:schemeClr>
              </a:gs>
              <a:gs pos="100000">
                <a:schemeClr val="accent1">
                  <a:lumMod val="30000"/>
                  <a:lumOff val="70000"/>
                  <a:alpha val="87000"/>
                </a:schemeClr>
              </a:gs>
            </a:gsLst>
            <a:lin ang="4200000" scaled="0"/>
          </a:gradFill>
          <a:ln>
            <a:noFill/>
          </a:ln>
          <a:effectLst>
            <a:outerShdw blurRad="165100" dist="165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1027" name="Title Placeholder 1"/>
          <p:cNvSpPr>
            <a:spLocks noGrp="1"/>
          </p:cNvSpPr>
          <p:nvPr>
            <p:ph type="title"/>
          </p:nvPr>
        </p:nvSpPr>
        <p:spPr bwMode="auto">
          <a:xfrm>
            <a:off x="628650" y="365125"/>
            <a:ext cx="78867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endParaRPr lang="en-US" altLang="en-US" smtClean="0"/>
          </a:p>
        </p:txBody>
      </p:sp>
      <p:sp>
        <p:nvSpPr>
          <p:cNvPr id="1028" name="Text Placeholder 2"/>
          <p:cNvSpPr>
            <a:spLocks noGrp="1"/>
          </p:cNvSpPr>
          <p:nvPr>
            <p:ph type="body" idx="1"/>
          </p:nvPr>
        </p:nvSpPr>
        <p:spPr bwMode="auto">
          <a:xfrm>
            <a:off x="628650" y="1825625"/>
            <a:ext cx="78867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endParaRPr lang="en-US" altLang="en-US" smtClean="0"/>
          </a:p>
        </p:txBody>
      </p:sp>
      <p:sp>
        <p:nvSpPr>
          <p:cNvPr id="4" name="Date Placeholder 3"/>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eaLnBrk="1" fontAlgn="auto" hangingPunct="1">
              <a:spcBef>
                <a:spcPts val="0"/>
              </a:spcBef>
              <a:spcAft>
                <a:spcPts val="0"/>
              </a:spcAft>
              <a:defRPr sz="1200" smtClean="0">
                <a:solidFill>
                  <a:schemeClr val="tx1">
                    <a:tint val="75000"/>
                  </a:schemeClr>
                </a:solidFill>
                <a:latin typeface="+mn-lt"/>
              </a:defRPr>
            </a:lvl1pPr>
          </a:lstStyle>
          <a:p>
            <a:pPr>
              <a:defRPr/>
            </a:pPr>
            <a:fld id="{5D897CF7-358F-45CD-A5AE-12EC3788CDF1}" type="datetimeFigureOut">
              <a:rPr lang="en-US"/>
              <a:pPr>
                <a:defRPr/>
              </a:pPr>
              <a:t>9/7/2018</a:t>
            </a:fld>
            <a:endParaRPr lang="en-US"/>
          </a:p>
        </p:txBody>
      </p:sp>
      <p:sp>
        <p:nvSpPr>
          <p:cNvPr id="5" name="Footer Placeholder 4"/>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defRPr>
            </a:lvl1pPr>
          </a:lstStyle>
          <a:p>
            <a:pPr>
              <a:defRPr/>
            </a:pPr>
            <a:endParaRPr lang="en-US"/>
          </a:p>
        </p:txBody>
      </p:sp>
      <p:sp>
        <p:nvSpPr>
          <p:cNvPr id="6" name="Slide Number Placeholder 5"/>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eaLnBrk="1" fontAlgn="auto" hangingPunct="1">
              <a:spcBef>
                <a:spcPts val="0"/>
              </a:spcBef>
              <a:spcAft>
                <a:spcPts val="0"/>
              </a:spcAft>
              <a:defRPr sz="1200" smtClean="0">
                <a:solidFill>
                  <a:schemeClr val="tx1">
                    <a:tint val="75000"/>
                  </a:schemeClr>
                </a:solidFill>
                <a:latin typeface="+mn-lt"/>
              </a:defRPr>
            </a:lvl1pPr>
          </a:lstStyle>
          <a:p>
            <a:pPr>
              <a:defRPr/>
            </a:pPr>
            <a:fld id="{F8E27D85-B842-465E-8733-025C7157C6F3}"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rtl="0" eaLnBrk="1" fontAlgn="base" hangingPunct="1">
        <a:lnSpc>
          <a:spcPct val="90000"/>
        </a:lnSpc>
        <a:spcBef>
          <a:spcPct val="0"/>
        </a:spcBef>
        <a:spcAft>
          <a:spcPct val="0"/>
        </a:spcAft>
        <a:defRPr sz="4400" kern="1200">
          <a:solidFill>
            <a:schemeClr val="tx1"/>
          </a:solidFill>
          <a:latin typeface="Arial" panose="020B0604020202020204" pitchFamily="34" charset="0"/>
          <a:ea typeface="+mj-ea"/>
          <a:cs typeface="Arial" panose="020B0604020202020204" pitchFamily="34" charset="0"/>
        </a:defRPr>
      </a:lvl1pPr>
      <a:lvl2pPr algn="ctr" rtl="0" eaLnBrk="1" fontAlgn="base" hangingPunct="1">
        <a:lnSpc>
          <a:spcPct val="90000"/>
        </a:lnSpc>
        <a:spcBef>
          <a:spcPct val="0"/>
        </a:spcBef>
        <a:spcAft>
          <a:spcPct val="0"/>
        </a:spcAft>
        <a:defRPr sz="4400">
          <a:solidFill>
            <a:schemeClr val="tx1"/>
          </a:solidFill>
          <a:latin typeface="Arial" panose="020B0604020202020204" pitchFamily="34" charset="0"/>
          <a:cs typeface="Arial" panose="020B0604020202020204" pitchFamily="34" charset="0"/>
        </a:defRPr>
      </a:lvl2pPr>
      <a:lvl3pPr algn="ctr" rtl="0" eaLnBrk="1" fontAlgn="base" hangingPunct="1">
        <a:lnSpc>
          <a:spcPct val="90000"/>
        </a:lnSpc>
        <a:spcBef>
          <a:spcPct val="0"/>
        </a:spcBef>
        <a:spcAft>
          <a:spcPct val="0"/>
        </a:spcAft>
        <a:defRPr sz="4400">
          <a:solidFill>
            <a:schemeClr val="tx1"/>
          </a:solidFill>
          <a:latin typeface="Arial" panose="020B0604020202020204" pitchFamily="34" charset="0"/>
          <a:cs typeface="Arial" panose="020B0604020202020204" pitchFamily="34" charset="0"/>
        </a:defRPr>
      </a:lvl3pPr>
      <a:lvl4pPr algn="ctr" rtl="0" eaLnBrk="1" fontAlgn="base" hangingPunct="1">
        <a:lnSpc>
          <a:spcPct val="90000"/>
        </a:lnSpc>
        <a:spcBef>
          <a:spcPct val="0"/>
        </a:spcBef>
        <a:spcAft>
          <a:spcPct val="0"/>
        </a:spcAft>
        <a:defRPr sz="4400">
          <a:solidFill>
            <a:schemeClr val="tx1"/>
          </a:solidFill>
          <a:latin typeface="Arial" panose="020B0604020202020204" pitchFamily="34" charset="0"/>
          <a:cs typeface="Arial" panose="020B0604020202020204" pitchFamily="34" charset="0"/>
        </a:defRPr>
      </a:lvl4pPr>
      <a:lvl5pPr algn="ctr" rtl="0" eaLnBrk="1" fontAlgn="base" hangingPunct="1">
        <a:lnSpc>
          <a:spcPct val="90000"/>
        </a:lnSpc>
        <a:spcBef>
          <a:spcPct val="0"/>
        </a:spcBef>
        <a:spcAft>
          <a:spcPct val="0"/>
        </a:spcAft>
        <a:defRPr sz="4400">
          <a:solidFill>
            <a:schemeClr val="tx1"/>
          </a:solidFill>
          <a:latin typeface="Arial" panose="020B0604020202020204" pitchFamily="34" charset="0"/>
          <a:cs typeface="Arial" panose="020B0604020202020204" pitchFamily="34" charset="0"/>
        </a:defRPr>
      </a:lvl5pPr>
      <a:lvl6pPr marL="457200" algn="ctr" rtl="0" eaLnBrk="1" fontAlgn="base" hangingPunct="1">
        <a:lnSpc>
          <a:spcPct val="90000"/>
        </a:lnSpc>
        <a:spcBef>
          <a:spcPct val="0"/>
        </a:spcBef>
        <a:spcAft>
          <a:spcPct val="0"/>
        </a:spcAft>
        <a:defRPr sz="4400">
          <a:solidFill>
            <a:schemeClr val="tx1"/>
          </a:solidFill>
          <a:latin typeface="Arial" panose="020B0604020202020204" pitchFamily="34" charset="0"/>
          <a:cs typeface="Arial" panose="020B0604020202020204" pitchFamily="34" charset="0"/>
        </a:defRPr>
      </a:lvl6pPr>
      <a:lvl7pPr marL="914400" algn="ctr" rtl="0" eaLnBrk="1" fontAlgn="base" hangingPunct="1">
        <a:lnSpc>
          <a:spcPct val="90000"/>
        </a:lnSpc>
        <a:spcBef>
          <a:spcPct val="0"/>
        </a:spcBef>
        <a:spcAft>
          <a:spcPct val="0"/>
        </a:spcAft>
        <a:defRPr sz="4400">
          <a:solidFill>
            <a:schemeClr val="tx1"/>
          </a:solidFill>
          <a:latin typeface="Arial" panose="020B0604020202020204" pitchFamily="34" charset="0"/>
          <a:cs typeface="Arial" panose="020B0604020202020204" pitchFamily="34" charset="0"/>
        </a:defRPr>
      </a:lvl7pPr>
      <a:lvl8pPr marL="1371600" algn="ctr" rtl="0" eaLnBrk="1" fontAlgn="base" hangingPunct="1">
        <a:lnSpc>
          <a:spcPct val="90000"/>
        </a:lnSpc>
        <a:spcBef>
          <a:spcPct val="0"/>
        </a:spcBef>
        <a:spcAft>
          <a:spcPct val="0"/>
        </a:spcAft>
        <a:defRPr sz="4400">
          <a:solidFill>
            <a:schemeClr val="tx1"/>
          </a:solidFill>
          <a:latin typeface="Arial" panose="020B0604020202020204" pitchFamily="34" charset="0"/>
          <a:cs typeface="Arial" panose="020B0604020202020204" pitchFamily="34" charset="0"/>
        </a:defRPr>
      </a:lvl8pPr>
      <a:lvl9pPr marL="1828800" algn="ctr" rtl="0" eaLnBrk="1" fontAlgn="base" hangingPunct="1">
        <a:lnSpc>
          <a:spcPct val="90000"/>
        </a:lnSpc>
        <a:spcBef>
          <a:spcPct val="0"/>
        </a:spcBef>
        <a:spcAft>
          <a:spcPct val="0"/>
        </a:spcAft>
        <a:defRPr sz="4400">
          <a:solidFill>
            <a:schemeClr val="tx1"/>
          </a:solidFill>
          <a:latin typeface="Arial" panose="020B0604020202020204" pitchFamily="34" charset="0"/>
          <a:cs typeface="Arial" panose="020B0604020202020204" pitchFamily="34" charset="0"/>
        </a:defRPr>
      </a:lvl9pPr>
    </p:titleStyle>
    <p:bodyStyle>
      <a:lvl1pPr marL="228600" indent="-228600" algn="l" rtl="0" eaLnBrk="1" fontAlgn="base" hangingPunct="1">
        <a:lnSpc>
          <a:spcPct val="90000"/>
        </a:lnSpc>
        <a:spcBef>
          <a:spcPts val="1000"/>
        </a:spcBef>
        <a:spcAft>
          <a:spcPct val="0"/>
        </a:spcAft>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rtl="0" eaLnBrk="1" fontAlgn="base" hangingPunct="1">
        <a:lnSpc>
          <a:spcPct val="90000"/>
        </a:lnSpc>
        <a:spcBef>
          <a:spcPts val="500"/>
        </a:spcBef>
        <a:spcAft>
          <a:spcPct val="0"/>
        </a:spcAft>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rtl="0" eaLnBrk="1" fontAlgn="base" hangingPunct="1">
        <a:lnSpc>
          <a:spcPct val="90000"/>
        </a:lnSpc>
        <a:spcBef>
          <a:spcPts val="500"/>
        </a:spcBef>
        <a:spcAft>
          <a:spcPct val="0"/>
        </a:spcAft>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rtl="0" eaLnBrk="1" fontAlgn="base" hangingPunct="1">
        <a:lnSpc>
          <a:spcPct val="90000"/>
        </a:lnSpc>
        <a:spcBef>
          <a:spcPts val="500"/>
        </a:spcBef>
        <a:spcAft>
          <a:spcPct val="0"/>
        </a:spcAft>
        <a:buFont typeface="Arial" panose="020B0604020202020204" pitchFamily="34" charset="0"/>
        <a:buChar char="•"/>
        <a:defRPr kern="1200">
          <a:solidFill>
            <a:schemeClr val="tx1"/>
          </a:solidFill>
          <a:latin typeface="Arial" panose="020B0604020202020204" pitchFamily="34" charset="0"/>
          <a:ea typeface="+mn-ea"/>
          <a:cs typeface="Arial" panose="020B0604020202020204" pitchFamily="34" charset="0"/>
        </a:defRPr>
      </a:lvl4pPr>
      <a:lvl5pPr marL="2057400" indent="-228600" algn="l" rtl="0" eaLnBrk="1" fontAlgn="base" hangingPunct="1">
        <a:lnSpc>
          <a:spcPct val="90000"/>
        </a:lnSpc>
        <a:spcBef>
          <a:spcPts val="500"/>
        </a:spcBef>
        <a:spcAft>
          <a:spcPct val="0"/>
        </a:spcAft>
        <a:buFont typeface="Arial" panose="020B0604020202020204" pitchFamily="34" charset="0"/>
        <a:buChar char="•"/>
        <a:defRPr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https://watch.liberty.edu/media/t/1_g8tamo6i" TargetMode="External"/><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hyperlink" Target="https://tinyurl.com/y9bbynlv" TargetMode="External"/><Relationship Id="rId2" Type="http://schemas.openxmlformats.org/officeDocument/2006/relationships/image" Target="../media/image7.png"/><Relationship Id="rId1" Type="http://schemas.openxmlformats.org/officeDocument/2006/relationships/slideLayout" Target="../slideLayouts/slideLayout6.xml"/><Relationship Id="rId5" Type="http://schemas.openxmlformats.org/officeDocument/2006/relationships/image" Target="../media/image9.png"/><Relationship Id="rId4" Type="http://schemas.openxmlformats.org/officeDocument/2006/relationships/image" Target="../media/image8.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Layout" Target="../slideLayouts/slideLayout2.xml"/><Relationship Id="rId4" Type="http://schemas.openxmlformats.org/officeDocument/2006/relationships/image" Target="../media/image5.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Title 1"/>
          <p:cNvSpPr>
            <a:spLocks noGrp="1"/>
          </p:cNvSpPr>
          <p:nvPr>
            <p:ph type="ctrTitle"/>
          </p:nvPr>
        </p:nvSpPr>
        <p:spPr/>
        <p:txBody>
          <a:bodyPr/>
          <a:lstStyle/>
          <a:p>
            <a:r>
              <a:rPr lang="en-US" altLang="en-US" dirty="0" smtClean="0"/>
              <a:t>Intentional Love</a:t>
            </a:r>
            <a:endParaRPr lang="en-US" altLang="en-US" dirty="0" smtClean="0"/>
          </a:p>
        </p:txBody>
      </p:sp>
      <p:sp>
        <p:nvSpPr>
          <p:cNvPr id="2051" name="Subtitle 2"/>
          <p:cNvSpPr>
            <a:spLocks noGrp="1"/>
          </p:cNvSpPr>
          <p:nvPr>
            <p:ph type="subTitle" idx="1"/>
          </p:nvPr>
        </p:nvSpPr>
        <p:spPr>
          <a:xfrm>
            <a:off x="1143000" y="4044950"/>
            <a:ext cx="6858000" cy="1212850"/>
          </a:xfrm>
        </p:spPr>
        <p:txBody>
          <a:bodyPr/>
          <a:lstStyle/>
          <a:p>
            <a:r>
              <a:rPr lang="en-US" altLang="en-US" dirty="0" smtClean="0"/>
              <a:t>September 23</a:t>
            </a:r>
            <a:endParaRPr lang="en-US" altLang="en-US" dirty="0" smtClean="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a:t>Listen for who did </a:t>
            </a:r>
            <a:r>
              <a:rPr lang="en-US" i="1" dirty="0"/>
              <a:t>not</a:t>
            </a:r>
            <a:r>
              <a:rPr lang="en-US" dirty="0"/>
              <a:t> show love</a:t>
            </a:r>
            <a:r>
              <a:rPr lang="en-US" dirty="0" smtClean="0"/>
              <a:t>.</a:t>
            </a:r>
            <a:endParaRPr lang="en-US" dirty="0"/>
          </a:p>
        </p:txBody>
      </p:sp>
      <p:sp>
        <p:nvSpPr>
          <p:cNvPr id="3" name="Content Placeholder 2"/>
          <p:cNvSpPr>
            <a:spLocks noGrp="1"/>
          </p:cNvSpPr>
          <p:nvPr>
            <p:ph idx="1"/>
          </p:nvPr>
        </p:nvSpPr>
        <p:spPr>
          <a:xfrm>
            <a:off x="628650" y="2166257"/>
            <a:ext cx="7886700" cy="4010706"/>
          </a:xfrm>
        </p:spPr>
        <p:txBody>
          <a:bodyPr/>
          <a:lstStyle/>
          <a:p>
            <a:pPr marL="0" indent="0" algn="ctr">
              <a:buNone/>
            </a:pPr>
            <a:r>
              <a:rPr lang="en-US" dirty="0"/>
              <a:t>Luke 10:29-32 (NIV)  But he wanted to justify himself, so he asked Jesus, "And who is my neighbor?"  30  In reply Jesus said: "A man was going down from Jerusalem to Jericho, when he fell into the hands of robbers. They stripped him of his clothes, beat him and went away, leaving him half </a:t>
            </a:r>
            <a:r>
              <a:rPr lang="en-US" dirty="0" smtClean="0"/>
              <a:t>dead.</a:t>
            </a:r>
            <a:endParaRPr lang="en-US" dirty="0"/>
          </a:p>
        </p:txBody>
      </p:sp>
    </p:spTree>
    <p:extLst>
      <p:ext uri="{BB962C8B-B14F-4D97-AF65-F5344CB8AC3E}">
        <p14:creationId xmlns:p14="http://schemas.microsoft.com/office/powerpoint/2010/main" val="35313047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a:t>Listen for who did </a:t>
            </a:r>
            <a:r>
              <a:rPr lang="en-US" i="1" dirty="0"/>
              <a:t>not</a:t>
            </a:r>
            <a:r>
              <a:rPr lang="en-US" dirty="0"/>
              <a:t> show love</a:t>
            </a:r>
            <a:r>
              <a:rPr lang="en-US" dirty="0" smtClean="0"/>
              <a:t>.</a:t>
            </a:r>
            <a:endParaRPr lang="en-US" dirty="0"/>
          </a:p>
        </p:txBody>
      </p:sp>
      <p:sp>
        <p:nvSpPr>
          <p:cNvPr id="3" name="Content Placeholder 2"/>
          <p:cNvSpPr>
            <a:spLocks noGrp="1"/>
          </p:cNvSpPr>
          <p:nvPr>
            <p:ph idx="1"/>
          </p:nvPr>
        </p:nvSpPr>
        <p:spPr>
          <a:xfrm>
            <a:off x="628650" y="2166257"/>
            <a:ext cx="7886700" cy="4010706"/>
          </a:xfrm>
        </p:spPr>
        <p:txBody>
          <a:bodyPr/>
          <a:lstStyle/>
          <a:p>
            <a:pPr marL="0" indent="0" algn="ctr">
              <a:buNone/>
            </a:pPr>
            <a:r>
              <a:rPr lang="en-US" dirty="0"/>
              <a:t>A priest happened to be going down the same road, and when he saw the man, he passed by on the other side. 32  So too, a Levite, when he came to the place and saw him, passed by on the other side.</a:t>
            </a:r>
          </a:p>
          <a:p>
            <a:pPr marL="0" indent="0" algn="ctr">
              <a:buNone/>
            </a:pPr>
            <a:endParaRPr lang="en-US" dirty="0"/>
          </a:p>
        </p:txBody>
      </p:sp>
      <p:pic>
        <p:nvPicPr>
          <p:cNvPr id="4" name="Picture 3"/>
          <p:cNvPicPr>
            <a:picLocks noChangeAspect="1"/>
          </p:cNvPicPr>
          <p:nvPr/>
        </p:nvPicPr>
        <p:blipFill>
          <a:blip r:embed="rId2"/>
          <a:stretch>
            <a:fillRect/>
          </a:stretch>
        </p:blipFill>
        <p:spPr>
          <a:xfrm>
            <a:off x="3599199" y="4898590"/>
            <a:ext cx="1771429" cy="304762"/>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extLst>
      <p:ext uri="{BB962C8B-B14F-4D97-AF65-F5344CB8AC3E}">
        <p14:creationId xmlns:p14="http://schemas.microsoft.com/office/powerpoint/2010/main" val="226600772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Indifference </a:t>
            </a:r>
            <a:r>
              <a:rPr lang="en-US" dirty="0" smtClean="0"/>
              <a:t>Is </a:t>
            </a:r>
            <a:r>
              <a:rPr lang="en-US" dirty="0"/>
              <a:t>Failure to Love</a:t>
            </a:r>
            <a:endParaRPr lang="en-US" dirty="0"/>
          </a:p>
        </p:txBody>
      </p:sp>
      <p:sp>
        <p:nvSpPr>
          <p:cNvPr id="3" name="Content Placeholder 2"/>
          <p:cNvSpPr>
            <a:spLocks noGrp="1"/>
          </p:cNvSpPr>
          <p:nvPr>
            <p:ph idx="1"/>
          </p:nvPr>
        </p:nvSpPr>
        <p:spPr/>
        <p:txBody>
          <a:bodyPr/>
          <a:lstStyle/>
          <a:p>
            <a:r>
              <a:rPr lang="en-US" dirty="0" smtClean="0"/>
              <a:t>How </a:t>
            </a:r>
            <a:r>
              <a:rPr lang="en-US" dirty="0"/>
              <a:t>do you understand the intent of his question ‘who is my neighbor?’</a:t>
            </a:r>
          </a:p>
          <a:p>
            <a:r>
              <a:rPr lang="en-US" dirty="0"/>
              <a:t>Put yourself in the position of the priest or Levite.  What would be the pros and cons of stopping to help this man?</a:t>
            </a:r>
          </a:p>
          <a:p>
            <a:r>
              <a:rPr lang="en-US" dirty="0"/>
              <a:t>What natural inclinations make it easier for </a:t>
            </a:r>
            <a:r>
              <a:rPr lang="en-US" i="1" dirty="0"/>
              <a:t>you</a:t>
            </a:r>
            <a:r>
              <a:rPr lang="en-US" dirty="0"/>
              <a:t> to act like the priest and the Levite than like the Samaritan?  In what ways do we sometimes justify not helping others in need?</a:t>
            </a:r>
          </a:p>
          <a:p>
            <a:endParaRPr lang="en-US" dirty="0"/>
          </a:p>
        </p:txBody>
      </p:sp>
    </p:spTree>
    <p:extLst>
      <p:ext uri="{BB962C8B-B14F-4D97-AF65-F5344CB8AC3E}">
        <p14:creationId xmlns:p14="http://schemas.microsoft.com/office/powerpoint/2010/main" val="27043719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0" end="0"/>
                                            </p:txEl>
                                          </p:spTgt>
                                        </p:tgtEl>
                                        <p:attrNameLst>
                                          <p:attrName>ppt_c</p:attrName>
                                        </p:attrNameLst>
                                      </p:cBhvr>
                                      <p:to>
                                        <a:srgbClr val="808080"/>
                                      </p:to>
                                    </p:animClr>
                                  </p:sub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1" end="1"/>
                                            </p:txEl>
                                          </p:spTgt>
                                        </p:tgtEl>
                                        <p:attrNameLst>
                                          <p:attrName>ppt_c</p:attrName>
                                        </p:attrNameLst>
                                      </p:cBhvr>
                                      <p:to>
                                        <a:srgbClr val="808080"/>
                                      </p:to>
                                    </p:animClr>
                                  </p:sub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Indifference Is Failure to Love</a:t>
            </a:r>
            <a:endParaRPr lang="en-US" dirty="0"/>
          </a:p>
        </p:txBody>
      </p:sp>
      <p:sp>
        <p:nvSpPr>
          <p:cNvPr id="3" name="Content Placeholder 2"/>
          <p:cNvSpPr>
            <a:spLocks noGrp="1"/>
          </p:cNvSpPr>
          <p:nvPr>
            <p:ph idx="1"/>
          </p:nvPr>
        </p:nvSpPr>
        <p:spPr/>
        <p:txBody>
          <a:bodyPr/>
          <a:lstStyle/>
          <a:p>
            <a:r>
              <a:rPr lang="en-US" dirty="0"/>
              <a:t>How do we overcome barriers like these?</a:t>
            </a:r>
          </a:p>
          <a:p>
            <a:r>
              <a:rPr lang="en-US" dirty="0"/>
              <a:t>Agree or disagree … “You can never be too impulsive in acting on the motivation of love.”</a:t>
            </a:r>
          </a:p>
          <a:p>
            <a:endParaRPr lang="en-US" dirty="0"/>
          </a:p>
        </p:txBody>
      </p:sp>
      <p:graphicFrame>
        <p:nvGraphicFramePr>
          <p:cNvPr id="4" name="Table 3"/>
          <p:cNvGraphicFramePr>
            <a:graphicFrameLocks noGrp="1"/>
          </p:cNvGraphicFramePr>
          <p:nvPr>
            <p:extLst>
              <p:ext uri="{D42A27DB-BD31-4B8C-83A1-F6EECF244321}">
                <p14:modId xmlns:p14="http://schemas.microsoft.com/office/powerpoint/2010/main" val="1746882904"/>
              </p:ext>
            </p:extLst>
          </p:nvPr>
        </p:nvGraphicFramePr>
        <p:xfrm>
          <a:off x="990602" y="3911601"/>
          <a:ext cx="7445828" cy="1645920"/>
        </p:xfrm>
        <a:graphic>
          <a:graphicData uri="http://schemas.openxmlformats.org/drawingml/2006/table">
            <a:tbl>
              <a:tblPr firstRow="1" bandRow="1">
                <a:tableStyleId>{5C22544A-7EE6-4342-B048-85BDC9FD1C3A}</a:tableStyleId>
              </a:tblPr>
              <a:tblGrid>
                <a:gridCol w="3722914"/>
                <a:gridCol w="3722914"/>
              </a:tblGrid>
              <a:tr h="370840">
                <a:tc>
                  <a:txBody>
                    <a:bodyPr/>
                    <a:lstStyle/>
                    <a:p>
                      <a:pPr algn="ctr"/>
                      <a:r>
                        <a:rPr lang="en-US" sz="2400" dirty="0" smtClean="0"/>
                        <a:t>Agree</a:t>
                      </a:r>
                      <a:endParaRPr lang="en-US" sz="2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400" dirty="0" smtClean="0"/>
                        <a:t>Disagree</a:t>
                      </a:r>
                      <a:endParaRPr lang="en-US" sz="2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70840">
                <a:tc>
                  <a:txBody>
                    <a:bodyPr/>
                    <a:lstStyle/>
                    <a:p>
                      <a:endParaRPr lang="en-US" sz="2400" dirty="0" smtClean="0"/>
                    </a:p>
                    <a:p>
                      <a:endParaRPr lang="en-US" sz="2400" dirty="0" smtClean="0"/>
                    </a:p>
                    <a:p>
                      <a:endParaRPr lang="en-US" sz="2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sz="2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30039139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0" end="0"/>
                                            </p:txEl>
                                          </p:spTgt>
                                        </p:tgtEl>
                                        <p:attrNameLst>
                                          <p:attrName>ppt_c</p:attrName>
                                        </p:attrNameLst>
                                      </p:cBhvr>
                                      <p:to>
                                        <a:srgbClr val="808080"/>
                                      </p:to>
                                    </p:animClr>
                                  </p:sub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a:t>Listen for a surprise hero</a:t>
            </a:r>
            <a:r>
              <a:rPr lang="en-US" dirty="0" smtClean="0"/>
              <a:t>.</a:t>
            </a:r>
            <a:endParaRPr lang="en-US" dirty="0"/>
          </a:p>
        </p:txBody>
      </p:sp>
      <p:sp>
        <p:nvSpPr>
          <p:cNvPr id="3" name="Content Placeholder 2"/>
          <p:cNvSpPr>
            <a:spLocks noGrp="1"/>
          </p:cNvSpPr>
          <p:nvPr>
            <p:ph idx="1"/>
          </p:nvPr>
        </p:nvSpPr>
        <p:spPr>
          <a:xfrm>
            <a:off x="628650" y="1850571"/>
            <a:ext cx="7886700" cy="4326392"/>
          </a:xfrm>
        </p:spPr>
        <p:txBody>
          <a:bodyPr/>
          <a:lstStyle/>
          <a:p>
            <a:pPr marL="0" indent="0" algn="ctr">
              <a:buNone/>
            </a:pPr>
            <a:r>
              <a:rPr lang="en-US" dirty="0"/>
              <a:t>Luke 10:33-37 (NIV)   But a Samaritan, as he traveled, came where the man was; and when he saw him, he took pity on him. 34  He went to him and bandaged his wounds, pouring on oil and wine. Then he put the man on his own donkey, took him to an inn and took care of him. 35  The next day he took out two silver coins and gave them to the </a:t>
            </a:r>
            <a:endParaRPr lang="en-US" dirty="0"/>
          </a:p>
        </p:txBody>
      </p:sp>
    </p:spTree>
    <p:extLst>
      <p:ext uri="{BB962C8B-B14F-4D97-AF65-F5344CB8AC3E}">
        <p14:creationId xmlns:p14="http://schemas.microsoft.com/office/powerpoint/2010/main" val="11950344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a:t>Listen for a surprise hero</a:t>
            </a:r>
            <a:r>
              <a:rPr lang="en-US" dirty="0" smtClean="0"/>
              <a:t>.</a:t>
            </a:r>
            <a:endParaRPr lang="en-US" dirty="0"/>
          </a:p>
        </p:txBody>
      </p:sp>
      <p:sp>
        <p:nvSpPr>
          <p:cNvPr id="3" name="Content Placeholder 2"/>
          <p:cNvSpPr>
            <a:spLocks noGrp="1"/>
          </p:cNvSpPr>
          <p:nvPr>
            <p:ph idx="1"/>
          </p:nvPr>
        </p:nvSpPr>
        <p:spPr>
          <a:xfrm>
            <a:off x="628650" y="1850571"/>
            <a:ext cx="7886700" cy="4326392"/>
          </a:xfrm>
        </p:spPr>
        <p:txBody>
          <a:bodyPr/>
          <a:lstStyle/>
          <a:p>
            <a:pPr marL="0" indent="0" algn="ctr">
              <a:buNone/>
            </a:pPr>
            <a:r>
              <a:rPr lang="en-US" dirty="0"/>
              <a:t>innkeeper. 'Look after him,' he said, 'and when I return, I will reimburse you for any extra expense you may have.' 36  "Which of these three do you think was a neighbor to the man who fell into the hands of robbers?" 37  The expert in the law replied, "The one who had mercy on him." Jesus told him, "Go and do likewise."</a:t>
            </a:r>
          </a:p>
          <a:p>
            <a:pPr marL="0" indent="0" algn="ctr">
              <a:buNone/>
            </a:pPr>
            <a:endParaRPr lang="en-US" dirty="0"/>
          </a:p>
        </p:txBody>
      </p:sp>
      <p:pic>
        <p:nvPicPr>
          <p:cNvPr id="4" name="Picture 3"/>
          <p:cNvPicPr>
            <a:picLocks noChangeAspect="1"/>
          </p:cNvPicPr>
          <p:nvPr/>
        </p:nvPicPr>
        <p:blipFill>
          <a:blip r:embed="rId2"/>
          <a:stretch>
            <a:fillRect/>
          </a:stretch>
        </p:blipFill>
        <p:spPr>
          <a:xfrm>
            <a:off x="3686285" y="5540847"/>
            <a:ext cx="1771429" cy="304762"/>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extLst>
      <p:ext uri="{BB962C8B-B14F-4D97-AF65-F5344CB8AC3E}">
        <p14:creationId xmlns:p14="http://schemas.microsoft.com/office/powerpoint/2010/main" val="263468687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Love Others Even if It’s Inconvenient</a:t>
            </a:r>
            <a:endParaRPr lang="en-US" dirty="0"/>
          </a:p>
        </p:txBody>
      </p:sp>
      <p:sp>
        <p:nvSpPr>
          <p:cNvPr id="3" name="Content Placeholder 2"/>
          <p:cNvSpPr>
            <a:spLocks noGrp="1"/>
          </p:cNvSpPr>
          <p:nvPr>
            <p:ph idx="1"/>
          </p:nvPr>
        </p:nvSpPr>
        <p:spPr>
          <a:xfrm>
            <a:off x="628650" y="2122713"/>
            <a:ext cx="7886700" cy="4054249"/>
          </a:xfrm>
        </p:spPr>
        <p:txBody>
          <a:bodyPr/>
          <a:lstStyle/>
          <a:p>
            <a:r>
              <a:rPr lang="en-US" dirty="0"/>
              <a:t>What all did the traveling Samaritan do for the injured man?</a:t>
            </a:r>
          </a:p>
          <a:p>
            <a:r>
              <a:rPr lang="en-US" dirty="0"/>
              <a:t>Why would a Samaritan be considered an unlikely hero in the story?</a:t>
            </a:r>
          </a:p>
          <a:p>
            <a:r>
              <a:rPr lang="en-US" dirty="0"/>
              <a:t>What attitude differentiated the Samaritan’s response from that of the priest and Levite? </a:t>
            </a:r>
          </a:p>
          <a:p>
            <a:endParaRPr lang="en-US" dirty="0"/>
          </a:p>
        </p:txBody>
      </p:sp>
    </p:spTree>
    <p:extLst>
      <p:ext uri="{BB962C8B-B14F-4D97-AF65-F5344CB8AC3E}">
        <p14:creationId xmlns:p14="http://schemas.microsoft.com/office/powerpoint/2010/main" val="30631574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0" end="0"/>
                                            </p:txEl>
                                          </p:spTgt>
                                        </p:tgtEl>
                                        <p:attrNameLst>
                                          <p:attrName>ppt_c</p:attrName>
                                        </p:attrNameLst>
                                      </p:cBhvr>
                                      <p:to>
                                        <a:srgbClr val="808080"/>
                                      </p:to>
                                    </p:animClr>
                                  </p:sub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1" end="1"/>
                                            </p:txEl>
                                          </p:spTgt>
                                        </p:tgtEl>
                                        <p:attrNameLst>
                                          <p:attrName>ppt_c</p:attrName>
                                        </p:attrNameLst>
                                      </p:cBhvr>
                                      <p:to>
                                        <a:srgbClr val="808080"/>
                                      </p:to>
                                    </p:animClr>
                                  </p:sub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Love Others Even if It’s Inconvenient</a:t>
            </a:r>
            <a:endParaRPr lang="en-US" dirty="0"/>
          </a:p>
        </p:txBody>
      </p:sp>
      <p:sp>
        <p:nvSpPr>
          <p:cNvPr id="3" name="Content Placeholder 2"/>
          <p:cNvSpPr>
            <a:spLocks noGrp="1"/>
          </p:cNvSpPr>
          <p:nvPr>
            <p:ph idx="1"/>
          </p:nvPr>
        </p:nvSpPr>
        <p:spPr/>
        <p:txBody>
          <a:bodyPr/>
          <a:lstStyle/>
          <a:p>
            <a:r>
              <a:rPr lang="en-US" dirty="0"/>
              <a:t>What groups within </a:t>
            </a:r>
            <a:r>
              <a:rPr lang="en-US" i="1" dirty="0"/>
              <a:t>our</a:t>
            </a:r>
            <a:r>
              <a:rPr lang="en-US" dirty="0"/>
              <a:t> community are experiencing tensions and perhaps even problems between themselves and others?</a:t>
            </a:r>
          </a:p>
          <a:p>
            <a:r>
              <a:rPr lang="en-US" dirty="0"/>
              <a:t>What groups within </a:t>
            </a:r>
            <a:r>
              <a:rPr lang="en-US" i="1" dirty="0"/>
              <a:t>our</a:t>
            </a:r>
            <a:r>
              <a:rPr lang="en-US" dirty="0"/>
              <a:t> community are experiencing tensions and perhaps even problems between themselves and others?</a:t>
            </a:r>
          </a:p>
          <a:p>
            <a:endParaRPr lang="en-US" dirty="0"/>
          </a:p>
        </p:txBody>
      </p:sp>
    </p:spTree>
    <p:extLst>
      <p:ext uri="{BB962C8B-B14F-4D97-AF65-F5344CB8AC3E}">
        <p14:creationId xmlns:p14="http://schemas.microsoft.com/office/powerpoint/2010/main" val="15381163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0" end="0"/>
                                            </p:txEl>
                                          </p:spTgt>
                                        </p:tgtEl>
                                        <p:attrNameLst>
                                          <p:attrName>ppt_c</p:attrName>
                                        </p:attrNameLst>
                                      </p:cBhvr>
                                      <p:to>
                                        <a:srgbClr val="808080"/>
                                      </p:to>
                                    </p:animClr>
                                  </p:sub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Application</a:t>
            </a:r>
            <a:endParaRPr lang="en-US" dirty="0"/>
          </a:p>
        </p:txBody>
      </p:sp>
      <p:sp>
        <p:nvSpPr>
          <p:cNvPr id="3" name="Content Placeholder 2"/>
          <p:cNvSpPr>
            <a:spLocks noGrp="1"/>
          </p:cNvSpPr>
          <p:nvPr>
            <p:ph idx="1"/>
          </p:nvPr>
        </p:nvSpPr>
        <p:spPr>
          <a:xfrm>
            <a:off x="628650" y="2122713"/>
            <a:ext cx="7886700" cy="4054249"/>
          </a:xfrm>
        </p:spPr>
        <p:txBody>
          <a:bodyPr/>
          <a:lstStyle/>
          <a:p>
            <a:r>
              <a:rPr lang="en-US" dirty="0"/>
              <a:t>Get to know someone. </a:t>
            </a:r>
          </a:p>
          <a:p>
            <a:pPr lvl="1"/>
            <a:r>
              <a:rPr lang="en-US" dirty="0"/>
              <a:t>How intentional are you when you come to worship? </a:t>
            </a:r>
          </a:p>
          <a:p>
            <a:pPr lvl="1"/>
            <a:r>
              <a:rPr lang="en-US" dirty="0"/>
              <a:t>This week, intentionally seek someone out you aren’t familiar with and ask that person  a few questions to get to know him or her.</a:t>
            </a:r>
          </a:p>
          <a:p>
            <a:endParaRPr lang="en-US" dirty="0"/>
          </a:p>
        </p:txBody>
      </p:sp>
    </p:spTree>
    <p:extLst>
      <p:ext uri="{BB962C8B-B14F-4D97-AF65-F5344CB8AC3E}">
        <p14:creationId xmlns:p14="http://schemas.microsoft.com/office/powerpoint/2010/main" val="216582504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Application</a:t>
            </a:r>
            <a:endParaRPr lang="en-US"/>
          </a:p>
        </p:txBody>
      </p:sp>
      <p:sp>
        <p:nvSpPr>
          <p:cNvPr id="3" name="Content Placeholder 2"/>
          <p:cNvSpPr>
            <a:spLocks noGrp="1"/>
          </p:cNvSpPr>
          <p:nvPr>
            <p:ph idx="1"/>
          </p:nvPr>
        </p:nvSpPr>
        <p:spPr>
          <a:xfrm>
            <a:off x="628650" y="2405743"/>
            <a:ext cx="7886700" cy="3771220"/>
          </a:xfrm>
        </p:spPr>
        <p:txBody>
          <a:bodyPr/>
          <a:lstStyle/>
          <a:p>
            <a:r>
              <a:rPr lang="en-US" dirty="0"/>
              <a:t>Trim your schedule. </a:t>
            </a:r>
          </a:p>
          <a:p>
            <a:pPr lvl="1"/>
            <a:r>
              <a:rPr lang="en-US" dirty="0"/>
              <a:t>How much margin is in your life? </a:t>
            </a:r>
          </a:p>
          <a:p>
            <a:pPr lvl="1"/>
            <a:r>
              <a:rPr lang="en-US" dirty="0"/>
              <a:t>Evaluate your finances and schedule, and cut back so that you have room to meet the needs of others God brings your way.</a:t>
            </a:r>
          </a:p>
          <a:p>
            <a:endParaRPr lang="en-US" dirty="0"/>
          </a:p>
        </p:txBody>
      </p:sp>
    </p:spTree>
    <p:extLst>
      <p:ext uri="{BB962C8B-B14F-4D97-AF65-F5344CB8AC3E}">
        <p14:creationId xmlns:p14="http://schemas.microsoft.com/office/powerpoint/2010/main" val="115160096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Consider these events …</a:t>
            </a:r>
            <a:endParaRPr lang="en-US" dirty="0"/>
          </a:p>
        </p:txBody>
      </p:sp>
      <p:pic>
        <p:nvPicPr>
          <p:cNvPr id="4" name="Picture 3">
            <a:hlinkClick r:id="rId2"/>
          </p:cNvPr>
          <p:cNvPicPr>
            <a:picLocks noChangeAspect="1"/>
          </p:cNvPicPr>
          <p:nvPr/>
        </p:nvPicPr>
        <p:blipFill>
          <a:blip r:embed="rId3"/>
          <a:stretch>
            <a:fillRect/>
          </a:stretch>
        </p:blipFill>
        <p:spPr>
          <a:xfrm>
            <a:off x="1788323" y="1704542"/>
            <a:ext cx="5523809" cy="3971429"/>
          </a:xfrm>
          <a:prstGeom prst="rect">
            <a:avLst/>
          </a:prstGeom>
          <a:ln>
            <a:noFill/>
          </a:ln>
          <a:effectLst>
            <a:outerShdw blurRad="292100" dist="139700" dir="2700000" algn="tl" rotWithShape="0">
              <a:srgbClr val="333333">
                <a:alpha val="65000"/>
              </a:srgbClr>
            </a:outerShdw>
          </a:effectLst>
        </p:spPr>
      </p:pic>
      <p:sp>
        <p:nvSpPr>
          <p:cNvPr id="5" name="TextBox 4"/>
          <p:cNvSpPr txBox="1"/>
          <p:nvPr/>
        </p:nvSpPr>
        <p:spPr>
          <a:xfrm>
            <a:off x="2503714" y="5932714"/>
            <a:ext cx="3788228" cy="369332"/>
          </a:xfrm>
          <a:prstGeom prst="rect">
            <a:avLst/>
          </a:prstGeom>
          <a:noFill/>
        </p:spPr>
        <p:txBody>
          <a:bodyPr wrap="square" rtlCol="0">
            <a:spAutoFit/>
          </a:bodyPr>
          <a:lstStyle/>
          <a:p>
            <a:pPr algn="ctr"/>
            <a:r>
              <a:rPr lang="en-US" dirty="0" smtClean="0">
                <a:hlinkClick r:id="rId2"/>
              </a:rPr>
              <a:t>View the Video</a:t>
            </a:r>
            <a:endParaRPr lang="en-US" dirty="0"/>
          </a:p>
        </p:txBody>
      </p:sp>
    </p:spTree>
    <p:extLst>
      <p:ext uri="{BB962C8B-B14F-4D97-AF65-F5344CB8AC3E}">
        <p14:creationId xmlns:p14="http://schemas.microsoft.com/office/powerpoint/2010/main" val="45101857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Application</a:t>
            </a:r>
            <a:endParaRPr lang="en-US"/>
          </a:p>
        </p:txBody>
      </p:sp>
      <p:sp>
        <p:nvSpPr>
          <p:cNvPr id="3" name="Content Placeholder 2"/>
          <p:cNvSpPr>
            <a:spLocks noGrp="1"/>
          </p:cNvSpPr>
          <p:nvPr>
            <p:ph idx="1"/>
          </p:nvPr>
        </p:nvSpPr>
        <p:spPr>
          <a:xfrm>
            <a:off x="628650" y="2002971"/>
            <a:ext cx="7886700" cy="4173992"/>
          </a:xfrm>
        </p:spPr>
        <p:txBody>
          <a:bodyPr/>
          <a:lstStyle/>
          <a:p>
            <a:r>
              <a:rPr lang="en-US" dirty="0"/>
              <a:t>Encourage someone. </a:t>
            </a:r>
          </a:p>
          <a:p>
            <a:pPr lvl="1"/>
            <a:r>
              <a:rPr lang="en-US" dirty="0"/>
              <a:t>Who is one person you know that is struggling, but to whom you have been indifferent? </a:t>
            </a:r>
          </a:p>
          <a:p>
            <a:pPr lvl="1"/>
            <a:r>
              <a:rPr lang="en-US" dirty="0"/>
              <a:t>Schedule a time to sit down with that person this week.</a:t>
            </a:r>
          </a:p>
          <a:p>
            <a:endParaRPr lang="en-US" dirty="0"/>
          </a:p>
        </p:txBody>
      </p:sp>
    </p:spTree>
    <p:extLst>
      <p:ext uri="{BB962C8B-B14F-4D97-AF65-F5344CB8AC3E}">
        <p14:creationId xmlns:p14="http://schemas.microsoft.com/office/powerpoint/2010/main" val="312541689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Family Activities</a:t>
            </a:r>
            <a:endParaRPr lang="en-US" dirty="0"/>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333967" y="3511796"/>
            <a:ext cx="2225661" cy="2893358"/>
          </a:xfrm>
          <a:prstGeom prst="rect">
            <a:avLst/>
          </a:prstGeom>
          <a:ln>
            <a:noFill/>
          </a:ln>
          <a:effectLst>
            <a:outerShdw blurRad="292100" dist="139700" dir="2700000" algn="tl" rotWithShape="0">
              <a:srgbClr val="333333">
                <a:alpha val="65000"/>
              </a:srgbClr>
            </a:outerShdw>
          </a:effectLst>
        </p:spPr>
      </p:pic>
      <p:sp>
        <p:nvSpPr>
          <p:cNvPr id="6" name="Rounded Rectangular Callout 5"/>
          <p:cNvSpPr/>
          <p:nvPr/>
        </p:nvSpPr>
        <p:spPr>
          <a:xfrm>
            <a:off x="3429001" y="1404256"/>
            <a:ext cx="4495800" cy="2471057"/>
          </a:xfrm>
          <a:prstGeom prst="wedgeRoundRectCallout">
            <a:avLst>
              <a:gd name="adj1" fmla="val -61995"/>
              <a:gd name="adj2" fmla="val 45127"/>
              <a:gd name="adj3" fmla="val 16667"/>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2000" dirty="0" smtClean="0">
                <a:latin typeface="Comic Sans MS" panose="030F0702030302020204" pitchFamily="66" charset="0"/>
              </a:rPr>
              <a:t>My discovery was accidental.   Don’t </a:t>
            </a:r>
            <a:r>
              <a:rPr lang="en-US" sz="2000" i="1" dirty="0" smtClean="0">
                <a:latin typeface="Comic Sans MS" panose="030F0702030302020204" pitchFamily="66" charset="0"/>
              </a:rPr>
              <a:t>you</a:t>
            </a:r>
            <a:r>
              <a:rPr lang="en-US" sz="2000" dirty="0" smtClean="0">
                <a:latin typeface="Comic Sans MS" panose="030F0702030302020204" pitchFamily="66" charset="0"/>
              </a:rPr>
              <a:t> wait for chocolate to melt in your pocket … go to the Family Activities page at </a:t>
            </a:r>
            <a:r>
              <a:rPr lang="en-US" sz="2000" u="sng" dirty="0">
                <a:latin typeface="Comic Sans MS" panose="030F0702030302020204" pitchFamily="66" charset="0"/>
                <a:hlinkClick r:id="rId3"/>
              </a:rPr>
              <a:t>https://</a:t>
            </a:r>
            <a:r>
              <a:rPr lang="en-US" sz="2000" u="sng" dirty="0" smtClean="0">
                <a:latin typeface="Comic Sans MS" panose="030F0702030302020204" pitchFamily="66" charset="0"/>
                <a:hlinkClick r:id="rId3"/>
              </a:rPr>
              <a:t>tinyurl.com/y9bbynlv</a:t>
            </a:r>
            <a:r>
              <a:rPr lang="en-US" sz="2000" u="sng" dirty="0" smtClean="0">
                <a:latin typeface="Comic Sans MS" panose="030F0702030302020204" pitchFamily="66" charset="0"/>
              </a:rPr>
              <a:t> </a:t>
            </a:r>
            <a:r>
              <a:rPr lang="en-US" sz="2000" dirty="0" smtClean="0">
                <a:latin typeface="Comic Sans MS" panose="030F0702030302020204" pitchFamily="66" charset="0"/>
              </a:rPr>
              <a:t> and </a:t>
            </a:r>
            <a:r>
              <a:rPr lang="en-US" sz="2000" i="1" dirty="0" smtClean="0">
                <a:latin typeface="Comic Sans MS" panose="030F0702030302020204" pitchFamily="66" charset="0"/>
              </a:rPr>
              <a:t>intentionally involve </a:t>
            </a:r>
            <a:r>
              <a:rPr lang="en-US" sz="2000" dirty="0" smtClean="0">
                <a:latin typeface="Comic Sans MS" panose="030F0702030302020204" pitchFamily="66" charset="0"/>
              </a:rPr>
              <a:t>your family in the puzzles and discussions there</a:t>
            </a:r>
            <a:endParaRPr lang="en-US" sz="2000" dirty="0">
              <a:latin typeface="Comic Sans MS" panose="030F0702030302020204" pitchFamily="66" charset="0"/>
            </a:endParaRPr>
          </a:p>
        </p:txBody>
      </p:sp>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038600" y="4856220"/>
            <a:ext cx="2819399" cy="1718072"/>
          </a:xfrm>
          <a:prstGeom prst="rect">
            <a:avLst/>
          </a:prstGeom>
          <a:ln>
            <a:noFill/>
          </a:ln>
          <a:effectLst>
            <a:outerShdw blurRad="292100" dist="139700" dir="2700000" algn="tl" rotWithShape="0">
              <a:srgbClr val="333333">
                <a:alpha val="65000"/>
              </a:srgbClr>
            </a:outerShdw>
          </a:effectLst>
        </p:spPr>
      </p:pic>
      <p:pic>
        <p:nvPicPr>
          <p:cNvPr id="8" name="Picture 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flipH="1">
            <a:off x="4857458" y="4136570"/>
            <a:ext cx="785769" cy="1169879"/>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424469657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Title 1"/>
          <p:cNvSpPr>
            <a:spLocks noGrp="1"/>
          </p:cNvSpPr>
          <p:nvPr>
            <p:ph type="ctrTitle"/>
          </p:nvPr>
        </p:nvSpPr>
        <p:spPr/>
        <p:txBody>
          <a:bodyPr/>
          <a:lstStyle/>
          <a:p>
            <a:r>
              <a:rPr lang="en-US" altLang="en-US" dirty="0" smtClean="0"/>
              <a:t>Intentional Love</a:t>
            </a:r>
            <a:endParaRPr lang="en-US" altLang="en-US" dirty="0" smtClean="0"/>
          </a:p>
        </p:txBody>
      </p:sp>
      <p:sp>
        <p:nvSpPr>
          <p:cNvPr id="2051" name="Subtitle 2"/>
          <p:cNvSpPr>
            <a:spLocks noGrp="1"/>
          </p:cNvSpPr>
          <p:nvPr>
            <p:ph type="subTitle" idx="1"/>
          </p:nvPr>
        </p:nvSpPr>
        <p:spPr>
          <a:xfrm>
            <a:off x="1143000" y="4044950"/>
            <a:ext cx="6858000" cy="1212850"/>
          </a:xfrm>
        </p:spPr>
        <p:txBody>
          <a:bodyPr/>
          <a:lstStyle/>
          <a:p>
            <a:r>
              <a:rPr lang="en-US" altLang="en-US" dirty="0" smtClean="0"/>
              <a:t>September 23</a:t>
            </a:r>
            <a:endParaRPr lang="en-US" altLang="en-US" dirty="0" smtClean="0"/>
          </a:p>
        </p:txBody>
      </p:sp>
    </p:spTree>
    <p:extLst>
      <p:ext uri="{BB962C8B-B14F-4D97-AF65-F5344CB8AC3E}">
        <p14:creationId xmlns:p14="http://schemas.microsoft.com/office/powerpoint/2010/main" val="315457642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a:t>What did these events have in common?</a:t>
            </a:r>
            <a:endParaRPr lang="en-US" sz="3200" dirty="0"/>
          </a:p>
        </p:txBody>
      </p:sp>
      <p:sp>
        <p:nvSpPr>
          <p:cNvPr id="3" name="Content Placeholder 2"/>
          <p:cNvSpPr>
            <a:spLocks noGrp="1"/>
          </p:cNvSpPr>
          <p:nvPr>
            <p:ph idx="1"/>
          </p:nvPr>
        </p:nvSpPr>
        <p:spPr/>
        <p:txBody>
          <a:bodyPr/>
          <a:lstStyle/>
          <a:p>
            <a:r>
              <a:rPr lang="en-US" dirty="0" smtClean="0"/>
              <a:t>Discovery of penicillin</a:t>
            </a:r>
          </a:p>
          <a:p>
            <a:r>
              <a:rPr lang="en-US" dirty="0" smtClean="0"/>
              <a:t>Invention of the microwave oven</a:t>
            </a:r>
          </a:p>
          <a:p>
            <a:r>
              <a:rPr lang="en-US" dirty="0" smtClean="0"/>
              <a:t>Idea for Velcro</a:t>
            </a:r>
            <a:endParaRPr lang="en-US"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21332614">
            <a:off x="1414462" y="3907971"/>
            <a:ext cx="1285029" cy="1862818"/>
          </a:xfrm>
          <a:prstGeom prst="rect">
            <a:avLst/>
          </a:prstGeom>
          <a:ln>
            <a:noFill/>
          </a:ln>
          <a:effectLst>
            <a:outerShdw blurRad="292100" dist="139700" dir="2700000" algn="tl" rotWithShape="0">
              <a:srgbClr val="333333">
                <a:alpha val="65000"/>
              </a:srgbClr>
            </a:outerShdw>
          </a:effectLst>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22171" y="3962399"/>
            <a:ext cx="2438400" cy="2438400"/>
          </a:xfrm>
          <a:prstGeom prst="rect">
            <a:avLst/>
          </a:prstGeom>
          <a:ln>
            <a:noFill/>
          </a:ln>
          <a:effectLst>
            <a:outerShdw blurRad="292100" dist="139700" dir="2700000" algn="tl" rotWithShape="0">
              <a:srgbClr val="333333">
                <a:alpha val="65000"/>
              </a:srgbClr>
            </a:outerShdw>
          </a:effectLst>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696504" y="3059565"/>
            <a:ext cx="3495675" cy="1304925"/>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05610236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sz="3200" dirty="0" smtClean="0"/>
              <a:t>What did these events have in common?</a:t>
            </a:r>
            <a:endParaRPr lang="en-US" sz="3200" dirty="0"/>
          </a:p>
        </p:txBody>
      </p:sp>
      <p:sp>
        <p:nvSpPr>
          <p:cNvPr id="4" name="Content Placeholder 3"/>
          <p:cNvSpPr>
            <a:spLocks noGrp="1"/>
          </p:cNvSpPr>
          <p:nvPr>
            <p:ph idx="1"/>
          </p:nvPr>
        </p:nvSpPr>
        <p:spPr>
          <a:xfrm>
            <a:off x="628650" y="2046513"/>
            <a:ext cx="7886700" cy="4130449"/>
          </a:xfrm>
        </p:spPr>
        <p:txBody>
          <a:bodyPr/>
          <a:lstStyle/>
          <a:p>
            <a:r>
              <a:rPr lang="en-US" sz="3200" dirty="0">
                <a:solidFill>
                  <a:srgbClr val="C00000"/>
                </a:solidFill>
              </a:rPr>
              <a:t>Some events are “happy accidents”</a:t>
            </a:r>
          </a:p>
          <a:p>
            <a:pPr lvl="1"/>
            <a:r>
              <a:rPr lang="en-US" sz="2800" dirty="0">
                <a:solidFill>
                  <a:srgbClr val="C00000"/>
                </a:solidFill>
              </a:rPr>
              <a:t>However we cannot approach our Christian lives that way, following Jesus is an </a:t>
            </a:r>
            <a:r>
              <a:rPr lang="en-US" sz="2800" i="1" dirty="0">
                <a:solidFill>
                  <a:srgbClr val="C00000"/>
                </a:solidFill>
              </a:rPr>
              <a:t>intentional</a:t>
            </a:r>
            <a:r>
              <a:rPr lang="en-US" sz="2800" dirty="0">
                <a:solidFill>
                  <a:srgbClr val="C00000"/>
                </a:solidFill>
              </a:rPr>
              <a:t> act of obedience.</a:t>
            </a:r>
          </a:p>
          <a:p>
            <a:pPr lvl="1"/>
            <a:r>
              <a:rPr lang="en-US" sz="2800" dirty="0" smtClean="0">
                <a:solidFill>
                  <a:srgbClr val="C00000"/>
                </a:solidFill>
              </a:rPr>
              <a:t>Today we study how God </a:t>
            </a:r>
            <a:r>
              <a:rPr lang="en-US" sz="2800" dirty="0">
                <a:solidFill>
                  <a:srgbClr val="C00000"/>
                </a:solidFill>
              </a:rPr>
              <a:t>calls us to out of our way to love others.</a:t>
            </a:r>
          </a:p>
          <a:p>
            <a:endParaRPr lang="en-US" sz="3200" dirty="0"/>
          </a:p>
        </p:txBody>
      </p:sp>
    </p:spTree>
    <p:extLst>
      <p:ext uri="{BB962C8B-B14F-4D97-AF65-F5344CB8AC3E}">
        <p14:creationId xmlns:p14="http://schemas.microsoft.com/office/powerpoint/2010/main" val="260285044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sz="4000" dirty="0"/>
              <a:t>Listen for Jesus’ teaching style</a:t>
            </a:r>
            <a:r>
              <a:rPr lang="en-US" sz="4000" dirty="0" smtClean="0"/>
              <a:t>.</a:t>
            </a:r>
            <a:endParaRPr lang="en-US" sz="4000" dirty="0"/>
          </a:p>
        </p:txBody>
      </p:sp>
      <p:sp>
        <p:nvSpPr>
          <p:cNvPr id="3" name="Content Placeholder 2"/>
          <p:cNvSpPr>
            <a:spLocks noGrp="1"/>
          </p:cNvSpPr>
          <p:nvPr>
            <p:ph idx="1"/>
          </p:nvPr>
        </p:nvSpPr>
        <p:spPr>
          <a:xfrm>
            <a:off x="628650" y="2024743"/>
            <a:ext cx="7886700" cy="4152220"/>
          </a:xfrm>
        </p:spPr>
        <p:txBody>
          <a:bodyPr/>
          <a:lstStyle/>
          <a:p>
            <a:pPr marL="0" indent="0" algn="ctr">
              <a:buNone/>
            </a:pPr>
            <a:r>
              <a:rPr lang="en-US" dirty="0"/>
              <a:t>Luke 10:25-28 (NIV)  On one occasion an expert in the law stood up to test Jesus. "Teacher," he asked, "what must I do to inherit eternal life?" 26  "What is written in the Law?" he replied. "How do you read it?" 27  He answered</a:t>
            </a:r>
            <a:r>
              <a:rPr lang="en-US" dirty="0" smtClean="0"/>
              <a:t>:</a:t>
            </a:r>
            <a:endParaRPr lang="en-US" dirty="0"/>
          </a:p>
        </p:txBody>
      </p:sp>
    </p:spTree>
    <p:extLst>
      <p:ext uri="{BB962C8B-B14F-4D97-AF65-F5344CB8AC3E}">
        <p14:creationId xmlns:p14="http://schemas.microsoft.com/office/powerpoint/2010/main" val="26385539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sz="4000" dirty="0"/>
              <a:t>Listen for Jesus’ teaching style</a:t>
            </a:r>
            <a:r>
              <a:rPr lang="en-US" sz="4000" dirty="0" smtClean="0"/>
              <a:t>.</a:t>
            </a:r>
            <a:endParaRPr lang="en-US" sz="4000" dirty="0"/>
          </a:p>
        </p:txBody>
      </p:sp>
      <p:sp>
        <p:nvSpPr>
          <p:cNvPr id="3" name="Content Placeholder 2"/>
          <p:cNvSpPr>
            <a:spLocks noGrp="1"/>
          </p:cNvSpPr>
          <p:nvPr>
            <p:ph idx="1"/>
          </p:nvPr>
        </p:nvSpPr>
        <p:spPr>
          <a:xfrm>
            <a:off x="628650" y="1981199"/>
            <a:ext cx="7886700" cy="4195763"/>
          </a:xfrm>
        </p:spPr>
        <p:txBody>
          <a:bodyPr/>
          <a:lstStyle/>
          <a:p>
            <a:pPr marL="0" indent="0" algn="ctr">
              <a:buNone/>
            </a:pPr>
            <a:r>
              <a:rPr lang="en-US" dirty="0" smtClean="0"/>
              <a:t>"'Love the Lord your God with all your heart and with all your soul and with all your strength and with all your mind'; and, 'Love your neighbor as yourself.'" 28  "You have answered correctly," Jesus replied. "Do this and you will live."</a:t>
            </a:r>
            <a:endParaRPr lang="en-US" dirty="0"/>
          </a:p>
        </p:txBody>
      </p:sp>
      <p:pic>
        <p:nvPicPr>
          <p:cNvPr id="4" name="Picture 3"/>
          <p:cNvPicPr>
            <a:picLocks noChangeAspect="1"/>
          </p:cNvPicPr>
          <p:nvPr/>
        </p:nvPicPr>
        <p:blipFill>
          <a:blip r:embed="rId2"/>
          <a:stretch>
            <a:fillRect/>
          </a:stretch>
        </p:blipFill>
        <p:spPr>
          <a:xfrm>
            <a:off x="3631856" y="5290476"/>
            <a:ext cx="1771429" cy="304762"/>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extLst>
      <p:ext uri="{BB962C8B-B14F-4D97-AF65-F5344CB8AC3E}">
        <p14:creationId xmlns:p14="http://schemas.microsoft.com/office/powerpoint/2010/main" val="199249264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Love for God, Love for Others</a:t>
            </a:r>
            <a:endParaRPr lang="en-US" dirty="0"/>
          </a:p>
        </p:txBody>
      </p:sp>
      <p:sp>
        <p:nvSpPr>
          <p:cNvPr id="3" name="Content Placeholder 2"/>
          <p:cNvSpPr>
            <a:spLocks noGrp="1"/>
          </p:cNvSpPr>
          <p:nvPr>
            <p:ph idx="1"/>
          </p:nvPr>
        </p:nvSpPr>
        <p:spPr/>
        <p:txBody>
          <a:bodyPr/>
          <a:lstStyle/>
          <a:p>
            <a:r>
              <a:rPr lang="en-US" dirty="0"/>
              <a:t>What different motivations do people have for asking questions about God and of God? </a:t>
            </a:r>
            <a:endParaRPr lang="en-US" dirty="0" smtClean="0"/>
          </a:p>
          <a:p>
            <a:r>
              <a:rPr lang="en-US" dirty="0" smtClean="0"/>
              <a:t>Actually</a:t>
            </a:r>
            <a:r>
              <a:rPr lang="en-US" dirty="0"/>
              <a:t>, this question is arguably the most important question any person can ask.  Give your opinion why you think the lawyer was or was not sincere in asking it.</a:t>
            </a:r>
          </a:p>
          <a:p>
            <a:endParaRPr lang="en-US" dirty="0"/>
          </a:p>
        </p:txBody>
      </p:sp>
      <p:graphicFrame>
        <p:nvGraphicFramePr>
          <p:cNvPr id="4" name="Table 3"/>
          <p:cNvGraphicFramePr>
            <a:graphicFrameLocks noGrp="1"/>
          </p:cNvGraphicFramePr>
          <p:nvPr>
            <p:extLst>
              <p:ext uri="{D42A27DB-BD31-4B8C-83A1-F6EECF244321}">
                <p14:modId xmlns:p14="http://schemas.microsoft.com/office/powerpoint/2010/main" val="3091454538"/>
              </p:ext>
            </p:extLst>
          </p:nvPr>
        </p:nvGraphicFramePr>
        <p:xfrm>
          <a:off x="979715" y="4662715"/>
          <a:ext cx="7445828" cy="1645920"/>
        </p:xfrm>
        <a:graphic>
          <a:graphicData uri="http://schemas.openxmlformats.org/drawingml/2006/table">
            <a:tbl>
              <a:tblPr firstRow="1" bandRow="1">
                <a:tableStyleId>{5C22544A-7EE6-4342-B048-85BDC9FD1C3A}</a:tableStyleId>
              </a:tblPr>
              <a:tblGrid>
                <a:gridCol w="3722914"/>
                <a:gridCol w="3722914"/>
              </a:tblGrid>
              <a:tr h="370840">
                <a:tc>
                  <a:txBody>
                    <a:bodyPr/>
                    <a:lstStyle/>
                    <a:p>
                      <a:pPr algn="ctr"/>
                      <a:r>
                        <a:rPr lang="en-US" sz="2400" dirty="0" smtClean="0"/>
                        <a:t>Sincere</a:t>
                      </a:r>
                      <a:endParaRPr lang="en-US" sz="2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400" dirty="0" smtClean="0"/>
                        <a:t>Not Sincere</a:t>
                      </a:r>
                      <a:endParaRPr lang="en-US" sz="2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70840">
                <a:tc>
                  <a:txBody>
                    <a:bodyPr/>
                    <a:lstStyle/>
                    <a:p>
                      <a:endParaRPr lang="en-US" sz="2400" dirty="0" smtClean="0"/>
                    </a:p>
                    <a:p>
                      <a:endParaRPr lang="en-US" sz="2400" dirty="0" smtClean="0"/>
                    </a:p>
                    <a:p>
                      <a:endParaRPr lang="en-US" sz="2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sz="2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1154454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0" end="0"/>
                                            </p:txEl>
                                          </p:spTgt>
                                        </p:tgtEl>
                                        <p:attrNameLst>
                                          <p:attrName>ppt_c</p:attrName>
                                        </p:attrNameLst>
                                      </p:cBhvr>
                                      <p:to>
                                        <a:srgbClr val="808080"/>
                                      </p:to>
                                    </p:animClr>
                                  </p:sub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Love for God, Love for Others</a:t>
            </a:r>
            <a:endParaRPr lang="en-US" dirty="0"/>
          </a:p>
        </p:txBody>
      </p:sp>
      <p:sp>
        <p:nvSpPr>
          <p:cNvPr id="3" name="Content Placeholder 2"/>
          <p:cNvSpPr>
            <a:spLocks noGrp="1"/>
          </p:cNvSpPr>
          <p:nvPr>
            <p:ph idx="1"/>
          </p:nvPr>
        </p:nvSpPr>
        <p:spPr/>
        <p:txBody>
          <a:bodyPr/>
          <a:lstStyle/>
          <a:p>
            <a:r>
              <a:rPr lang="en-US" dirty="0"/>
              <a:t>If it was </a:t>
            </a:r>
            <a:r>
              <a:rPr lang="en-US" i="1" dirty="0"/>
              <a:t>not</a:t>
            </a:r>
            <a:r>
              <a:rPr lang="en-US" dirty="0"/>
              <a:t> a sincere question, but a test … what kind of test do you think this was?</a:t>
            </a:r>
          </a:p>
          <a:p>
            <a:r>
              <a:rPr lang="en-US" dirty="0"/>
              <a:t>Note that Jesus responds with a question of His own (a good teaching technique).  How did the legal expert summarize the demands of the Law?</a:t>
            </a:r>
          </a:p>
          <a:p>
            <a:r>
              <a:rPr lang="en-US" dirty="0"/>
              <a:t>What does it mean to “love your neighbor as yourself”?</a:t>
            </a:r>
          </a:p>
          <a:p>
            <a:endParaRPr lang="en-US" dirty="0"/>
          </a:p>
        </p:txBody>
      </p:sp>
    </p:spTree>
    <p:extLst>
      <p:ext uri="{BB962C8B-B14F-4D97-AF65-F5344CB8AC3E}">
        <p14:creationId xmlns:p14="http://schemas.microsoft.com/office/powerpoint/2010/main" val="27324871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0" end="0"/>
                                            </p:txEl>
                                          </p:spTgt>
                                        </p:tgtEl>
                                        <p:attrNameLst>
                                          <p:attrName>ppt_c</p:attrName>
                                        </p:attrNameLst>
                                      </p:cBhvr>
                                      <p:to>
                                        <a:srgbClr val="808080"/>
                                      </p:to>
                                    </p:animClr>
                                  </p:sub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1" end="1"/>
                                            </p:txEl>
                                          </p:spTgt>
                                        </p:tgtEl>
                                        <p:attrNameLst>
                                          <p:attrName>ppt_c</p:attrName>
                                        </p:attrNameLst>
                                      </p:cBhvr>
                                      <p:to>
                                        <a:srgbClr val="808080"/>
                                      </p:to>
                                    </p:animClr>
                                  </p:sub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Love for God, Love for Others</a:t>
            </a:r>
            <a:endParaRPr lang="en-US" dirty="0"/>
          </a:p>
        </p:txBody>
      </p:sp>
      <p:sp>
        <p:nvSpPr>
          <p:cNvPr id="3" name="Content Placeholder 2"/>
          <p:cNvSpPr>
            <a:spLocks noGrp="1"/>
          </p:cNvSpPr>
          <p:nvPr>
            <p:ph idx="1"/>
          </p:nvPr>
        </p:nvSpPr>
        <p:spPr/>
        <p:txBody>
          <a:bodyPr/>
          <a:lstStyle/>
          <a:p>
            <a:r>
              <a:rPr lang="en-US" dirty="0"/>
              <a:t>What conditions do we sometimes put on giving love to one another?</a:t>
            </a:r>
          </a:p>
          <a:p>
            <a:r>
              <a:rPr lang="en-US" dirty="0"/>
              <a:t>This man was an expert on scripture and the Mosaic Law.  How might spending too much time simply studying the Bible lead to an unbalanced spiritual life?</a:t>
            </a:r>
          </a:p>
          <a:p>
            <a:r>
              <a:rPr lang="en-US" dirty="0">
                <a:solidFill>
                  <a:srgbClr val="C00000"/>
                </a:solidFill>
              </a:rPr>
              <a:t>Actually too many of us do </a:t>
            </a:r>
            <a:r>
              <a:rPr lang="en-US" i="1" dirty="0">
                <a:solidFill>
                  <a:srgbClr val="C00000"/>
                </a:solidFill>
              </a:rPr>
              <a:t>not</a:t>
            </a:r>
            <a:r>
              <a:rPr lang="en-US" dirty="0">
                <a:solidFill>
                  <a:srgbClr val="C00000"/>
                </a:solidFill>
              </a:rPr>
              <a:t> spend time in scripture – extremes in either direction (too little scripture study or too much </a:t>
            </a:r>
            <a:r>
              <a:rPr lang="en-US" i="1" dirty="0">
                <a:solidFill>
                  <a:srgbClr val="C00000"/>
                </a:solidFill>
              </a:rPr>
              <a:t>only</a:t>
            </a:r>
            <a:r>
              <a:rPr lang="en-US" dirty="0">
                <a:solidFill>
                  <a:srgbClr val="C00000"/>
                </a:solidFill>
              </a:rPr>
              <a:t> study) are unhealthy.</a:t>
            </a:r>
          </a:p>
          <a:p>
            <a:endParaRPr lang="en-US" dirty="0"/>
          </a:p>
        </p:txBody>
      </p:sp>
    </p:spTree>
    <p:extLst>
      <p:ext uri="{BB962C8B-B14F-4D97-AF65-F5344CB8AC3E}">
        <p14:creationId xmlns:p14="http://schemas.microsoft.com/office/powerpoint/2010/main" val="3962113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0" end="0"/>
                                            </p:txEl>
                                          </p:spTgt>
                                        </p:tgtEl>
                                        <p:attrNameLst>
                                          <p:attrName>ppt_c</p:attrName>
                                        </p:attrNameLst>
                                      </p:cBhvr>
                                      <p:to>
                                        <a:srgbClr val="808080"/>
                                      </p:to>
                                    </p:animClr>
                                  </p:sub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1" end="1"/>
                                            </p:txEl>
                                          </p:spTgt>
                                        </p:tgtEl>
                                        <p:attrNameLst>
                                          <p:attrName>ppt_c</p:attrName>
                                        </p:attrNameLst>
                                      </p:cBhvr>
                                      <p:to>
                                        <a:srgbClr val="808080"/>
                                      </p:to>
                                    </p:animClr>
                                  </p:sub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Compatibility Mode]" id="{EEC8E0EF-B85B-48CD-9813-F8FF86095FE9}" vid="{CC21BC98-B128-4E99-B2FE-A61BA58D5E28}"/>
    </a:ext>
  </a:extLst>
</a:theme>
</file>

<file path=docProps/app.xml><?xml version="1.0" encoding="utf-8"?>
<Properties xmlns="http://schemas.openxmlformats.org/officeDocument/2006/extended-properties" xmlns:vt="http://schemas.openxmlformats.org/officeDocument/2006/docPropsVTypes">
  <Template>SS2</Template>
  <TotalTime>84</TotalTime>
  <Words>1069</Words>
  <Application>Microsoft Office PowerPoint</Application>
  <PresentationFormat>On-screen Show (4:3)</PresentationFormat>
  <Paragraphs>71</Paragraphs>
  <Slides>22</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22</vt:i4>
      </vt:variant>
    </vt:vector>
  </HeadingPairs>
  <TitlesOfParts>
    <vt:vector size="25" baseType="lpstr">
      <vt:lpstr>Calibri</vt:lpstr>
      <vt:lpstr>Arial</vt:lpstr>
      <vt:lpstr>Office Theme</vt:lpstr>
      <vt:lpstr>Intentional Love</vt:lpstr>
      <vt:lpstr>Consider these events …</vt:lpstr>
      <vt:lpstr>What did these events have in common?</vt:lpstr>
      <vt:lpstr>What did these events have in common?</vt:lpstr>
      <vt:lpstr>Listen for Jesus’ teaching style.</vt:lpstr>
      <vt:lpstr>Listen for Jesus’ teaching style.</vt:lpstr>
      <vt:lpstr>Love for God, Love for Others</vt:lpstr>
      <vt:lpstr>Love for God, Love for Others</vt:lpstr>
      <vt:lpstr>Love for God, Love for Others</vt:lpstr>
      <vt:lpstr>Listen for who did not show love.</vt:lpstr>
      <vt:lpstr>Listen for who did not show love.</vt:lpstr>
      <vt:lpstr>Indifference Is Failure to Love</vt:lpstr>
      <vt:lpstr>Indifference Is Failure to Love</vt:lpstr>
      <vt:lpstr>Listen for a surprise hero.</vt:lpstr>
      <vt:lpstr>Listen for a surprise hero.</vt:lpstr>
      <vt:lpstr>Love Others Even if It’s Inconvenient</vt:lpstr>
      <vt:lpstr>Love Others Even if It’s Inconvenient</vt:lpstr>
      <vt:lpstr>Application</vt:lpstr>
      <vt:lpstr>Application</vt:lpstr>
      <vt:lpstr>Application</vt:lpstr>
      <vt:lpstr>Family Activities</vt:lpstr>
      <vt:lpstr>Intentional Love</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Intentional Love</dc:title>
  <dc:creator>Steve Armstrong</dc:creator>
  <cp:lastModifiedBy>Steve Armstrong</cp:lastModifiedBy>
  <cp:revision>6</cp:revision>
  <dcterms:created xsi:type="dcterms:W3CDTF">2018-09-07T11:56:15Z</dcterms:created>
  <dcterms:modified xsi:type="dcterms:W3CDTF">2018-09-07T13:20:34Z</dcterms:modified>
</cp:coreProperties>
</file>