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3uhp6afy"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8k6u5y2"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Integrity</a:t>
            </a:r>
          </a:p>
        </p:txBody>
      </p:sp>
      <p:sp>
        <p:nvSpPr>
          <p:cNvPr id="3" name="Subtitle 2"/>
          <p:cNvSpPr>
            <a:spLocks noGrp="1"/>
          </p:cNvSpPr>
          <p:nvPr>
            <p:ph type="subTitle" idx="1"/>
          </p:nvPr>
        </p:nvSpPr>
        <p:spPr>
          <a:xfrm>
            <a:off x="1524000" y="3835730"/>
            <a:ext cx="9144000" cy="1422070"/>
          </a:xfrm>
        </p:spPr>
        <p:txBody>
          <a:bodyPr/>
          <a:lstStyle/>
          <a:p>
            <a:r>
              <a:rPr lang="en-US" dirty="0"/>
              <a:t>August 31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05EFC-3224-AF69-5911-D118E6BD1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2EFDA-6C1E-C964-33BF-7A938CE70D28}"/>
              </a:ext>
            </a:extLst>
          </p:cNvPr>
          <p:cNvSpPr>
            <a:spLocks noGrp="1"/>
          </p:cNvSpPr>
          <p:nvPr>
            <p:ph type="title"/>
          </p:nvPr>
        </p:nvSpPr>
        <p:spPr/>
        <p:txBody>
          <a:bodyPr/>
          <a:lstStyle/>
          <a:p>
            <a:pPr algn="l"/>
            <a:r>
              <a:rPr lang="en-US" dirty="0"/>
              <a:t>Listen for why to be encouraged.</a:t>
            </a:r>
          </a:p>
        </p:txBody>
      </p:sp>
      <p:sp>
        <p:nvSpPr>
          <p:cNvPr id="3" name="Content Placeholder 2">
            <a:extLst>
              <a:ext uri="{FF2B5EF4-FFF2-40B4-BE49-F238E27FC236}">
                <a16:creationId xmlns:a16="http://schemas.microsoft.com/office/drawing/2014/main" id="{B92262D6-7811-7877-D190-028D7A0A9E5A}"/>
              </a:ext>
            </a:extLst>
          </p:cNvPr>
          <p:cNvSpPr>
            <a:spLocks noGrp="1"/>
          </p:cNvSpPr>
          <p:nvPr>
            <p:ph idx="1"/>
          </p:nvPr>
        </p:nvSpPr>
        <p:spPr>
          <a:xfrm>
            <a:off x="1821566" y="2141537"/>
            <a:ext cx="8548868" cy="4351338"/>
          </a:xfrm>
        </p:spPr>
        <p:txBody>
          <a:bodyPr/>
          <a:lstStyle/>
          <a:p>
            <a:pPr marL="0" indent="0" algn="ctr">
              <a:buNone/>
            </a:pPr>
            <a:r>
              <a:rPr lang="en-US" dirty="0"/>
              <a:t>15  But in your hearts set apart Christ as Lord. Always be prepared to give an answer to everyone who asks you to give the reason for the hope that you have. But do this with gentleness and respect,</a:t>
            </a:r>
          </a:p>
        </p:txBody>
      </p:sp>
      <p:pic>
        <p:nvPicPr>
          <p:cNvPr id="4" name="Picture 3">
            <a:extLst>
              <a:ext uri="{FF2B5EF4-FFF2-40B4-BE49-F238E27FC236}">
                <a16:creationId xmlns:a16="http://schemas.microsoft.com/office/drawing/2014/main" id="{2AFF6657-77FD-F8DB-7237-8A9EBB159CF6}"/>
              </a:ext>
            </a:extLst>
          </p:cNvPr>
          <p:cNvPicPr>
            <a:picLocks noChangeAspect="1"/>
          </p:cNvPicPr>
          <p:nvPr/>
        </p:nvPicPr>
        <p:blipFill>
          <a:blip r:embed="rId2"/>
          <a:stretch>
            <a:fillRect/>
          </a:stretch>
        </p:blipFill>
        <p:spPr>
          <a:xfrm>
            <a:off x="4857034" y="5483942"/>
            <a:ext cx="2038095" cy="268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153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8F5C-C3D8-BE16-150D-F875D2F0E2D4}"/>
              </a:ext>
            </a:extLst>
          </p:cNvPr>
          <p:cNvSpPr>
            <a:spLocks noGrp="1"/>
          </p:cNvSpPr>
          <p:nvPr>
            <p:ph type="title"/>
          </p:nvPr>
        </p:nvSpPr>
        <p:spPr/>
        <p:txBody>
          <a:bodyPr/>
          <a:lstStyle/>
          <a:p>
            <a:r>
              <a:rPr lang="en-US" dirty="0"/>
              <a:t>Centered in Christ’s Lordship</a:t>
            </a:r>
          </a:p>
        </p:txBody>
      </p:sp>
      <p:sp>
        <p:nvSpPr>
          <p:cNvPr id="3" name="Content Placeholder 2">
            <a:extLst>
              <a:ext uri="{FF2B5EF4-FFF2-40B4-BE49-F238E27FC236}">
                <a16:creationId xmlns:a16="http://schemas.microsoft.com/office/drawing/2014/main" id="{9FB61EA4-97C8-CE78-96F3-02CC10C47FBD}"/>
              </a:ext>
            </a:extLst>
          </p:cNvPr>
          <p:cNvSpPr>
            <a:spLocks noGrp="1"/>
          </p:cNvSpPr>
          <p:nvPr>
            <p:ph idx="1"/>
          </p:nvPr>
        </p:nvSpPr>
        <p:spPr/>
        <p:txBody>
          <a:bodyPr/>
          <a:lstStyle/>
          <a:p>
            <a:r>
              <a:rPr lang="en-US" dirty="0"/>
              <a:t>What did Peter write about suffering for what is right? </a:t>
            </a:r>
          </a:p>
          <a:p>
            <a:r>
              <a:rPr lang="en-US" dirty="0"/>
              <a:t>Peter said, “do not fear what they fear.”  What do you suppose “they” fear?</a:t>
            </a:r>
          </a:p>
          <a:p>
            <a:r>
              <a:rPr lang="en-US" dirty="0"/>
              <a:t>Why is it more important to do right than to fear these things?</a:t>
            </a:r>
          </a:p>
          <a:p>
            <a:endParaRPr lang="en-US" dirty="0"/>
          </a:p>
        </p:txBody>
      </p:sp>
    </p:spTree>
    <p:extLst>
      <p:ext uri="{BB962C8B-B14F-4D97-AF65-F5344CB8AC3E}">
        <p14:creationId xmlns:p14="http://schemas.microsoft.com/office/powerpoint/2010/main" val="37420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E8198-B171-1A06-F503-C7DCDCEF2495}"/>
              </a:ext>
            </a:extLst>
          </p:cNvPr>
          <p:cNvSpPr>
            <a:spLocks noGrp="1"/>
          </p:cNvSpPr>
          <p:nvPr>
            <p:ph type="title"/>
          </p:nvPr>
        </p:nvSpPr>
        <p:spPr/>
        <p:txBody>
          <a:bodyPr/>
          <a:lstStyle/>
          <a:p>
            <a:r>
              <a:rPr lang="en-US" dirty="0"/>
              <a:t>Centered in Christ’s Lordship</a:t>
            </a:r>
          </a:p>
        </p:txBody>
      </p:sp>
      <p:sp>
        <p:nvSpPr>
          <p:cNvPr id="3" name="Content Placeholder 2">
            <a:extLst>
              <a:ext uri="{FF2B5EF4-FFF2-40B4-BE49-F238E27FC236}">
                <a16:creationId xmlns:a16="http://schemas.microsoft.com/office/drawing/2014/main" id="{2F672C18-C7DB-46B0-F06F-547929C2FD6A}"/>
              </a:ext>
            </a:extLst>
          </p:cNvPr>
          <p:cNvSpPr>
            <a:spLocks noGrp="1"/>
          </p:cNvSpPr>
          <p:nvPr>
            <p:ph idx="1"/>
          </p:nvPr>
        </p:nvSpPr>
        <p:spPr/>
        <p:txBody>
          <a:bodyPr/>
          <a:lstStyle/>
          <a:p>
            <a:r>
              <a:rPr lang="en-US" dirty="0"/>
              <a:t>When do sufferings and difficulties give us the opportunity to share our faith?</a:t>
            </a:r>
          </a:p>
          <a:p>
            <a:r>
              <a:rPr lang="en-US" dirty="0"/>
              <a:t>What is the meaning of “set apart Christ as Lord”?</a:t>
            </a:r>
          </a:p>
          <a:p>
            <a:endParaRPr lang="en-US" dirty="0"/>
          </a:p>
        </p:txBody>
      </p:sp>
      <p:pic>
        <p:nvPicPr>
          <p:cNvPr id="6" name="Picture 5" descr="Symbols of a cross and a ladder&#10;&#10;AI-generated content may be incorrect.">
            <a:extLst>
              <a:ext uri="{FF2B5EF4-FFF2-40B4-BE49-F238E27FC236}">
                <a16:creationId xmlns:a16="http://schemas.microsoft.com/office/drawing/2014/main" id="{03C27CFF-3CCB-C49D-4AA6-AF49EBC3D590}"/>
              </a:ext>
            </a:extLst>
          </p:cNvPr>
          <p:cNvPicPr>
            <a:picLocks noChangeAspect="1"/>
          </p:cNvPicPr>
          <p:nvPr/>
        </p:nvPicPr>
        <p:blipFill>
          <a:blip r:embed="rId2">
            <a:extLst>
              <a:ext uri="{28A0092B-C50C-407E-A947-70E740481C1C}">
                <a14:useLocalDpi xmlns:a14="http://schemas.microsoft.com/office/drawing/2010/main" val="0"/>
              </a:ext>
            </a:extLst>
          </a:blip>
          <a:srcRect l="50748"/>
          <a:stretch>
            <a:fillRect/>
          </a:stretch>
        </p:blipFill>
        <p:spPr bwMode="auto">
          <a:xfrm>
            <a:off x="4804916" y="3629528"/>
            <a:ext cx="2309124" cy="28633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06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3306-BCC2-CDAD-1119-29E0D0C67709}"/>
              </a:ext>
            </a:extLst>
          </p:cNvPr>
          <p:cNvSpPr>
            <a:spLocks noGrp="1"/>
          </p:cNvSpPr>
          <p:nvPr>
            <p:ph type="title"/>
          </p:nvPr>
        </p:nvSpPr>
        <p:spPr/>
        <p:txBody>
          <a:bodyPr/>
          <a:lstStyle/>
          <a:p>
            <a:pPr algn="l"/>
            <a:r>
              <a:rPr lang="en-US" dirty="0"/>
              <a:t>Listen for why to keep a clear conscience.</a:t>
            </a:r>
          </a:p>
        </p:txBody>
      </p:sp>
      <p:sp>
        <p:nvSpPr>
          <p:cNvPr id="3" name="Content Placeholder 2">
            <a:extLst>
              <a:ext uri="{FF2B5EF4-FFF2-40B4-BE49-F238E27FC236}">
                <a16:creationId xmlns:a16="http://schemas.microsoft.com/office/drawing/2014/main" id="{11005CD7-81C7-D371-FF99-BA748C191ED3}"/>
              </a:ext>
            </a:extLst>
          </p:cNvPr>
          <p:cNvSpPr>
            <a:spLocks noGrp="1"/>
          </p:cNvSpPr>
          <p:nvPr>
            <p:ph idx="1"/>
          </p:nvPr>
        </p:nvSpPr>
        <p:spPr>
          <a:xfrm>
            <a:off x="1385586" y="2164465"/>
            <a:ext cx="9420828" cy="3943049"/>
          </a:xfrm>
        </p:spPr>
        <p:txBody>
          <a:bodyPr/>
          <a:lstStyle/>
          <a:p>
            <a:pPr marL="0" indent="0" algn="ctr">
              <a:buNone/>
            </a:pPr>
            <a:r>
              <a:rPr lang="en-US" dirty="0"/>
              <a:t>1 Peter 3:16 - 17  (NIV)    keeping a clear conscience, so that those who speak maliciously against your good behavior in Christ may be ashamed of their slander. 17  It is better, if it is God's will, to suffer for doing good than for doing evil.</a:t>
            </a:r>
          </a:p>
        </p:txBody>
      </p:sp>
      <p:pic>
        <p:nvPicPr>
          <p:cNvPr id="4" name="Picture 3">
            <a:extLst>
              <a:ext uri="{FF2B5EF4-FFF2-40B4-BE49-F238E27FC236}">
                <a16:creationId xmlns:a16="http://schemas.microsoft.com/office/drawing/2014/main" id="{9AD7B12B-0F89-4DFF-C66D-CCD310124153}"/>
              </a:ext>
            </a:extLst>
          </p:cNvPr>
          <p:cNvPicPr>
            <a:picLocks noChangeAspect="1"/>
          </p:cNvPicPr>
          <p:nvPr/>
        </p:nvPicPr>
        <p:blipFill>
          <a:blip r:embed="rId2"/>
          <a:stretch>
            <a:fillRect/>
          </a:stretch>
        </p:blipFill>
        <p:spPr>
          <a:xfrm>
            <a:off x="4810735" y="5634413"/>
            <a:ext cx="2038095" cy="268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981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11CF-14F5-9B7F-F236-AE9C99BA5E29}"/>
              </a:ext>
            </a:extLst>
          </p:cNvPr>
          <p:cNvSpPr>
            <a:spLocks noGrp="1"/>
          </p:cNvSpPr>
          <p:nvPr>
            <p:ph type="title"/>
          </p:nvPr>
        </p:nvSpPr>
        <p:spPr/>
        <p:txBody>
          <a:bodyPr/>
          <a:lstStyle/>
          <a:p>
            <a:r>
              <a:rPr lang="en-US" dirty="0"/>
              <a:t>Withstand Scrutiny or Criticism</a:t>
            </a:r>
          </a:p>
        </p:txBody>
      </p:sp>
      <p:sp>
        <p:nvSpPr>
          <p:cNvPr id="3" name="Content Placeholder 2">
            <a:extLst>
              <a:ext uri="{FF2B5EF4-FFF2-40B4-BE49-F238E27FC236}">
                <a16:creationId xmlns:a16="http://schemas.microsoft.com/office/drawing/2014/main" id="{45601A23-D630-0D1F-3418-746B9C0F5946}"/>
              </a:ext>
            </a:extLst>
          </p:cNvPr>
          <p:cNvSpPr>
            <a:spLocks noGrp="1"/>
          </p:cNvSpPr>
          <p:nvPr>
            <p:ph idx="1"/>
          </p:nvPr>
        </p:nvSpPr>
        <p:spPr/>
        <p:txBody>
          <a:bodyPr/>
          <a:lstStyle/>
          <a:p>
            <a:r>
              <a:rPr lang="en-US" dirty="0"/>
              <a:t>What are the positive outcomes hoped for as a result of doing the right thing and acknowledging Christ’s lordship?</a:t>
            </a:r>
          </a:p>
          <a:p>
            <a:r>
              <a:rPr lang="en-US" dirty="0"/>
              <a:t>What do you think it means to have a “clear conscience” as a Christian?</a:t>
            </a:r>
          </a:p>
          <a:p>
            <a:endParaRPr lang="en-US" dirty="0"/>
          </a:p>
        </p:txBody>
      </p:sp>
    </p:spTree>
    <p:extLst>
      <p:ext uri="{BB962C8B-B14F-4D97-AF65-F5344CB8AC3E}">
        <p14:creationId xmlns:p14="http://schemas.microsoft.com/office/powerpoint/2010/main" val="264996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55EF-884A-92CA-AC8B-E2296ED88DE5}"/>
              </a:ext>
            </a:extLst>
          </p:cNvPr>
          <p:cNvSpPr>
            <a:spLocks noGrp="1"/>
          </p:cNvSpPr>
          <p:nvPr>
            <p:ph type="title"/>
          </p:nvPr>
        </p:nvSpPr>
        <p:spPr/>
        <p:txBody>
          <a:bodyPr/>
          <a:lstStyle/>
          <a:p>
            <a:r>
              <a:rPr lang="en-US"/>
              <a:t>Withstand Scrutiny or Criticism</a:t>
            </a:r>
          </a:p>
        </p:txBody>
      </p:sp>
      <p:sp>
        <p:nvSpPr>
          <p:cNvPr id="3" name="Content Placeholder 2">
            <a:extLst>
              <a:ext uri="{FF2B5EF4-FFF2-40B4-BE49-F238E27FC236}">
                <a16:creationId xmlns:a16="http://schemas.microsoft.com/office/drawing/2014/main" id="{F3424D44-A4B6-8634-9F90-0CEBE13CA708}"/>
              </a:ext>
            </a:extLst>
          </p:cNvPr>
          <p:cNvSpPr>
            <a:spLocks noGrp="1"/>
          </p:cNvSpPr>
          <p:nvPr>
            <p:ph idx="1"/>
          </p:nvPr>
        </p:nvSpPr>
        <p:spPr/>
        <p:txBody>
          <a:bodyPr/>
          <a:lstStyle/>
          <a:p>
            <a:r>
              <a:rPr lang="en-US" dirty="0"/>
              <a:t>Verse 16 mentions being falsely accused for good behavior. Why is it important to respond with integrity rather than defensiveness or retaliation?</a:t>
            </a:r>
          </a:p>
          <a:p>
            <a:r>
              <a:rPr lang="en-US" dirty="0"/>
              <a:t>What are some modern situations where Christians are tempted to compromise their integrity when facing the slander Peter mentions?</a:t>
            </a:r>
          </a:p>
          <a:p>
            <a:r>
              <a:rPr lang="en-US" dirty="0"/>
              <a:t>Why is it better to suffer for doing good than for doing evil?</a:t>
            </a:r>
          </a:p>
          <a:p>
            <a:endParaRPr lang="en-US" dirty="0"/>
          </a:p>
        </p:txBody>
      </p:sp>
    </p:spTree>
    <p:extLst>
      <p:ext uri="{BB962C8B-B14F-4D97-AF65-F5344CB8AC3E}">
        <p14:creationId xmlns:p14="http://schemas.microsoft.com/office/powerpoint/2010/main" val="11237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E07C-908A-1A53-3898-D0553A9C180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33225EF-23E4-58EA-2B57-DBB43B43F6FC}"/>
              </a:ext>
            </a:extLst>
          </p:cNvPr>
          <p:cNvSpPr>
            <a:spLocks noGrp="1"/>
          </p:cNvSpPr>
          <p:nvPr>
            <p:ph idx="1"/>
          </p:nvPr>
        </p:nvSpPr>
        <p:spPr/>
        <p:txBody>
          <a:bodyPr>
            <a:normAutofit/>
          </a:bodyPr>
          <a:lstStyle/>
          <a:p>
            <a:r>
              <a:rPr lang="en-US" dirty="0"/>
              <a:t>Examine … </a:t>
            </a:r>
          </a:p>
          <a:p>
            <a:pPr lvl="1"/>
            <a:r>
              <a:rPr lang="en-US" dirty="0"/>
              <a:t>The different compartments of your life</a:t>
            </a:r>
          </a:p>
          <a:p>
            <a:pPr lvl="1"/>
            <a:r>
              <a:rPr lang="en-US" dirty="0"/>
              <a:t>Rate the consistency of behavior between each one and your Christian faith. </a:t>
            </a:r>
          </a:p>
          <a:p>
            <a:pPr lvl="1"/>
            <a:r>
              <a:rPr lang="en-US" dirty="0"/>
              <a:t>Is there a strong connection, or maybe an emerging one? </a:t>
            </a:r>
          </a:p>
          <a:p>
            <a:pPr lvl="1"/>
            <a:r>
              <a:rPr lang="en-US" dirty="0"/>
              <a:t>Would you have to describe it as weak or non-existent?</a:t>
            </a:r>
          </a:p>
          <a:p>
            <a:endParaRPr lang="en-US" dirty="0"/>
          </a:p>
        </p:txBody>
      </p:sp>
    </p:spTree>
    <p:extLst>
      <p:ext uri="{BB962C8B-B14F-4D97-AF65-F5344CB8AC3E}">
        <p14:creationId xmlns:p14="http://schemas.microsoft.com/office/powerpoint/2010/main" val="282540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A2B02-7F9E-CAD9-E416-D841818B5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DF227-A359-EE2C-BC42-ABF39860D701}"/>
              </a:ext>
            </a:extLst>
          </p:cNvPr>
          <p:cNvSpPr>
            <a:spLocks noGrp="1"/>
          </p:cNvSpPr>
          <p:nvPr>
            <p:ph type="title"/>
          </p:nvPr>
        </p:nvSpPr>
        <p:spPr/>
        <p:txBody>
          <a:bodyPr/>
          <a:lstStyle/>
          <a:p>
            <a:r>
              <a:rPr lang="en-US"/>
              <a:t>Application</a:t>
            </a:r>
            <a:endParaRPr lang="en-US" dirty="0"/>
          </a:p>
        </p:txBody>
      </p:sp>
      <p:sp>
        <p:nvSpPr>
          <p:cNvPr id="3" name="Content Placeholder 2">
            <a:extLst>
              <a:ext uri="{FF2B5EF4-FFF2-40B4-BE49-F238E27FC236}">
                <a16:creationId xmlns:a16="http://schemas.microsoft.com/office/drawing/2014/main" id="{23862130-616E-5121-846C-008642EBA968}"/>
              </a:ext>
            </a:extLst>
          </p:cNvPr>
          <p:cNvSpPr>
            <a:spLocks noGrp="1"/>
          </p:cNvSpPr>
          <p:nvPr>
            <p:ph idx="1"/>
          </p:nvPr>
        </p:nvSpPr>
        <p:spPr>
          <a:xfrm>
            <a:off x="838200" y="2187615"/>
            <a:ext cx="10515600" cy="3989348"/>
          </a:xfrm>
        </p:spPr>
        <p:txBody>
          <a:bodyPr/>
          <a:lstStyle/>
          <a:p>
            <a:r>
              <a:rPr lang="en-US" dirty="0"/>
              <a:t>Reach out … </a:t>
            </a:r>
          </a:p>
          <a:p>
            <a:pPr lvl="1"/>
            <a:r>
              <a:rPr lang="en-US" dirty="0"/>
              <a:t>To someone whom you know has been criticized or mocked for their good behavior. </a:t>
            </a:r>
          </a:p>
          <a:p>
            <a:pPr lvl="1"/>
            <a:r>
              <a:rPr lang="en-US" dirty="0"/>
              <a:t>Write a note or send a text of encouragement to them.</a:t>
            </a:r>
          </a:p>
          <a:p>
            <a:endParaRPr lang="en-US" dirty="0"/>
          </a:p>
        </p:txBody>
      </p:sp>
    </p:spTree>
    <p:extLst>
      <p:ext uri="{BB962C8B-B14F-4D97-AF65-F5344CB8AC3E}">
        <p14:creationId xmlns:p14="http://schemas.microsoft.com/office/powerpoint/2010/main" val="146829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7086A-ABD3-E5FD-D720-46DD63A9A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0515E-FAC4-C8DD-D52D-4F378730C316}"/>
              </a:ext>
            </a:extLst>
          </p:cNvPr>
          <p:cNvSpPr>
            <a:spLocks noGrp="1"/>
          </p:cNvSpPr>
          <p:nvPr>
            <p:ph type="title"/>
          </p:nvPr>
        </p:nvSpPr>
        <p:spPr/>
        <p:txBody>
          <a:bodyPr/>
          <a:lstStyle/>
          <a:p>
            <a:r>
              <a:rPr lang="en-US"/>
              <a:t>Application</a:t>
            </a:r>
            <a:endParaRPr lang="en-US" dirty="0"/>
          </a:p>
        </p:txBody>
      </p:sp>
      <p:sp>
        <p:nvSpPr>
          <p:cNvPr id="3" name="Content Placeholder 2">
            <a:extLst>
              <a:ext uri="{FF2B5EF4-FFF2-40B4-BE49-F238E27FC236}">
                <a16:creationId xmlns:a16="http://schemas.microsoft.com/office/drawing/2014/main" id="{216709DD-3039-97E5-5BBE-4C7B973E849C}"/>
              </a:ext>
            </a:extLst>
          </p:cNvPr>
          <p:cNvSpPr>
            <a:spLocks noGrp="1"/>
          </p:cNvSpPr>
          <p:nvPr>
            <p:ph idx="1"/>
          </p:nvPr>
        </p:nvSpPr>
        <p:spPr/>
        <p:txBody>
          <a:bodyPr/>
          <a:lstStyle/>
          <a:p>
            <a:r>
              <a:rPr lang="en-US" dirty="0"/>
              <a:t>Develop a plan … </a:t>
            </a:r>
          </a:p>
          <a:p>
            <a:pPr lvl="1"/>
            <a:r>
              <a:rPr lang="en-US" dirty="0"/>
              <a:t>For how you will deepen your character as a follower of Jesus, </a:t>
            </a:r>
          </a:p>
          <a:p>
            <a:pPr lvl="1"/>
            <a:r>
              <a:rPr lang="en-US" dirty="0"/>
              <a:t>Based on this session as well as the whole study on character. </a:t>
            </a:r>
          </a:p>
          <a:p>
            <a:pPr lvl="1"/>
            <a:r>
              <a:rPr lang="en-US" dirty="0"/>
              <a:t>Show it to a close friend and ask them to periodically check on your progress. </a:t>
            </a:r>
          </a:p>
          <a:p>
            <a:endParaRPr lang="en-US" dirty="0"/>
          </a:p>
        </p:txBody>
      </p:sp>
    </p:spTree>
    <p:extLst>
      <p:ext uri="{BB962C8B-B14F-4D97-AF65-F5344CB8AC3E}">
        <p14:creationId xmlns:p14="http://schemas.microsoft.com/office/powerpoint/2010/main" val="221015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92BD-F1F6-E638-1316-DBF8BC8055F2}"/>
              </a:ext>
            </a:extLst>
          </p:cNvPr>
          <p:cNvSpPr>
            <a:spLocks noGrp="1"/>
          </p:cNvSpPr>
          <p:nvPr>
            <p:ph type="title"/>
          </p:nvPr>
        </p:nvSpPr>
        <p:spPr/>
        <p:txBody>
          <a:bodyPr/>
          <a:lstStyle/>
          <a:p>
            <a:r>
              <a:rPr lang="en-US" dirty="0"/>
              <a:t>Family Activities</a:t>
            </a:r>
          </a:p>
        </p:txBody>
      </p:sp>
      <p:pic>
        <p:nvPicPr>
          <p:cNvPr id="4" name="Picture 3" descr="A gold robot with hands on hips&#10;&#10;AI-generated content may be incorrect.">
            <a:extLst>
              <a:ext uri="{FF2B5EF4-FFF2-40B4-BE49-F238E27FC236}">
                <a16:creationId xmlns:a16="http://schemas.microsoft.com/office/drawing/2014/main" id="{A7F1581E-E6A7-6CB8-F540-F8AA9089A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172" y="1690687"/>
            <a:ext cx="2013995" cy="4531489"/>
          </a:xfrm>
          <a:prstGeom prst="rect">
            <a:avLst/>
          </a:prstGeom>
          <a:ln>
            <a:noFill/>
          </a:ln>
          <a:effectLst>
            <a:outerShdw blurRad="292100" dist="139700" dir="2700000" algn="tl" rotWithShape="0">
              <a:srgbClr val="333333">
                <a:alpha val="65000"/>
              </a:srgbClr>
            </a:outerShdw>
          </a:effectLst>
        </p:spPr>
      </p:pic>
      <p:sp>
        <p:nvSpPr>
          <p:cNvPr id="5" name="Speech Bubble: Rectangle 4">
            <a:extLst>
              <a:ext uri="{FF2B5EF4-FFF2-40B4-BE49-F238E27FC236}">
                <a16:creationId xmlns:a16="http://schemas.microsoft.com/office/drawing/2014/main" id="{A69A0169-B3FA-6FA8-05B1-FE54BB41B7C9}"/>
              </a:ext>
            </a:extLst>
          </p:cNvPr>
          <p:cNvSpPr/>
          <p:nvPr/>
        </p:nvSpPr>
        <p:spPr>
          <a:xfrm>
            <a:off x="2512244" y="1690687"/>
            <a:ext cx="5845215" cy="1885890"/>
          </a:xfrm>
          <a:prstGeom prst="wedgeRectCallout">
            <a:avLst>
              <a:gd name="adj1" fmla="val 70241"/>
              <a:gd name="adj2" fmla="val -2686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Bodoni MT" panose="02070603080606020203" pitchFamily="18" charset="0"/>
              </a:rPr>
              <a:t>"Oh dear! Master Yoda has entrusted you with a most important task. You must carefully follow his instructions to decrypt the message originating from the Inor Caly system. Should you require independent assistance—or perhaps access to the color page—please do proceed to </a:t>
            </a:r>
            <a:r>
              <a:rPr lang="en-US" dirty="0">
                <a:latin typeface="Bodoni MT" panose="02070603080606020203" pitchFamily="18" charset="0"/>
                <a:hlinkClick r:id="rId3"/>
              </a:rPr>
              <a:t>https://tinyurl.com/3uhp6afy</a:t>
            </a:r>
            <a:r>
              <a:rPr lang="en-US" dirty="0">
                <a:latin typeface="Bodoni MT" panose="02070603080606020203" pitchFamily="18" charset="0"/>
              </a:rPr>
              <a:t>   </a:t>
            </a:r>
          </a:p>
        </p:txBody>
      </p:sp>
      <p:pic>
        <p:nvPicPr>
          <p:cNvPr id="7" name="Picture 6" descr="A black text on a white background&#10;&#10;AI-generated content may be incorrect.">
            <a:extLst>
              <a:ext uri="{FF2B5EF4-FFF2-40B4-BE49-F238E27FC236}">
                <a16:creationId xmlns:a16="http://schemas.microsoft.com/office/drawing/2014/main" id="{BEA08AE8-25F4-6B04-5021-734C6863B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150" y="3873671"/>
            <a:ext cx="3493401" cy="2348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938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B079B-AE2F-222E-48CF-B6412F951BBC}"/>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3A2AF10A-CD5E-799A-8135-488876361FA6}"/>
              </a:ext>
            </a:extLst>
          </p:cNvPr>
          <p:cNvGrpSpPr/>
          <p:nvPr/>
        </p:nvGrpSpPr>
        <p:grpSpPr>
          <a:xfrm>
            <a:off x="2849598" y="1591294"/>
            <a:ext cx="6492803" cy="4261076"/>
            <a:chOff x="2849598" y="1591294"/>
            <a:chExt cx="6492803" cy="4261076"/>
          </a:xfrm>
        </p:grpSpPr>
        <p:pic>
          <p:nvPicPr>
            <p:cNvPr id="6" name="Picture 5" descr="A handshake with icons on it&#10;&#10;AI-generated content may be incorrect.">
              <a:extLst>
                <a:ext uri="{FF2B5EF4-FFF2-40B4-BE49-F238E27FC236}">
                  <a16:creationId xmlns:a16="http://schemas.microsoft.com/office/drawing/2014/main" id="{B7EC50F9-E689-51E3-D608-890A791AE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38524"/>
              <a:ext cx="5714286" cy="3180952"/>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AI-generated content may be incorrect.">
              <a:hlinkClick r:id="rId3"/>
              <a:extLst>
                <a:ext uri="{FF2B5EF4-FFF2-40B4-BE49-F238E27FC236}">
                  <a16:creationId xmlns:a16="http://schemas.microsoft.com/office/drawing/2014/main" id="{E8D50A7E-FAB0-23BE-3289-B75138F92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FF7A14A9-174E-9E00-3670-4B2E450F4459}"/>
              </a:ext>
            </a:extLst>
          </p:cNvPr>
          <p:cNvSpPr txBox="1"/>
          <p:nvPr/>
        </p:nvSpPr>
        <p:spPr>
          <a:xfrm>
            <a:off x="3764478" y="5852370"/>
            <a:ext cx="4631377"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499838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6E5B0-717F-BCF9-C3F2-7A3A1BE5F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D727F-8D98-DD7C-24CA-8C06D2D2D562}"/>
              </a:ext>
            </a:extLst>
          </p:cNvPr>
          <p:cNvSpPr>
            <a:spLocks noGrp="1"/>
          </p:cNvSpPr>
          <p:nvPr>
            <p:ph type="ctrTitle"/>
          </p:nvPr>
        </p:nvSpPr>
        <p:spPr/>
        <p:txBody>
          <a:bodyPr/>
          <a:lstStyle/>
          <a:p>
            <a:r>
              <a:rPr lang="en-US" dirty="0"/>
              <a:t>Integrity</a:t>
            </a:r>
          </a:p>
        </p:txBody>
      </p:sp>
      <p:sp>
        <p:nvSpPr>
          <p:cNvPr id="3" name="Subtitle 2">
            <a:extLst>
              <a:ext uri="{FF2B5EF4-FFF2-40B4-BE49-F238E27FC236}">
                <a16:creationId xmlns:a16="http://schemas.microsoft.com/office/drawing/2014/main" id="{8521BAD7-6FAF-0144-405E-6DA07F94CDEE}"/>
              </a:ext>
            </a:extLst>
          </p:cNvPr>
          <p:cNvSpPr>
            <a:spLocks noGrp="1"/>
          </p:cNvSpPr>
          <p:nvPr>
            <p:ph type="subTitle" idx="1"/>
          </p:nvPr>
        </p:nvSpPr>
        <p:spPr>
          <a:xfrm>
            <a:off x="1524000" y="3835730"/>
            <a:ext cx="9144000" cy="1422070"/>
          </a:xfrm>
        </p:spPr>
        <p:txBody>
          <a:bodyPr/>
          <a:lstStyle/>
          <a:p>
            <a:r>
              <a:rPr lang="en-US" dirty="0"/>
              <a:t>August 31</a:t>
            </a:r>
          </a:p>
        </p:txBody>
      </p:sp>
    </p:spTree>
    <p:extLst>
      <p:ext uri="{BB962C8B-B14F-4D97-AF65-F5344CB8AC3E}">
        <p14:creationId xmlns:p14="http://schemas.microsoft.com/office/powerpoint/2010/main" val="225494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E0CE-1D60-46D7-9FE3-082D938D5442}"/>
              </a:ext>
            </a:extLst>
          </p:cNvPr>
          <p:cNvSpPr>
            <a:spLocks noGrp="1"/>
          </p:cNvSpPr>
          <p:nvPr>
            <p:ph type="title"/>
          </p:nvPr>
        </p:nvSpPr>
        <p:spPr/>
        <p:txBody>
          <a:bodyPr/>
          <a:lstStyle/>
          <a:p>
            <a:r>
              <a:rPr lang="en-US" dirty="0"/>
              <a:t>Sez you …</a:t>
            </a:r>
          </a:p>
        </p:txBody>
      </p:sp>
      <p:sp>
        <p:nvSpPr>
          <p:cNvPr id="3" name="Content Placeholder 2">
            <a:extLst>
              <a:ext uri="{FF2B5EF4-FFF2-40B4-BE49-F238E27FC236}">
                <a16:creationId xmlns:a16="http://schemas.microsoft.com/office/drawing/2014/main" id="{57B450D2-5AB4-8EF2-5289-C1ACFDC99E77}"/>
              </a:ext>
            </a:extLst>
          </p:cNvPr>
          <p:cNvSpPr>
            <a:spLocks noGrp="1"/>
          </p:cNvSpPr>
          <p:nvPr>
            <p:ph idx="1"/>
          </p:nvPr>
        </p:nvSpPr>
        <p:spPr>
          <a:xfrm>
            <a:off x="838200" y="1690688"/>
            <a:ext cx="10515600" cy="4486275"/>
          </a:xfrm>
        </p:spPr>
        <p:txBody>
          <a:bodyPr/>
          <a:lstStyle/>
          <a:p>
            <a:r>
              <a:rPr lang="en-US" dirty="0"/>
              <a:t>What are some </a:t>
            </a:r>
            <a:r>
              <a:rPr lang="en-US" b="1" dirty="0"/>
              <a:t>moral issues </a:t>
            </a:r>
            <a:r>
              <a:rPr lang="en-US" dirty="0"/>
              <a:t>in our culture today where there seems to be great confusion or disagreement?</a:t>
            </a:r>
            <a:br>
              <a:rPr lang="en-US" dirty="0"/>
            </a:br>
            <a:endParaRPr lang="en-US" dirty="0"/>
          </a:p>
          <a:p>
            <a:r>
              <a:rPr lang="en-US" dirty="0">
                <a:solidFill>
                  <a:srgbClr val="C00000"/>
                </a:solidFill>
              </a:rPr>
              <a:t>Today we want to look at  …</a:t>
            </a:r>
          </a:p>
          <a:p>
            <a:pPr lvl="1"/>
            <a:r>
              <a:rPr lang="en-US" dirty="0">
                <a:solidFill>
                  <a:srgbClr val="C00000"/>
                </a:solidFill>
              </a:rPr>
              <a:t>Why it is important to have integrity in your life</a:t>
            </a:r>
          </a:p>
          <a:p>
            <a:pPr lvl="1"/>
            <a:r>
              <a:rPr lang="en-US" dirty="0">
                <a:solidFill>
                  <a:srgbClr val="C00000"/>
                </a:solidFill>
              </a:rPr>
              <a:t>We are called to be the same Christ-centered person no matter what the issue.</a:t>
            </a:r>
          </a:p>
          <a:p>
            <a:endParaRPr lang="en-US" dirty="0"/>
          </a:p>
        </p:txBody>
      </p:sp>
      <p:grpSp>
        <p:nvGrpSpPr>
          <p:cNvPr id="4" name="Group 3">
            <a:extLst>
              <a:ext uri="{FF2B5EF4-FFF2-40B4-BE49-F238E27FC236}">
                <a16:creationId xmlns:a16="http://schemas.microsoft.com/office/drawing/2014/main" id="{BA2C545C-9B11-25BF-9F8A-0A40B687DAF2}"/>
              </a:ext>
            </a:extLst>
          </p:cNvPr>
          <p:cNvGrpSpPr/>
          <p:nvPr/>
        </p:nvGrpSpPr>
        <p:grpSpPr>
          <a:xfrm>
            <a:off x="838200" y="3559737"/>
            <a:ext cx="10051332" cy="2499756"/>
            <a:chOff x="838200" y="3573879"/>
            <a:chExt cx="10051332" cy="2499756"/>
          </a:xfrm>
        </p:grpSpPr>
        <p:pic>
          <p:nvPicPr>
            <p:cNvPr id="1026" name="Picture 2" descr="People Participating in Protest Demonstration">
              <a:extLst>
                <a:ext uri="{FF2B5EF4-FFF2-40B4-BE49-F238E27FC236}">
                  <a16:creationId xmlns:a16="http://schemas.microsoft.com/office/drawing/2014/main" id="{663B417E-19EF-00F1-DACA-BC0F6C7510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091" y="3573879"/>
              <a:ext cx="4797631" cy="2158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o-workers">
              <a:extLst>
                <a:ext uri="{FF2B5EF4-FFF2-40B4-BE49-F238E27FC236}">
                  <a16:creationId xmlns:a16="http://schemas.microsoft.com/office/drawing/2014/main" id="{96870799-AFB1-DB3D-7528-54C714F238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8200" y="3573879"/>
              <a:ext cx="2087181" cy="2499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Arguing couple">
              <a:extLst>
                <a:ext uri="{FF2B5EF4-FFF2-40B4-BE49-F238E27FC236}">
                  <a16:creationId xmlns:a16="http://schemas.microsoft.com/office/drawing/2014/main" id="{CFD8714B-C32B-1118-B3D9-BDD19D126E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7584" y="3573879"/>
              <a:ext cx="2131948" cy="2158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78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4FEE-F940-AF53-BEA2-D2DC5A418B59}"/>
              </a:ext>
            </a:extLst>
          </p:cNvPr>
          <p:cNvSpPr>
            <a:spLocks noGrp="1"/>
          </p:cNvSpPr>
          <p:nvPr>
            <p:ph type="title"/>
          </p:nvPr>
        </p:nvSpPr>
        <p:spPr/>
        <p:txBody>
          <a:bodyPr/>
          <a:lstStyle/>
          <a:p>
            <a:pPr algn="l"/>
            <a:r>
              <a:rPr lang="en-US" dirty="0"/>
              <a:t>Listen for how to treat others.</a:t>
            </a:r>
          </a:p>
        </p:txBody>
      </p:sp>
      <p:sp>
        <p:nvSpPr>
          <p:cNvPr id="3" name="Content Placeholder 2">
            <a:extLst>
              <a:ext uri="{FF2B5EF4-FFF2-40B4-BE49-F238E27FC236}">
                <a16:creationId xmlns:a16="http://schemas.microsoft.com/office/drawing/2014/main" id="{046ED906-A3B2-F44D-2FEE-C7653224B377}"/>
              </a:ext>
            </a:extLst>
          </p:cNvPr>
          <p:cNvSpPr>
            <a:spLocks noGrp="1"/>
          </p:cNvSpPr>
          <p:nvPr>
            <p:ph idx="1"/>
          </p:nvPr>
        </p:nvSpPr>
        <p:spPr>
          <a:xfrm>
            <a:off x="1281413" y="1802476"/>
            <a:ext cx="9783983" cy="4351338"/>
          </a:xfrm>
        </p:spPr>
        <p:txBody>
          <a:bodyPr/>
          <a:lstStyle/>
          <a:p>
            <a:pPr marL="0" indent="0" algn="ctr">
              <a:buNone/>
            </a:pPr>
            <a:r>
              <a:rPr lang="en-US" dirty="0"/>
              <a:t>1 Peter 3:8-12 (NIV)  Finally, all of you, live in harmony with one another; be sympathetic, love as brothers, be compassionate and humble. 9  Do not repay evil with evil or insult with insult, but with blessing, because to this you were called so that you may inherit a blessing. 10  For, "Whoever would love life and </a:t>
            </a:r>
          </a:p>
        </p:txBody>
      </p:sp>
    </p:spTree>
    <p:extLst>
      <p:ext uri="{BB962C8B-B14F-4D97-AF65-F5344CB8AC3E}">
        <p14:creationId xmlns:p14="http://schemas.microsoft.com/office/powerpoint/2010/main" val="2453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6A0C6-7BD6-D6D1-14A4-0BA0A21C7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48628-E026-3227-1A42-354F8640399B}"/>
              </a:ext>
            </a:extLst>
          </p:cNvPr>
          <p:cNvSpPr>
            <a:spLocks noGrp="1"/>
          </p:cNvSpPr>
          <p:nvPr>
            <p:ph type="title"/>
          </p:nvPr>
        </p:nvSpPr>
        <p:spPr/>
        <p:txBody>
          <a:bodyPr/>
          <a:lstStyle/>
          <a:p>
            <a:pPr algn="l"/>
            <a:r>
              <a:rPr lang="en-US" dirty="0"/>
              <a:t>Listen for how to treat others.</a:t>
            </a:r>
          </a:p>
        </p:txBody>
      </p:sp>
      <p:sp>
        <p:nvSpPr>
          <p:cNvPr id="3" name="Content Placeholder 2">
            <a:extLst>
              <a:ext uri="{FF2B5EF4-FFF2-40B4-BE49-F238E27FC236}">
                <a16:creationId xmlns:a16="http://schemas.microsoft.com/office/drawing/2014/main" id="{5D93176B-8299-4199-7DCE-9B771C2ECA3B}"/>
              </a:ext>
            </a:extLst>
          </p:cNvPr>
          <p:cNvSpPr>
            <a:spLocks noGrp="1"/>
          </p:cNvSpPr>
          <p:nvPr>
            <p:ph idx="1"/>
          </p:nvPr>
        </p:nvSpPr>
        <p:spPr>
          <a:xfrm>
            <a:off x="1281414" y="1802476"/>
            <a:ext cx="9629172" cy="4351338"/>
          </a:xfrm>
        </p:spPr>
        <p:txBody>
          <a:bodyPr/>
          <a:lstStyle/>
          <a:p>
            <a:pPr marL="0" indent="0" algn="ctr">
              <a:buNone/>
            </a:pPr>
            <a:r>
              <a:rPr lang="en-US" dirty="0"/>
              <a:t>see good days must keep his tongue from evil and his lips from deceitful speech. 11  He must turn from evil and do good; he must seek peace and pursue it. 12  For the eyes of the Lord are on the righteous and his ears are attentive to their prayer, but the face of the Lord is against those who do evil."</a:t>
            </a:r>
          </a:p>
        </p:txBody>
      </p:sp>
      <p:pic>
        <p:nvPicPr>
          <p:cNvPr id="5" name="Picture 4">
            <a:extLst>
              <a:ext uri="{FF2B5EF4-FFF2-40B4-BE49-F238E27FC236}">
                <a16:creationId xmlns:a16="http://schemas.microsoft.com/office/drawing/2014/main" id="{9B9284CE-8B88-5E0E-FFE8-CB5F03E58E06}"/>
              </a:ext>
            </a:extLst>
          </p:cNvPr>
          <p:cNvPicPr>
            <a:picLocks noChangeAspect="1"/>
          </p:cNvPicPr>
          <p:nvPr/>
        </p:nvPicPr>
        <p:blipFill>
          <a:blip r:embed="rId2"/>
          <a:stretch>
            <a:fillRect/>
          </a:stretch>
        </p:blipFill>
        <p:spPr>
          <a:xfrm>
            <a:off x="4868608" y="5680711"/>
            <a:ext cx="2038095" cy="268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868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0C45-48B3-79B5-FFB2-A4E3B9B21FB3}"/>
              </a:ext>
            </a:extLst>
          </p:cNvPr>
          <p:cNvSpPr>
            <a:spLocks noGrp="1"/>
          </p:cNvSpPr>
          <p:nvPr>
            <p:ph type="title"/>
          </p:nvPr>
        </p:nvSpPr>
        <p:spPr/>
        <p:txBody>
          <a:bodyPr/>
          <a:lstStyle/>
          <a:p>
            <a:r>
              <a:rPr lang="en-US" dirty="0"/>
              <a:t>Pursue Goodness and Righteousness</a:t>
            </a:r>
          </a:p>
        </p:txBody>
      </p:sp>
      <p:sp>
        <p:nvSpPr>
          <p:cNvPr id="3" name="Content Placeholder 2">
            <a:extLst>
              <a:ext uri="{FF2B5EF4-FFF2-40B4-BE49-F238E27FC236}">
                <a16:creationId xmlns:a16="http://schemas.microsoft.com/office/drawing/2014/main" id="{E3C19E7F-0788-A0E1-01A3-AA39EF7B1D6B}"/>
              </a:ext>
            </a:extLst>
          </p:cNvPr>
          <p:cNvSpPr>
            <a:spLocks noGrp="1"/>
          </p:cNvSpPr>
          <p:nvPr>
            <p:ph idx="1"/>
          </p:nvPr>
        </p:nvSpPr>
        <p:spPr/>
        <p:txBody>
          <a:bodyPr/>
          <a:lstStyle/>
          <a:p>
            <a:r>
              <a:rPr lang="en-US" dirty="0"/>
              <a:t>List the ways are believers to act toward one another. </a:t>
            </a:r>
          </a:p>
          <a:p>
            <a:r>
              <a:rPr lang="en-US" dirty="0"/>
              <a:t>Remember that </a:t>
            </a:r>
            <a:r>
              <a:rPr lang="en-US" b="1" dirty="0"/>
              <a:t>musical </a:t>
            </a:r>
            <a:r>
              <a:rPr lang="en-US" dirty="0"/>
              <a:t>harmony is when people sing </a:t>
            </a:r>
            <a:r>
              <a:rPr lang="en-US" i="1" dirty="0"/>
              <a:t>different</a:t>
            </a:r>
            <a:r>
              <a:rPr lang="en-US" dirty="0"/>
              <a:t> notes but still </a:t>
            </a:r>
            <a:r>
              <a:rPr lang="en-US" i="1" dirty="0"/>
              <a:t>sound good </a:t>
            </a:r>
            <a:r>
              <a:rPr lang="en-US" dirty="0"/>
              <a:t>together.  How does this apply to our personal relationships?</a:t>
            </a:r>
          </a:p>
        </p:txBody>
      </p:sp>
    </p:spTree>
    <p:extLst>
      <p:ext uri="{BB962C8B-B14F-4D97-AF65-F5344CB8AC3E}">
        <p14:creationId xmlns:p14="http://schemas.microsoft.com/office/powerpoint/2010/main" val="8079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0A35-424C-F90E-EA6C-04A2EB3AF760}"/>
              </a:ext>
            </a:extLst>
          </p:cNvPr>
          <p:cNvSpPr>
            <a:spLocks noGrp="1"/>
          </p:cNvSpPr>
          <p:nvPr>
            <p:ph type="title"/>
          </p:nvPr>
        </p:nvSpPr>
        <p:spPr/>
        <p:txBody>
          <a:bodyPr/>
          <a:lstStyle/>
          <a:p>
            <a:r>
              <a:rPr lang="en-US" dirty="0"/>
              <a:t>Pursue Goodness and Righteousness</a:t>
            </a:r>
          </a:p>
        </p:txBody>
      </p:sp>
      <p:sp>
        <p:nvSpPr>
          <p:cNvPr id="3" name="Content Placeholder 2">
            <a:extLst>
              <a:ext uri="{FF2B5EF4-FFF2-40B4-BE49-F238E27FC236}">
                <a16:creationId xmlns:a16="http://schemas.microsoft.com/office/drawing/2014/main" id="{9B81B9A8-7DC0-0AD2-1F91-A4A29E80068C}"/>
              </a:ext>
            </a:extLst>
          </p:cNvPr>
          <p:cNvSpPr>
            <a:spLocks noGrp="1"/>
          </p:cNvSpPr>
          <p:nvPr>
            <p:ph idx="1"/>
          </p:nvPr>
        </p:nvSpPr>
        <p:spPr/>
        <p:txBody>
          <a:bodyPr/>
          <a:lstStyle/>
          <a:p>
            <a:r>
              <a:rPr lang="en-US" dirty="0"/>
              <a:t>How are believers to respond to those who intend evil toward them?</a:t>
            </a:r>
          </a:p>
          <a:p>
            <a:r>
              <a:rPr lang="en-US" dirty="0"/>
              <a:t>Why is it so hard to </a:t>
            </a:r>
            <a:r>
              <a:rPr lang="en-US" i="1" dirty="0"/>
              <a:t>not</a:t>
            </a:r>
            <a:r>
              <a:rPr lang="en-US" dirty="0"/>
              <a:t> repay evil with evil?</a:t>
            </a:r>
          </a:p>
          <a:p>
            <a:r>
              <a:rPr lang="en-US" dirty="0"/>
              <a:t>What advice from the Old Testament did Peter give?</a:t>
            </a:r>
          </a:p>
          <a:p>
            <a:endParaRPr lang="en-US" dirty="0"/>
          </a:p>
        </p:txBody>
      </p:sp>
    </p:spTree>
    <p:extLst>
      <p:ext uri="{BB962C8B-B14F-4D97-AF65-F5344CB8AC3E}">
        <p14:creationId xmlns:p14="http://schemas.microsoft.com/office/powerpoint/2010/main" val="14083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D1C4-ED98-EA26-5B5D-33FCF31CD679}"/>
              </a:ext>
            </a:extLst>
          </p:cNvPr>
          <p:cNvSpPr>
            <a:spLocks noGrp="1"/>
          </p:cNvSpPr>
          <p:nvPr>
            <p:ph type="title"/>
          </p:nvPr>
        </p:nvSpPr>
        <p:spPr/>
        <p:txBody>
          <a:bodyPr/>
          <a:lstStyle/>
          <a:p>
            <a:r>
              <a:rPr lang="en-US" dirty="0"/>
              <a:t>Pursue Goodness and Righteousness</a:t>
            </a:r>
          </a:p>
        </p:txBody>
      </p:sp>
      <p:sp>
        <p:nvSpPr>
          <p:cNvPr id="3" name="Content Placeholder 2">
            <a:extLst>
              <a:ext uri="{FF2B5EF4-FFF2-40B4-BE49-F238E27FC236}">
                <a16:creationId xmlns:a16="http://schemas.microsoft.com/office/drawing/2014/main" id="{B77A6077-AE23-7E62-9F0A-BA8FE0B67431}"/>
              </a:ext>
            </a:extLst>
          </p:cNvPr>
          <p:cNvSpPr>
            <a:spLocks noGrp="1"/>
          </p:cNvSpPr>
          <p:nvPr>
            <p:ph idx="1"/>
          </p:nvPr>
        </p:nvSpPr>
        <p:spPr/>
        <p:txBody>
          <a:bodyPr/>
          <a:lstStyle/>
          <a:p>
            <a:r>
              <a:rPr lang="en-US" dirty="0"/>
              <a:t>What motivation does this Old Testament passage give for living this way?</a:t>
            </a:r>
          </a:p>
          <a:p>
            <a:r>
              <a:rPr lang="en-US" dirty="0"/>
              <a:t>Why are these teachings difficult to live out?</a:t>
            </a:r>
          </a:p>
          <a:p>
            <a:r>
              <a:rPr lang="en-US" dirty="0"/>
              <a:t>What concrete actions can we use to promote harmony?</a:t>
            </a:r>
          </a:p>
          <a:p>
            <a:endParaRPr lang="en-US" dirty="0"/>
          </a:p>
        </p:txBody>
      </p:sp>
    </p:spTree>
    <p:extLst>
      <p:ext uri="{BB962C8B-B14F-4D97-AF65-F5344CB8AC3E}">
        <p14:creationId xmlns:p14="http://schemas.microsoft.com/office/powerpoint/2010/main" val="11309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FB3-1469-AD9A-7DF5-9B7424427746}"/>
              </a:ext>
            </a:extLst>
          </p:cNvPr>
          <p:cNvSpPr>
            <a:spLocks noGrp="1"/>
          </p:cNvSpPr>
          <p:nvPr>
            <p:ph type="title"/>
          </p:nvPr>
        </p:nvSpPr>
        <p:spPr/>
        <p:txBody>
          <a:bodyPr/>
          <a:lstStyle/>
          <a:p>
            <a:pPr algn="l"/>
            <a:r>
              <a:rPr lang="en-US" dirty="0"/>
              <a:t>Listen for why to be encouraged.</a:t>
            </a:r>
          </a:p>
        </p:txBody>
      </p:sp>
      <p:sp>
        <p:nvSpPr>
          <p:cNvPr id="3" name="Content Placeholder 2">
            <a:extLst>
              <a:ext uri="{FF2B5EF4-FFF2-40B4-BE49-F238E27FC236}">
                <a16:creationId xmlns:a16="http://schemas.microsoft.com/office/drawing/2014/main" id="{44703C11-7AC1-4B68-479D-4E5A261D1ED8}"/>
              </a:ext>
            </a:extLst>
          </p:cNvPr>
          <p:cNvSpPr>
            <a:spLocks noGrp="1"/>
          </p:cNvSpPr>
          <p:nvPr>
            <p:ph idx="1"/>
          </p:nvPr>
        </p:nvSpPr>
        <p:spPr>
          <a:xfrm>
            <a:off x="1821566" y="2311761"/>
            <a:ext cx="8548868" cy="4351338"/>
          </a:xfrm>
        </p:spPr>
        <p:txBody>
          <a:bodyPr/>
          <a:lstStyle/>
          <a:p>
            <a:pPr marL="0" indent="0" algn="ctr">
              <a:buNone/>
            </a:pPr>
            <a:r>
              <a:rPr lang="en-US" dirty="0"/>
              <a:t>1 Peter 3:13 – 15  (NIV)   Who is going to harm you if you are eager to do good? 14  But even if you should suffer for what is right, you are blessed. "Do not fear what they fear; do not be frightened."</a:t>
            </a:r>
          </a:p>
        </p:txBody>
      </p:sp>
    </p:spTree>
    <p:extLst>
      <p:ext uri="{BB962C8B-B14F-4D97-AF65-F5344CB8AC3E}">
        <p14:creationId xmlns:p14="http://schemas.microsoft.com/office/powerpoint/2010/main" val="30525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42</TotalTime>
  <Words>864</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Bodoni MT</vt:lpstr>
      <vt:lpstr>Calibri</vt:lpstr>
      <vt:lpstr>Office Theme</vt:lpstr>
      <vt:lpstr>Integrity</vt:lpstr>
      <vt:lpstr>Video Introduction</vt:lpstr>
      <vt:lpstr>Sez you …</vt:lpstr>
      <vt:lpstr>Listen for how to treat others.</vt:lpstr>
      <vt:lpstr>Listen for how to treat others.</vt:lpstr>
      <vt:lpstr>Pursue Goodness and Righteousness</vt:lpstr>
      <vt:lpstr>Pursue Goodness and Righteousness</vt:lpstr>
      <vt:lpstr>Pursue Goodness and Righteousness</vt:lpstr>
      <vt:lpstr>Listen for why to be encouraged.</vt:lpstr>
      <vt:lpstr>Listen for why to be encouraged.</vt:lpstr>
      <vt:lpstr>Centered in Christ’s Lordship</vt:lpstr>
      <vt:lpstr>Centered in Christ’s Lordship</vt:lpstr>
      <vt:lpstr>Listen for why to keep a clear conscience.</vt:lpstr>
      <vt:lpstr>Withstand Scrutiny or Criticism</vt:lpstr>
      <vt:lpstr>Withstand Scrutiny or Criticism</vt:lpstr>
      <vt:lpstr>Application</vt:lpstr>
      <vt:lpstr>Application</vt:lpstr>
      <vt:lpstr>Application</vt:lpstr>
      <vt:lpstr>Family Activities</vt:lpstr>
      <vt:lpstr>Integrity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2025-08-07T13:09:19Z</dcterms:created>
  <dcterms:modified xsi:type="dcterms:W3CDTF">2025-08-07T13:52:00Z</dcterms:modified>
</cp:coreProperties>
</file>