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0000"/>
                </a:schemeClr>
              </a:gs>
              <a:gs pos="64000">
                <a:schemeClr val="accent1">
                  <a:lumMod val="45000"/>
                  <a:lumOff val="55000"/>
                  <a:alpha val="63000"/>
                </a:schemeClr>
              </a:gs>
              <a:gs pos="83000">
                <a:schemeClr val="accent1">
                  <a:lumMod val="45000"/>
                  <a:lumOff val="55000"/>
                  <a:alpha val="79000"/>
                </a:schemeClr>
              </a:gs>
              <a:gs pos="100000">
                <a:schemeClr val="accent1">
                  <a:lumMod val="30000"/>
                  <a:lumOff val="70000"/>
                  <a:alpha val="7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7qamxpgi"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hyperlink" Target="https://tinyurl.com/5393wvb3" TargetMode="Externa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6646223" cy="2387600"/>
          </a:xfrm>
        </p:spPr>
        <p:txBody>
          <a:bodyPr/>
          <a:lstStyle/>
          <a:p>
            <a:r>
              <a:rPr lang="en-US" dirty="0"/>
              <a:t>Indwelt by the Spirit</a:t>
            </a:r>
          </a:p>
        </p:txBody>
      </p:sp>
      <p:sp>
        <p:nvSpPr>
          <p:cNvPr id="3" name="Subtitle 2"/>
          <p:cNvSpPr>
            <a:spLocks noGrp="1"/>
          </p:cNvSpPr>
          <p:nvPr>
            <p:ph type="subTitle" idx="1"/>
          </p:nvPr>
        </p:nvSpPr>
        <p:spPr>
          <a:xfrm>
            <a:off x="1524000" y="3811978"/>
            <a:ext cx="6764977" cy="1445821"/>
          </a:xfrm>
        </p:spPr>
        <p:txBody>
          <a:bodyPr/>
          <a:lstStyle/>
          <a:p>
            <a:r>
              <a:rPr lang="en-US" dirty="0"/>
              <a:t>June 19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C2ED-890F-6CB5-0CF7-3BD1585C998C}"/>
              </a:ext>
            </a:extLst>
          </p:cNvPr>
          <p:cNvSpPr>
            <a:spLocks noGrp="1"/>
          </p:cNvSpPr>
          <p:nvPr>
            <p:ph type="title"/>
          </p:nvPr>
        </p:nvSpPr>
        <p:spPr/>
        <p:txBody>
          <a:bodyPr/>
          <a:lstStyle/>
          <a:p>
            <a:r>
              <a:rPr lang="en-US" dirty="0"/>
              <a:t>The Spirit Indwells Every Believer</a:t>
            </a:r>
          </a:p>
        </p:txBody>
      </p:sp>
      <p:sp>
        <p:nvSpPr>
          <p:cNvPr id="3" name="Content Placeholder 2">
            <a:extLst>
              <a:ext uri="{FF2B5EF4-FFF2-40B4-BE49-F238E27FC236}">
                <a16:creationId xmlns:a16="http://schemas.microsoft.com/office/drawing/2014/main" id="{0AA28006-068F-4313-1CBA-9C11DFC4CE62}"/>
              </a:ext>
            </a:extLst>
          </p:cNvPr>
          <p:cNvSpPr>
            <a:spLocks noGrp="1"/>
          </p:cNvSpPr>
          <p:nvPr>
            <p:ph idx="1"/>
          </p:nvPr>
        </p:nvSpPr>
        <p:spPr/>
        <p:txBody>
          <a:bodyPr/>
          <a:lstStyle/>
          <a:p>
            <a:r>
              <a:rPr lang="en-US" dirty="0"/>
              <a:t>To review, let’s contrast the two forces that control people as described in these verses.</a:t>
            </a:r>
          </a:p>
        </p:txBody>
      </p:sp>
      <p:graphicFrame>
        <p:nvGraphicFramePr>
          <p:cNvPr id="4" name="Table 4">
            <a:extLst>
              <a:ext uri="{FF2B5EF4-FFF2-40B4-BE49-F238E27FC236}">
                <a16:creationId xmlns:a16="http://schemas.microsoft.com/office/drawing/2014/main" id="{A1A35F89-C178-17A8-CEE2-3D6CCA7355C4}"/>
              </a:ext>
            </a:extLst>
          </p:cNvPr>
          <p:cNvGraphicFramePr>
            <a:graphicFrameLocks noGrp="1"/>
          </p:cNvGraphicFramePr>
          <p:nvPr>
            <p:extLst>
              <p:ext uri="{D42A27DB-BD31-4B8C-83A1-F6EECF244321}">
                <p14:modId xmlns:p14="http://schemas.microsoft.com/office/powerpoint/2010/main" val="1398966584"/>
              </p:ext>
            </p:extLst>
          </p:nvPr>
        </p:nvGraphicFramePr>
        <p:xfrm>
          <a:off x="804747" y="3429000"/>
          <a:ext cx="10779512" cy="2133600"/>
        </p:xfrm>
        <a:graphic>
          <a:graphicData uri="http://schemas.openxmlformats.org/drawingml/2006/table">
            <a:tbl>
              <a:tblPr firstRow="1" bandRow="1">
                <a:tableStyleId>{5C22544A-7EE6-4342-B048-85BDC9FD1C3A}</a:tableStyleId>
              </a:tblPr>
              <a:tblGrid>
                <a:gridCol w="5156192">
                  <a:extLst>
                    <a:ext uri="{9D8B030D-6E8A-4147-A177-3AD203B41FA5}">
                      <a16:colId xmlns:a16="http://schemas.microsoft.com/office/drawing/2014/main" val="2740674252"/>
                    </a:ext>
                  </a:extLst>
                </a:gridCol>
                <a:gridCol w="5623320">
                  <a:extLst>
                    <a:ext uri="{9D8B030D-6E8A-4147-A177-3AD203B41FA5}">
                      <a16:colId xmlns:a16="http://schemas.microsoft.com/office/drawing/2014/main" val="1888836667"/>
                    </a:ext>
                  </a:extLst>
                </a:gridCol>
              </a:tblGrid>
              <a:tr h="370840">
                <a:tc>
                  <a:txBody>
                    <a:bodyPr/>
                    <a:lstStyle/>
                    <a:p>
                      <a:pPr algn="ctr"/>
                      <a:r>
                        <a:rPr lang="en-US" sz="3200" dirty="0"/>
                        <a:t>Controlled by Sinful 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Controlled by the Spirit of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823127"/>
                  </a:ext>
                </a:extLst>
              </a:tr>
              <a:tr h="370840">
                <a:tc>
                  <a:txBody>
                    <a:bodyPr/>
                    <a:lstStyle/>
                    <a:p>
                      <a:endParaRPr lang="en-US" sz="3200" dirty="0"/>
                    </a:p>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536789"/>
                  </a:ext>
                </a:extLst>
              </a:tr>
            </a:tbl>
          </a:graphicData>
        </a:graphic>
      </p:graphicFrame>
    </p:spTree>
    <p:extLst>
      <p:ext uri="{BB962C8B-B14F-4D97-AF65-F5344CB8AC3E}">
        <p14:creationId xmlns:p14="http://schemas.microsoft.com/office/powerpoint/2010/main" val="346114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721B-2C21-5B54-3253-4AD058DD2758}"/>
              </a:ext>
            </a:extLst>
          </p:cNvPr>
          <p:cNvSpPr>
            <a:spLocks noGrp="1"/>
          </p:cNvSpPr>
          <p:nvPr>
            <p:ph type="title"/>
          </p:nvPr>
        </p:nvSpPr>
        <p:spPr/>
        <p:txBody>
          <a:bodyPr/>
          <a:lstStyle/>
          <a:p>
            <a:pPr algn="l"/>
            <a:r>
              <a:rPr lang="en-US" dirty="0"/>
              <a:t>Listen for how the Holy Spirit leads.</a:t>
            </a:r>
          </a:p>
        </p:txBody>
      </p:sp>
      <p:sp>
        <p:nvSpPr>
          <p:cNvPr id="3" name="Content Placeholder 2">
            <a:extLst>
              <a:ext uri="{FF2B5EF4-FFF2-40B4-BE49-F238E27FC236}">
                <a16:creationId xmlns:a16="http://schemas.microsoft.com/office/drawing/2014/main" id="{21EEDC69-FB31-23CE-85DB-6AB704A48D0E}"/>
              </a:ext>
            </a:extLst>
          </p:cNvPr>
          <p:cNvSpPr>
            <a:spLocks noGrp="1"/>
          </p:cNvSpPr>
          <p:nvPr>
            <p:ph idx="1"/>
          </p:nvPr>
        </p:nvSpPr>
        <p:spPr>
          <a:xfrm>
            <a:off x="926480" y="1781020"/>
            <a:ext cx="10339039" cy="4351338"/>
          </a:xfrm>
        </p:spPr>
        <p:txBody>
          <a:bodyPr/>
          <a:lstStyle/>
          <a:p>
            <a:pPr marL="0" indent="0" algn="ctr">
              <a:buNone/>
            </a:pPr>
            <a:r>
              <a:rPr lang="en-US" dirty="0"/>
              <a:t>Romans 8:12-14 (NIV)   Therefore, brothers, we have an obligation--but it is not to the sinful nature, to live according to it. 13  For if you live according to the sinful nature, you will die; but if by the Spirit you put to death the misdeeds of the body, you will live, 14  because those who are led by the Spirit of God are sons of God.</a:t>
            </a:r>
          </a:p>
        </p:txBody>
      </p:sp>
      <p:pic>
        <p:nvPicPr>
          <p:cNvPr id="4" name="Picture 3">
            <a:extLst>
              <a:ext uri="{FF2B5EF4-FFF2-40B4-BE49-F238E27FC236}">
                <a16:creationId xmlns:a16="http://schemas.microsoft.com/office/drawing/2014/main" id="{8A170B1D-5F7F-9962-C583-51CFBBE88E1A}"/>
              </a:ext>
            </a:extLst>
          </p:cNvPr>
          <p:cNvPicPr>
            <a:picLocks noChangeAspect="1"/>
          </p:cNvPicPr>
          <p:nvPr/>
        </p:nvPicPr>
        <p:blipFill>
          <a:blip r:embed="rId2"/>
          <a:stretch>
            <a:fillRect/>
          </a:stretch>
        </p:blipFill>
        <p:spPr>
          <a:xfrm>
            <a:off x="5071709" y="5664488"/>
            <a:ext cx="1780952" cy="257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800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9855-571D-41D4-0BC7-5DDE28854592}"/>
              </a:ext>
            </a:extLst>
          </p:cNvPr>
          <p:cNvSpPr>
            <a:spLocks noGrp="1"/>
          </p:cNvSpPr>
          <p:nvPr>
            <p:ph type="title"/>
          </p:nvPr>
        </p:nvSpPr>
        <p:spPr/>
        <p:txBody>
          <a:bodyPr/>
          <a:lstStyle/>
          <a:p>
            <a:r>
              <a:rPr lang="en-US" dirty="0"/>
              <a:t>Led by the Spirit</a:t>
            </a:r>
          </a:p>
        </p:txBody>
      </p:sp>
      <p:sp>
        <p:nvSpPr>
          <p:cNvPr id="3" name="Content Placeholder 2">
            <a:extLst>
              <a:ext uri="{FF2B5EF4-FFF2-40B4-BE49-F238E27FC236}">
                <a16:creationId xmlns:a16="http://schemas.microsoft.com/office/drawing/2014/main" id="{D712131D-18B8-F521-9DCA-C0092F309094}"/>
              </a:ext>
            </a:extLst>
          </p:cNvPr>
          <p:cNvSpPr>
            <a:spLocks noGrp="1"/>
          </p:cNvSpPr>
          <p:nvPr>
            <p:ph idx="1"/>
          </p:nvPr>
        </p:nvSpPr>
        <p:spPr/>
        <p:txBody>
          <a:bodyPr/>
          <a:lstStyle/>
          <a:p>
            <a:r>
              <a:rPr lang="en-US" dirty="0"/>
              <a:t>What two contrasting images—one showing what we are not and the other what we are—does Paul use to describe our relationship with God? </a:t>
            </a:r>
          </a:p>
          <a:p>
            <a:r>
              <a:rPr lang="en-US" dirty="0"/>
              <a:t>Paul says we are not obligated </a:t>
            </a:r>
            <a:br>
              <a:rPr lang="en-US" dirty="0"/>
            </a:br>
            <a:r>
              <a:rPr lang="en-US" dirty="0"/>
              <a:t>to the sinful nature.  What </a:t>
            </a:r>
            <a:br>
              <a:rPr lang="en-US" dirty="0"/>
            </a:br>
            <a:r>
              <a:rPr lang="en-US" dirty="0"/>
              <a:t>obligation do we have?</a:t>
            </a:r>
          </a:p>
        </p:txBody>
      </p:sp>
      <p:pic>
        <p:nvPicPr>
          <p:cNvPr id="5" name="Picture 4" descr="A white chair with a cross on it&#10;&#10;Description automatically generated with low confidence">
            <a:extLst>
              <a:ext uri="{FF2B5EF4-FFF2-40B4-BE49-F238E27FC236}">
                <a16:creationId xmlns:a16="http://schemas.microsoft.com/office/drawing/2014/main" id="{CB3082C3-5C3B-E1EC-CA06-121350D79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4359" y="3678705"/>
            <a:ext cx="2402932" cy="2342954"/>
          </a:xfrm>
          <a:prstGeom prst="rect">
            <a:avLst/>
          </a:prstGeom>
        </p:spPr>
      </p:pic>
    </p:spTree>
    <p:extLst>
      <p:ext uri="{BB962C8B-B14F-4D97-AF65-F5344CB8AC3E}">
        <p14:creationId xmlns:p14="http://schemas.microsoft.com/office/powerpoint/2010/main" val="150062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ABC1-A6B8-2A7D-8E87-6E5256B2740D}"/>
              </a:ext>
            </a:extLst>
          </p:cNvPr>
          <p:cNvSpPr>
            <a:spLocks noGrp="1"/>
          </p:cNvSpPr>
          <p:nvPr>
            <p:ph type="title"/>
          </p:nvPr>
        </p:nvSpPr>
        <p:spPr/>
        <p:txBody>
          <a:bodyPr/>
          <a:lstStyle/>
          <a:p>
            <a:r>
              <a:rPr lang="en-US" dirty="0"/>
              <a:t>Led by the Spirit</a:t>
            </a:r>
          </a:p>
        </p:txBody>
      </p:sp>
      <p:sp>
        <p:nvSpPr>
          <p:cNvPr id="3" name="Content Placeholder 2">
            <a:extLst>
              <a:ext uri="{FF2B5EF4-FFF2-40B4-BE49-F238E27FC236}">
                <a16:creationId xmlns:a16="http://schemas.microsoft.com/office/drawing/2014/main" id="{163EC80D-1E26-380A-BB01-76FE573662F2}"/>
              </a:ext>
            </a:extLst>
          </p:cNvPr>
          <p:cNvSpPr>
            <a:spLocks noGrp="1"/>
          </p:cNvSpPr>
          <p:nvPr>
            <p:ph idx="1"/>
          </p:nvPr>
        </p:nvSpPr>
        <p:spPr/>
        <p:txBody>
          <a:bodyPr/>
          <a:lstStyle/>
          <a:p>
            <a:r>
              <a:rPr lang="en-US" dirty="0"/>
              <a:t>What are other results of the Spirit of Christ living within the life of the believer?</a:t>
            </a:r>
          </a:p>
          <a:p>
            <a:r>
              <a:rPr lang="en-US" dirty="0"/>
              <a:t>From what kinds of actions and attitudes can God’s Spirit set us free?</a:t>
            </a:r>
          </a:p>
        </p:txBody>
      </p:sp>
      <p:sp>
        <p:nvSpPr>
          <p:cNvPr id="4" name="TextBox 3">
            <a:extLst>
              <a:ext uri="{FF2B5EF4-FFF2-40B4-BE49-F238E27FC236}">
                <a16:creationId xmlns:a16="http://schemas.microsoft.com/office/drawing/2014/main" id="{0046AA9A-897C-5C68-8363-31F32887CB55}"/>
              </a:ext>
            </a:extLst>
          </p:cNvPr>
          <p:cNvSpPr txBox="1"/>
          <p:nvPr/>
        </p:nvSpPr>
        <p:spPr>
          <a:xfrm>
            <a:off x="1340005" y="3347203"/>
            <a:ext cx="9511990" cy="1754326"/>
          </a:xfrm>
          <a:prstGeom prst="rect">
            <a:avLst/>
          </a:prstGeom>
          <a:solidFill>
            <a:srgbClr val="070B9B"/>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but if by the Spirit you put to death the misdeeds of the body, you will live, because those who are led by the Spirit of God are sons of God.</a:t>
            </a:r>
          </a:p>
        </p:txBody>
      </p:sp>
      <p:grpSp>
        <p:nvGrpSpPr>
          <p:cNvPr id="7" name="Group 6">
            <a:extLst>
              <a:ext uri="{FF2B5EF4-FFF2-40B4-BE49-F238E27FC236}">
                <a16:creationId xmlns:a16="http://schemas.microsoft.com/office/drawing/2014/main" id="{F6999BD0-D451-8520-9848-AC0CF20A025A}"/>
              </a:ext>
            </a:extLst>
          </p:cNvPr>
          <p:cNvGrpSpPr/>
          <p:nvPr/>
        </p:nvGrpSpPr>
        <p:grpSpPr>
          <a:xfrm>
            <a:off x="1683834" y="4172170"/>
            <a:ext cx="8824332" cy="2953459"/>
            <a:chOff x="1683834" y="4172170"/>
            <a:chExt cx="8824332" cy="2953459"/>
          </a:xfrm>
        </p:grpSpPr>
        <p:pic>
          <p:nvPicPr>
            <p:cNvPr id="3074" name="Picture 2" descr="Think clipart">
              <a:extLst>
                <a:ext uri="{FF2B5EF4-FFF2-40B4-BE49-F238E27FC236}">
                  <a16:creationId xmlns:a16="http://schemas.microsoft.com/office/drawing/2014/main" id="{480EDF6D-3A40-F5EC-AE67-ABD9464C0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3834" y="4336912"/>
              <a:ext cx="2510663" cy="1754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Smiley green alien drunk sad clipart">
              <a:extLst>
                <a:ext uri="{FF2B5EF4-FFF2-40B4-BE49-F238E27FC236}">
                  <a16:creationId xmlns:a16="http://schemas.microsoft.com/office/drawing/2014/main" id="{1AA9DEC6-F816-1FC1-7384-4185E6D22D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0295" y="4336912"/>
              <a:ext cx="1967871" cy="161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A person wearing a garment&#10;&#10;Description automatically generated with low confidence">
              <a:extLst>
                <a:ext uri="{FF2B5EF4-FFF2-40B4-BE49-F238E27FC236}">
                  <a16:creationId xmlns:a16="http://schemas.microsoft.com/office/drawing/2014/main" id="{F6A8ABCE-46A9-010C-90B0-387F811CB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1503" y="4172170"/>
              <a:ext cx="1371102" cy="295345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29260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2218-FF7F-BF2C-DFA1-6ABD5B6FEA6C}"/>
              </a:ext>
            </a:extLst>
          </p:cNvPr>
          <p:cNvSpPr>
            <a:spLocks noGrp="1"/>
          </p:cNvSpPr>
          <p:nvPr>
            <p:ph type="title"/>
          </p:nvPr>
        </p:nvSpPr>
        <p:spPr/>
        <p:txBody>
          <a:bodyPr/>
          <a:lstStyle/>
          <a:p>
            <a:r>
              <a:rPr lang="en-US" dirty="0"/>
              <a:t>Led by the Spirit</a:t>
            </a:r>
          </a:p>
        </p:txBody>
      </p:sp>
      <p:sp>
        <p:nvSpPr>
          <p:cNvPr id="3" name="Content Placeholder 2">
            <a:extLst>
              <a:ext uri="{FF2B5EF4-FFF2-40B4-BE49-F238E27FC236}">
                <a16:creationId xmlns:a16="http://schemas.microsoft.com/office/drawing/2014/main" id="{0BC747EA-F5D7-553D-3DEA-87E53A817AF3}"/>
              </a:ext>
            </a:extLst>
          </p:cNvPr>
          <p:cNvSpPr>
            <a:spLocks noGrp="1"/>
          </p:cNvSpPr>
          <p:nvPr>
            <p:ph idx="1"/>
          </p:nvPr>
        </p:nvSpPr>
        <p:spPr>
          <a:xfrm>
            <a:off x="845634" y="2103786"/>
            <a:ext cx="10515600" cy="4351338"/>
          </a:xfrm>
        </p:spPr>
        <p:txBody>
          <a:bodyPr/>
          <a:lstStyle/>
          <a:p>
            <a:r>
              <a:rPr lang="en-US" dirty="0">
                <a:solidFill>
                  <a:srgbClr val="C00000"/>
                </a:solidFill>
              </a:rPr>
              <a:t>The Holy Spirit is continually at work in our lives</a:t>
            </a:r>
          </a:p>
          <a:p>
            <a:pPr lvl="1"/>
            <a:r>
              <a:rPr lang="en-US" dirty="0">
                <a:solidFill>
                  <a:srgbClr val="C00000"/>
                </a:solidFill>
              </a:rPr>
              <a:t>He convicts/convinces us of the righteousness available for our daily living</a:t>
            </a:r>
          </a:p>
          <a:p>
            <a:pPr lvl="1"/>
            <a:r>
              <a:rPr lang="en-US" dirty="0">
                <a:solidFill>
                  <a:srgbClr val="C00000"/>
                </a:solidFill>
              </a:rPr>
              <a:t>He enables us to replace patterns of sin with patterns of righteousness</a:t>
            </a:r>
          </a:p>
          <a:p>
            <a:endParaRPr lang="en-US" dirty="0">
              <a:solidFill>
                <a:srgbClr val="C00000"/>
              </a:solidFill>
            </a:endParaRPr>
          </a:p>
        </p:txBody>
      </p:sp>
    </p:spTree>
    <p:extLst>
      <p:ext uri="{BB962C8B-B14F-4D97-AF65-F5344CB8AC3E}">
        <p14:creationId xmlns:p14="http://schemas.microsoft.com/office/powerpoint/2010/main" val="285138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252D-627D-C033-55FA-CB859106CE86}"/>
              </a:ext>
            </a:extLst>
          </p:cNvPr>
          <p:cNvSpPr>
            <a:spLocks noGrp="1"/>
          </p:cNvSpPr>
          <p:nvPr>
            <p:ph type="title"/>
          </p:nvPr>
        </p:nvSpPr>
        <p:spPr/>
        <p:txBody>
          <a:bodyPr/>
          <a:lstStyle/>
          <a:p>
            <a:r>
              <a:rPr lang="en-US" dirty="0"/>
              <a:t>Led by the Spirit</a:t>
            </a:r>
          </a:p>
        </p:txBody>
      </p:sp>
      <p:sp>
        <p:nvSpPr>
          <p:cNvPr id="3" name="Content Placeholder 2">
            <a:extLst>
              <a:ext uri="{FF2B5EF4-FFF2-40B4-BE49-F238E27FC236}">
                <a16:creationId xmlns:a16="http://schemas.microsoft.com/office/drawing/2014/main" id="{4E77E631-6D45-C44E-8AFA-1789D70ABD6D}"/>
              </a:ext>
            </a:extLst>
          </p:cNvPr>
          <p:cNvSpPr>
            <a:spLocks noGrp="1"/>
          </p:cNvSpPr>
          <p:nvPr>
            <p:ph idx="1"/>
          </p:nvPr>
        </p:nvSpPr>
        <p:spPr/>
        <p:txBody>
          <a:bodyPr/>
          <a:lstStyle/>
          <a:p>
            <a:r>
              <a:rPr lang="en-US" dirty="0"/>
              <a:t>How can believers distinguish between being led by the Holy Spirit and the desire to live according to the flesh? </a:t>
            </a:r>
          </a:p>
        </p:txBody>
      </p:sp>
      <p:graphicFrame>
        <p:nvGraphicFramePr>
          <p:cNvPr id="4" name="Table 4">
            <a:extLst>
              <a:ext uri="{FF2B5EF4-FFF2-40B4-BE49-F238E27FC236}">
                <a16:creationId xmlns:a16="http://schemas.microsoft.com/office/drawing/2014/main" id="{79BB4CF9-AE22-0FE4-B81F-7F3F6B2C43FB}"/>
              </a:ext>
            </a:extLst>
          </p:cNvPr>
          <p:cNvGraphicFramePr>
            <a:graphicFrameLocks noGrp="1"/>
          </p:cNvGraphicFramePr>
          <p:nvPr>
            <p:extLst>
              <p:ext uri="{D42A27DB-BD31-4B8C-83A1-F6EECF244321}">
                <p14:modId xmlns:p14="http://schemas.microsoft.com/office/powerpoint/2010/main" val="50979582"/>
              </p:ext>
            </p:extLst>
          </p:nvPr>
        </p:nvGraphicFramePr>
        <p:xfrm>
          <a:off x="838200" y="3573966"/>
          <a:ext cx="10779512" cy="2133600"/>
        </p:xfrm>
        <a:graphic>
          <a:graphicData uri="http://schemas.openxmlformats.org/drawingml/2006/table">
            <a:tbl>
              <a:tblPr firstRow="1" bandRow="1">
                <a:tableStyleId>{5C22544A-7EE6-4342-B048-85BDC9FD1C3A}</a:tableStyleId>
              </a:tblPr>
              <a:tblGrid>
                <a:gridCol w="5156192">
                  <a:extLst>
                    <a:ext uri="{9D8B030D-6E8A-4147-A177-3AD203B41FA5}">
                      <a16:colId xmlns:a16="http://schemas.microsoft.com/office/drawing/2014/main" val="2740674252"/>
                    </a:ext>
                  </a:extLst>
                </a:gridCol>
                <a:gridCol w="5623320">
                  <a:extLst>
                    <a:ext uri="{9D8B030D-6E8A-4147-A177-3AD203B41FA5}">
                      <a16:colId xmlns:a16="http://schemas.microsoft.com/office/drawing/2014/main" val="1888836667"/>
                    </a:ext>
                  </a:extLst>
                </a:gridCol>
              </a:tblGrid>
              <a:tr h="370840">
                <a:tc>
                  <a:txBody>
                    <a:bodyPr/>
                    <a:lstStyle/>
                    <a:p>
                      <a:pPr algn="ctr"/>
                      <a:r>
                        <a:rPr lang="en-US" sz="3200" dirty="0"/>
                        <a:t>Live According to the Flesh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Led by the Holy Spirit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823127"/>
                  </a:ext>
                </a:extLst>
              </a:tr>
              <a:tr h="370840">
                <a:tc>
                  <a:txBody>
                    <a:bodyPr/>
                    <a:lstStyle/>
                    <a:p>
                      <a:endParaRPr lang="en-US" sz="3200" dirty="0"/>
                    </a:p>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536789"/>
                  </a:ext>
                </a:extLst>
              </a:tr>
            </a:tbl>
          </a:graphicData>
        </a:graphic>
      </p:graphicFrame>
    </p:spTree>
    <p:extLst>
      <p:ext uri="{BB962C8B-B14F-4D97-AF65-F5344CB8AC3E}">
        <p14:creationId xmlns:p14="http://schemas.microsoft.com/office/powerpoint/2010/main" val="406931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E965-E851-5220-FE23-524070B77B56}"/>
              </a:ext>
            </a:extLst>
          </p:cNvPr>
          <p:cNvSpPr>
            <a:spLocks noGrp="1"/>
          </p:cNvSpPr>
          <p:nvPr>
            <p:ph type="title"/>
          </p:nvPr>
        </p:nvSpPr>
        <p:spPr/>
        <p:txBody>
          <a:bodyPr/>
          <a:lstStyle/>
          <a:p>
            <a:pPr algn="l"/>
            <a:r>
              <a:rPr lang="en-US" dirty="0"/>
              <a:t>Listen for words about “family”.</a:t>
            </a:r>
          </a:p>
        </p:txBody>
      </p:sp>
      <p:sp>
        <p:nvSpPr>
          <p:cNvPr id="3" name="Content Placeholder 2">
            <a:extLst>
              <a:ext uri="{FF2B5EF4-FFF2-40B4-BE49-F238E27FC236}">
                <a16:creationId xmlns:a16="http://schemas.microsoft.com/office/drawing/2014/main" id="{4A354362-DABB-1D4E-2245-8E6917D4A2BB}"/>
              </a:ext>
            </a:extLst>
          </p:cNvPr>
          <p:cNvSpPr>
            <a:spLocks noGrp="1"/>
          </p:cNvSpPr>
          <p:nvPr>
            <p:ph idx="1"/>
          </p:nvPr>
        </p:nvSpPr>
        <p:spPr>
          <a:xfrm>
            <a:off x="1628078" y="1903684"/>
            <a:ext cx="9123556" cy="4351338"/>
          </a:xfrm>
        </p:spPr>
        <p:txBody>
          <a:bodyPr/>
          <a:lstStyle/>
          <a:p>
            <a:pPr marL="0" indent="0" algn="ctr">
              <a:buNone/>
            </a:pPr>
            <a:r>
              <a:rPr lang="en-US" dirty="0"/>
              <a:t>Romans 8:15-17 (NIV)  For you did not receive a spirit that makes you a slave again to fear, but you received the Spirit of sonship. And by him we cry, "Abba, Father." 16  The Spirit himself testifies with </a:t>
            </a:r>
          </a:p>
        </p:txBody>
      </p:sp>
    </p:spTree>
    <p:extLst>
      <p:ext uri="{BB962C8B-B14F-4D97-AF65-F5344CB8AC3E}">
        <p14:creationId xmlns:p14="http://schemas.microsoft.com/office/powerpoint/2010/main" val="333620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E965-E851-5220-FE23-524070B77B56}"/>
              </a:ext>
            </a:extLst>
          </p:cNvPr>
          <p:cNvSpPr>
            <a:spLocks noGrp="1"/>
          </p:cNvSpPr>
          <p:nvPr>
            <p:ph type="title"/>
          </p:nvPr>
        </p:nvSpPr>
        <p:spPr/>
        <p:txBody>
          <a:bodyPr/>
          <a:lstStyle/>
          <a:p>
            <a:pPr algn="l"/>
            <a:r>
              <a:rPr lang="en-US" dirty="0"/>
              <a:t>Listen for words about “family”.</a:t>
            </a:r>
          </a:p>
        </p:txBody>
      </p:sp>
      <p:sp>
        <p:nvSpPr>
          <p:cNvPr id="3" name="Content Placeholder 2">
            <a:extLst>
              <a:ext uri="{FF2B5EF4-FFF2-40B4-BE49-F238E27FC236}">
                <a16:creationId xmlns:a16="http://schemas.microsoft.com/office/drawing/2014/main" id="{4A354362-DABB-1D4E-2245-8E6917D4A2BB}"/>
              </a:ext>
            </a:extLst>
          </p:cNvPr>
          <p:cNvSpPr>
            <a:spLocks noGrp="1"/>
          </p:cNvSpPr>
          <p:nvPr>
            <p:ph idx="1"/>
          </p:nvPr>
        </p:nvSpPr>
        <p:spPr>
          <a:xfrm>
            <a:off x="1628078" y="1903684"/>
            <a:ext cx="9123556" cy="4351338"/>
          </a:xfrm>
        </p:spPr>
        <p:txBody>
          <a:bodyPr/>
          <a:lstStyle/>
          <a:p>
            <a:pPr marL="0" indent="0" algn="ctr">
              <a:buNone/>
            </a:pPr>
            <a:r>
              <a:rPr lang="en-US" dirty="0"/>
              <a:t>our spirit that we are God's children. 17  Now if we are children, then we are heirs--heirs of God and co-heirs with Christ, if indeed we share in his sufferings in order that we may also share in his glory.</a:t>
            </a:r>
          </a:p>
        </p:txBody>
      </p:sp>
      <p:pic>
        <p:nvPicPr>
          <p:cNvPr id="4" name="Picture 3">
            <a:extLst>
              <a:ext uri="{FF2B5EF4-FFF2-40B4-BE49-F238E27FC236}">
                <a16:creationId xmlns:a16="http://schemas.microsoft.com/office/drawing/2014/main" id="{64768095-A600-F31E-8940-FD7081610799}"/>
              </a:ext>
            </a:extLst>
          </p:cNvPr>
          <p:cNvPicPr>
            <a:picLocks noChangeAspect="1"/>
          </p:cNvPicPr>
          <p:nvPr/>
        </p:nvPicPr>
        <p:blipFill>
          <a:blip r:embed="rId2"/>
          <a:stretch>
            <a:fillRect/>
          </a:stretch>
        </p:blipFill>
        <p:spPr>
          <a:xfrm>
            <a:off x="5205524" y="5140380"/>
            <a:ext cx="1780952" cy="257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7294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E5E0-D796-A3FF-D799-0275D2ED4BED}"/>
              </a:ext>
            </a:extLst>
          </p:cNvPr>
          <p:cNvSpPr>
            <a:spLocks noGrp="1"/>
          </p:cNvSpPr>
          <p:nvPr>
            <p:ph type="title"/>
          </p:nvPr>
        </p:nvSpPr>
        <p:spPr/>
        <p:txBody>
          <a:bodyPr/>
          <a:lstStyle/>
          <a:p>
            <a:r>
              <a:rPr lang="en-US" dirty="0"/>
              <a:t>Affirmed as a Child of God</a:t>
            </a:r>
          </a:p>
        </p:txBody>
      </p:sp>
      <p:sp>
        <p:nvSpPr>
          <p:cNvPr id="3" name="Content Placeholder 2">
            <a:extLst>
              <a:ext uri="{FF2B5EF4-FFF2-40B4-BE49-F238E27FC236}">
                <a16:creationId xmlns:a16="http://schemas.microsoft.com/office/drawing/2014/main" id="{6F6E5E81-16CC-C650-B3EA-6FBBFA050299}"/>
              </a:ext>
            </a:extLst>
          </p:cNvPr>
          <p:cNvSpPr>
            <a:spLocks noGrp="1"/>
          </p:cNvSpPr>
          <p:nvPr>
            <p:ph idx="1"/>
          </p:nvPr>
        </p:nvSpPr>
        <p:spPr/>
        <p:txBody>
          <a:bodyPr/>
          <a:lstStyle/>
          <a:p>
            <a:r>
              <a:rPr lang="en-US" dirty="0"/>
              <a:t>What words did you read that had to do with family elements?</a:t>
            </a:r>
          </a:p>
          <a:p>
            <a:r>
              <a:rPr lang="en-US" dirty="0">
                <a:solidFill>
                  <a:srgbClr val="C00000"/>
                </a:solidFill>
              </a:rPr>
              <a:t>Consider the special relationship an adopted child has with the adoptive parents.</a:t>
            </a:r>
          </a:p>
          <a:p>
            <a:pPr lvl="1"/>
            <a:r>
              <a:rPr lang="en-US" dirty="0">
                <a:solidFill>
                  <a:srgbClr val="C00000"/>
                </a:solidFill>
              </a:rPr>
              <a:t>He/she was chosen on purpose</a:t>
            </a:r>
          </a:p>
          <a:p>
            <a:pPr lvl="1"/>
            <a:r>
              <a:rPr lang="en-US" dirty="0">
                <a:solidFill>
                  <a:srgbClr val="C00000"/>
                </a:solidFill>
              </a:rPr>
              <a:t>The adoptive parents did not make a “mistake”</a:t>
            </a:r>
          </a:p>
          <a:p>
            <a:pPr lvl="1"/>
            <a:r>
              <a:rPr lang="en-US" dirty="0">
                <a:solidFill>
                  <a:srgbClr val="C00000"/>
                </a:solidFill>
              </a:rPr>
              <a:t>Birth parents must “take what they get”</a:t>
            </a:r>
          </a:p>
          <a:p>
            <a:endParaRPr lang="en-US" dirty="0"/>
          </a:p>
          <a:p>
            <a:endParaRPr lang="en-US" dirty="0"/>
          </a:p>
        </p:txBody>
      </p:sp>
    </p:spTree>
    <p:extLst>
      <p:ext uri="{BB962C8B-B14F-4D97-AF65-F5344CB8AC3E}">
        <p14:creationId xmlns:p14="http://schemas.microsoft.com/office/powerpoint/2010/main" val="138793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6CF0-4010-DC81-8C07-4BB218345212}"/>
              </a:ext>
            </a:extLst>
          </p:cNvPr>
          <p:cNvSpPr>
            <a:spLocks noGrp="1"/>
          </p:cNvSpPr>
          <p:nvPr>
            <p:ph type="title"/>
          </p:nvPr>
        </p:nvSpPr>
        <p:spPr/>
        <p:txBody>
          <a:bodyPr/>
          <a:lstStyle/>
          <a:p>
            <a:r>
              <a:rPr lang="en-US" dirty="0"/>
              <a:t>Affirmed as a Child of God</a:t>
            </a:r>
          </a:p>
        </p:txBody>
      </p:sp>
      <p:sp>
        <p:nvSpPr>
          <p:cNvPr id="3" name="Content Placeholder 2">
            <a:extLst>
              <a:ext uri="{FF2B5EF4-FFF2-40B4-BE49-F238E27FC236}">
                <a16:creationId xmlns:a16="http://schemas.microsoft.com/office/drawing/2014/main" id="{A7DE5514-34EE-49B1-E04F-BBBD41BF25D3}"/>
              </a:ext>
            </a:extLst>
          </p:cNvPr>
          <p:cNvSpPr>
            <a:spLocks noGrp="1"/>
          </p:cNvSpPr>
          <p:nvPr>
            <p:ph idx="1"/>
          </p:nvPr>
        </p:nvSpPr>
        <p:spPr/>
        <p:txBody>
          <a:bodyPr/>
          <a:lstStyle/>
          <a:p>
            <a:r>
              <a:rPr lang="en-US" dirty="0"/>
              <a:t>So, what kinds of feelings does being “chosen on purpose” by God bring to you?</a:t>
            </a:r>
          </a:p>
          <a:p>
            <a:r>
              <a:rPr lang="en-US" dirty="0"/>
              <a:t>What are some privileges and responsibilities of being God's Child?</a:t>
            </a:r>
          </a:p>
        </p:txBody>
      </p:sp>
      <p:graphicFrame>
        <p:nvGraphicFramePr>
          <p:cNvPr id="4" name="Table 4">
            <a:extLst>
              <a:ext uri="{FF2B5EF4-FFF2-40B4-BE49-F238E27FC236}">
                <a16:creationId xmlns:a16="http://schemas.microsoft.com/office/drawing/2014/main" id="{6C760B4E-33D1-5A3C-4AC5-2DCC24322BD4}"/>
              </a:ext>
            </a:extLst>
          </p:cNvPr>
          <p:cNvGraphicFramePr>
            <a:graphicFrameLocks noGrp="1"/>
          </p:cNvGraphicFramePr>
          <p:nvPr>
            <p:extLst>
              <p:ext uri="{D42A27DB-BD31-4B8C-83A1-F6EECF244321}">
                <p14:modId xmlns:p14="http://schemas.microsoft.com/office/powerpoint/2010/main" val="3267552703"/>
              </p:ext>
            </p:extLst>
          </p:nvPr>
        </p:nvGraphicFramePr>
        <p:xfrm>
          <a:off x="1407842" y="4178300"/>
          <a:ext cx="9376316" cy="2133600"/>
        </p:xfrm>
        <a:graphic>
          <a:graphicData uri="http://schemas.openxmlformats.org/drawingml/2006/table">
            <a:tbl>
              <a:tblPr firstRow="1" bandRow="1">
                <a:tableStyleId>{5C22544A-7EE6-4342-B048-85BDC9FD1C3A}</a:tableStyleId>
              </a:tblPr>
              <a:tblGrid>
                <a:gridCol w="4712406">
                  <a:extLst>
                    <a:ext uri="{9D8B030D-6E8A-4147-A177-3AD203B41FA5}">
                      <a16:colId xmlns:a16="http://schemas.microsoft.com/office/drawing/2014/main" val="2740674252"/>
                    </a:ext>
                  </a:extLst>
                </a:gridCol>
                <a:gridCol w="4663910">
                  <a:extLst>
                    <a:ext uri="{9D8B030D-6E8A-4147-A177-3AD203B41FA5}">
                      <a16:colId xmlns:a16="http://schemas.microsoft.com/office/drawing/2014/main" val="1888836667"/>
                    </a:ext>
                  </a:extLst>
                </a:gridCol>
              </a:tblGrid>
              <a:tr h="485795">
                <a:tc>
                  <a:txBody>
                    <a:bodyPr/>
                    <a:lstStyle/>
                    <a:p>
                      <a:pPr algn="ctr"/>
                      <a:r>
                        <a:rPr lang="en-US" sz="3200" dirty="0"/>
                        <a:t>Privileges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823127"/>
                  </a:ext>
                </a:extLst>
              </a:tr>
              <a:tr h="1303976">
                <a:tc>
                  <a:txBody>
                    <a:bodyPr/>
                    <a:lstStyle/>
                    <a:p>
                      <a:endParaRPr lang="en-US" sz="3200" dirty="0"/>
                    </a:p>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536789"/>
                  </a:ext>
                </a:extLst>
              </a:tr>
            </a:tbl>
          </a:graphicData>
        </a:graphic>
      </p:graphicFrame>
    </p:spTree>
    <p:extLst>
      <p:ext uri="{BB962C8B-B14F-4D97-AF65-F5344CB8AC3E}">
        <p14:creationId xmlns:p14="http://schemas.microsoft.com/office/powerpoint/2010/main" val="118517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100E9F-E350-71DE-ADFA-9814CC06E0F7}"/>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590B2D42-8951-79A8-F9F4-E1362AB6E7C4}"/>
              </a:ext>
            </a:extLst>
          </p:cNvPr>
          <p:cNvGrpSpPr/>
          <p:nvPr/>
        </p:nvGrpSpPr>
        <p:grpSpPr>
          <a:xfrm>
            <a:off x="2849598" y="1591294"/>
            <a:ext cx="6492803" cy="4261076"/>
            <a:chOff x="2849598" y="1591294"/>
            <a:chExt cx="6492803" cy="4261076"/>
          </a:xfrm>
        </p:grpSpPr>
        <p:pic>
          <p:nvPicPr>
            <p:cNvPr id="6" name="Picture 5">
              <a:extLst>
                <a:ext uri="{FF2B5EF4-FFF2-40B4-BE49-F238E27FC236}">
                  <a16:creationId xmlns:a16="http://schemas.microsoft.com/office/drawing/2014/main" id="{28272FFF-1A17-9B35-06B1-E167F97422C0}"/>
                </a:ext>
              </a:extLst>
            </p:cNvPr>
            <p:cNvPicPr>
              <a:picLocks noChangeAspect="1"/>
            </p:cNvPicPr>
            <p:nvPr/>
          </p:nvPicPr>
          <p:blipFill>
            <a:blip r:embed="rId2"/>
            <a:stretch>
              <a:fillRect/>
            </a:stretch>
          </p:blipFill>
          <p:spPr>
            <a:xfrm>
              <a:off x="3238857" y="1914714"/>
              <a:ext cx="5714286" cy="3028571"/>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7D8095DA-C27F-8102-9491-594005027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1294"/>
              <a:ext cx="6492803" cy="4261076"/>
            </a:xfrm>
            <a:prstGeom prst="rect">
              <a:avLst/>
            </a:prstGeom>
          </p:spPr>
        </p:pic>
      </p:grpSp>
      <p:sp>
        <p:nvSpPr>
          <p:cNvPr id="10" name="TextBox 9">
            <a:extLst>
              <a:ext uri="{FF2B5EF4-FFF2-40B4-BE49-F238E27FC236}">
                <a16:creationId xmlns:a16="http://schemas.microsoft.com/office/drawing/2014/main" id="{B5FE3A24-AC38-F7F4-A05B-9C107EA30111}"/>
              </a:ext>
            </a:extLst>
          </p:cNvPr>
          <p:cNvSpPr txBox="1"/>
          <p:nvPr/>
        </p:nvSpPr>
        <p:spPr>
          <a:xfrm>
            <a:off x="4381995" y="5852370"/>
            <a:ext cx="3384467"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4245302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12D7-3EAD-2FED-A938-EB213F5EDBC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40039FE-EF20-B490-CAFC-55FB5A1EF8B4}"/>
              </a:ext>
            </a:extLst>
          </p:cNvPr>
          <p:cNvSpPr>
            <a:spLocks noGrp="1"/>
          </p:cNvSpPr>
          <p:nvPr>
            <p:ph idx="1"/>
          </p:nvPr>
        </p:nvSpPr>
        <p:spPr/>
        <p:txBody>
          <a:bodyPr>
            <a:normAutofit/>
          </a:bodyPr>
          <a:lstStyle/>
          <a:p>
            <a:r>
              <a:rPr lang="en-US" dirty="0"/>
              <a:t>Think. </a:t>
            </a:r>
          </a:p>
          <a:p>
            <a:pPr lvl="1"/>
            <a:r>
              <a:rPr lang="en-US" dirty="0"/>
              <a:t>Putting to death the deeds of the body is a lifelong, ongoing process in the life of a believer. </a:t>
            </a:r>
          </a:p>
          <a:p>
            <a:pPr lvl="1"/>
            <a:r>
              <a:rPr lang="en-US" dirty="0"/>
              <a:t>Is there an attitude or behavior that needs to be put to death in your life?</a:t>
            </a:r>
          </a:p>
          <a:p>
            <a:pPr lvl="1"/>
            <a:r>
              <a:rPr lang="en-US" dirty="0"/>
              <a:t>Determine and select one such attitude or behavior. </a:t>
            </a:r>
          </a:p>
          <a:p>
            <a:pPr lvl="1"/>
            <a:r>
              <a:rPr lang="en-US" dirty="0"/>
              <a:t>Ask the Holy Spirit to strengthen you regarding this area of your life.</a:t>
            </a:r>
          </a:p>
          <a:p>
            <a:endParaRPr lang="en-US" dirty="0"/>
          </a:p>
        </p:txBody>
      </p:sp>
    </p:spTree>
    <p:extLst>
      <p:ext uri="{BB962C8B-B14F-4D97-AF65-F5344CB8AC3E}">
        <p14:creationId xmlns:p14="http://schemas.microsoft.com/office/powerpoint/2010/main" val="1060514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12D7-3EAD-2FED-A938-EB213F5EDBC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40039FE-EF20-B490-CAFC-55FB5A1EF8B4}"/>
              </a:ext>
            </a:extLst>
          </p:cNvPr>
          <p:cNvSpPr>
            <a:spLocks noGrp="1"/>
          </p:cNvSpPr>
          <p:nvPr>
            <p:ph idx="1"/>
          </p:nvPr>
        </p:nvSpPr>
        <p:spPr>
          <a:xfrm>
            <a:off x="838200" y="1951463"/>
            <a:ext cx="10515600" cy="4225500"/>
          </a:xfrm>
        </p:spPr>
        <p:txBody>
          <a:bodyPr/>
          <a:lstStyle/>
          <a:p>
            <a:r>
              <a:rPr lang="en-US" dirty="0"/>
              <a:t>Decide.</a:t>
            </a:r>
          </a:p>
          <a:p>
            <a:pPr lvl="1"/>
            <a:r>
              <a:rPr lang="en-US" dirty="0"/>
              <a:t>Based on what you’ve selected, create an action plan designed to address this issue. </a:t>
            </a:r>
          </a:p>
          <a:p>
            <a:pPr lvl="1"/>
            <a:r>
              <a:rPr lang="en-US" dirty="0"/>
              <a:t>Good action plans answer the questions who, what, when, where, why, and how.</a:t>
            </a:r>
          </a:p>
          <a:p>
            <a:endParaRPr lang="en-US" dirty="0"/>
          </a:p>
        </p:txBody>
      </p:sp>
    </p:spTree>
    <p:extLst>
      <p:ext uri="{BB962C8B-B14F-4D97-AF65-F5344CB8AC3E}">
        <p14:creationId xmlns:p14="http://schemas.microsoft.com/office/powerpoint/2010/main" val="408521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12D7-3EAD-2FED-A938-EB213F5EDBC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40039FE-EF20-B490-CAFC-55FB5A1EF8B4}"/>
              </a:ext>
            </a:extLst>
          </p:cNvPr>
          <p:cNvSpPr>
            <a:spLocks noGrp="1"/>
          </p:cNvSpPr>
          <p:nvPr>
            <p:ph idx="1"/>
          </p:nvPr>
        </p:nvSpPr>
        <p:spPr>
          <a:xfrm>
            <a:off x="838200" y="2375209"/>
            <a:ext cx="10515600" cy="3801753"/>
          </a:xfrm>
        </p:spPr>
        <p:txBody>
          <a:bodyPr/>
          <a:lstStyle/>
          <a:p>
            <a:r>
              <a:rPr lang="en-US" dirty="0"/>
              <a:t>Act. </a:t>
            </a:r>
          </a:p>
          <a:p>
            <a:pPr lvl="1"/>
            <a:r>
              <a:rPr lang="en-US" dirty="0"/>
              <a:t>Choose a date to begin and then follow the plan. </a:t>
            </a:r>
          </a:p>
          <a:p>
            <a:pPr lvl="1"/>
            <a:r>
              <a:rPr lang="en-US" dirty="0"/>
              <a:t>If necessary, copy the action plan and place it where you can see it regularly. </a:t>
            </a:r>
          </a:p>
          <a:p>
            <a:endParaRPr lang="en-US" dirty="0"/>
          </a:p>
        </p:txBody>
      </p:sp>
    </p:spTree>
    <p:extLst>
      <p:ext uri="{BB962C8B-B14F-4D97-AF65-F5344CB8AC3E}">
        <p14:creationId xmlns:p14="http://schemas.microsoft.com/office/powerpoint/2010/main" val="147902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C1ECD4-245D-647B-83EC-0D78143A5D9C}"/>
              </a:ext>
            </a:extLst>
          </p:cNvPr>
          <p:cNvSpPr>
            <a:spLocks noGrp="1"/>
          </p:cNvSpPr>
          <p:nvPr>
            <p:ph type="title"/>
          </p:nvPr>
        </p:nvSpPr>
        <p:spPr/>
        <p:txBody>
          <a:bodyPr/>
          <a:lstStyle/>
          <a:p>
            <a:r>
              <a:rPr lang="en-US" dirty="0"/>
              <a:t>Family Activities</a:t>
            </a:r>
          </a:p>
        </p:txBody>
      </p:sp>
      <p:pic>
        <p:nvPicPr>
          <p:cNvPr id="6" name="Picture 5" descr="A picture containing chart&#10;&#10;Description automatically generated">
            <a:extLst>
              <a:ext uri="{FF2B5EF4-FFF2-40B4-BE49-F238E27FC236}">
                <a16:creationId xmlns:a16="http://schemas.microsoft.com/office/drawing/2014/main" id="{E92FDC52-A911-9915-CE4C-2CE4CDBD9DF0}"/>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41366" y="1851660"/>
            <a:ext cx="4200506" cy="4224612"/>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descr="A person in a garment&#10;&#10;Description automatically generated with low confidence">
            <a:extLst>
              <a:ext uri="{FF2B5EF4-FFF2-40B4-BE49-F238E27FC236}">
                <a16:creationId xmlns:a16="http://schemas.microsoft.com/office/drawing/2014/main" id="{9D27340F-C379-C8CD-8262-19CE62CD2B7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0128" y="3086100"/>
            <a:ext cx="2468678" cy="3406775"/>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53A46850-14F1-89F6-7CE1-667C25FD08EF}"/>
              </a:ext>
            </a:extLst>
          </p:cNvPr>
          <p:cNvSpPr/>
          <p:nvPr/>
        </p:nvSpPr>
        <p:spPr>
          <a:xfrm>
            <a:off x="3200400" y="2045970"/>
            <a:ext cx="4549140" cy="2948940"/>
          </a:xfrm>
          <a:prstGeom prst="wedgeRoundRectCallout">
            <a:avLst>
              <a:gd name="adj1" fmla="val -63044"/>
              <a:gd name="adj2" fmla="val 1672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 finally!  I’ve been waiting for the Crossword Puzzle for weeks and weeks.  I like how the clues and words are found in the same Scripture passage as the lesson.  And if I get stuck, I can go to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5"/>
              </a:rPr>
              <a:t>https://tinyurl.com/5393wvb3</a:t>
            </a:r>
            <a:r>
              <a:rPr lang="en-US" dirty="0">
                <a:solidFill>
                  <a:srgbClr val="0563C1"/>
                </a:solidFill>
                <a:latin typeface="Comic Sans MS" panose="030F0702030302020204" pitchFamily="66" charset="0"/>
                <a:ea typeface="Calibri" panose="020F0502020204030204" pitchFamily="34" charset="0"/>
                <a:cs typeface="Times New Roman" panose="02020603050405020304" pitchFamily="18" charset="0"/>
              </a:rPr>
              <a:t> </a:t>
            </a:r>
            <a:r>
              <a:rPr 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for help.  Oh yes … there are other things to do for the whole family!</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71928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6646223" cy="2387600"/>
          </a:xfrm>
        </p:spPr>
        <p:txBody>
          <a:bodyPr/>
          <a:lstStyle/>
          <a:p>
            <a:r>
              <a:rPr lang="en-US" dirty="0"/>
              <a:t>Indwelt by the Spirit</a:t>
            </a:r>
          </a:p>
        </p:txBody>
      </p:sp>
      <p:sp>
        <p:nvSpPr>
          <p:cNvPr id="3" name="Subtitle 2"/>
          <p:cNvSpPr>
            <a:spLocks noGrp="1"/>
          </p:cNvSpPr>
          <p:nvPr>
            <p:ph type="subTitle" idx="1"/>
          </p:nvPr>
        </p:nvSpPr>
        <p:spPr>
          <a:xfrm>
            <a:off x="1524000" y="3811978"/>
            <a:ext cx="6764977" cy="1445821"/>
          </a:xfrm>
        </p:spPr>
        <p:txBody>
          <a:bodyPr/>
          <a:lstStyle/>
          <a:p>
            <a:r>
              <a:rPr lang="en-US" dirty="0"/>
              <a:t>June 19</a:t>
            </a:r>
          </a:p>
        </p:txBody>
      </p:sp>
    </p:spTree>
    <p:extLst>
      <p:ext uri="{BB962C8B-B14F-4D97-AF65-F5344CB8AC3E}">
        <p14:creationId xmlns:p14="http://schemas.microsoft.com/office/powerpoint/2010/main" val="320237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45F6C7-1CE1-58AF-6FBE-04AF56A5DCAB}"/>
              </a:ext>
            </a:extLst>
          </p:cNvPr>
          <p:cNvSpPr>
            <a:spLocks noGrp="1"/>
          </p:cNvSpPr>
          <p:nvPr>
            <p:ph type="title"/>
          </p:nvPr>
        </p:nvSpPr>
        <p:spPr/>
        <p:txBody>
          <a:bodyPr/>
          <a:lstStyle/>
          <a:p>
            <a:r>
              <a:rPr lang="en-US" dirty="0"/>
              <a:t>What a nightmare …</a:t>
            </a:r>
          </a:p>
        </p:txBody>
      </p:sp>
      <p:sp>
        <p:nvSpPr>
          <p:cNvPr id="4" name="Content Placeholder 3">
            <a:extLst>
              <a:ext uri="{FF2B5EF4-FFF2-40B4-BE49-F238E27FC236}">
                <a16:creationId xmlns:a16="http://schemas.microsoft.com/office/drawing/2014/main" id="{8189DE3B-021F-3368-A695-AA6FAED745E2}"/>
              </a:ext>
            </a:extLst>
          </p:cNvPr>
          <p:cNvSpPr>
            <a:spLocks noGrp="1"/>
          </p:cNvSpPr>
          <p:nvPr>
            <p:ph idx="1"/>
          </p:nvPr>
        </p:nvSpPr>
        <p:spPr/>
        <p:txBody>
          <a:bodyPr>
            <a:normAutofit fontScale="92500" lnSpcReduction="10000"/>
          </a:bodyPr>
          <a:lstStyle/>
          <a:p>
            <a:r>
              <a:rPr lang="en-US" dirty="0"/>
              <a:t>What’s the worst car trouble you’ve experienced?</a:t>
            </a:r>
          </a:p>
          <a:p>
            <a:endParaRPr lang="en-US" dirty="0"/>
          </a:p>
          <a:p>
            <a:r>
              <a:rPr lang="en-US" dirty="0">
                <a:solidFill>
                  <a:srgbClr val="C00000"/>
                </a:solidFill>
              </a:rPr>
              <a:t>We’ve all had times when we’ve felt alone, especially with a non-working car all by ourselves.</a:t>
            </a:r>
          </a:p>
          <a:p>
            <a:pPr lvl="1"/>
            <a:r>
              <a:rPr lang="en-US" dirty="0">
                <a:solidFill>
                  <a:srgbClr val="C00000"/>
                </a:solidFill>
              </a:rPr>
              <a:t>But even then, as followers of Christ, we’re never truly alone. </a:t>
            </a:r>
          </a:p>
          <a:p>
            <a:pPr lvl="1"/>
            <a:r>
              <a:rPr lang="en-US" dirty="0">
                <a:solidFill>
                  <a:srgbClr val="C00000"/>
                </a:solidFill>
              </a:rPr>
              <a:t>The presence of God is with us in the person of the Holy Spirit. </a:t>
            </a:r>
          </a:p>
          <a:p>
            <a:pPr lvl="1"/>
            <a:r>
              <a:rPr lang="en-US" dirty="0">
                <a:solidFill>
                  <a:srgbClr val="C00000"/>
                </a:solidFill>
              </a:rPr>
              <a:t>The Holy Spirit’s presence in our lives affirms our relationship with God.</a:t>
            </a:r>
          </a:p>
          <a:p>
            <a:endParaRPr lang="en-US" dirty="0"/>
          </a:p>
        </p:txBody>
      </p:sp>
      <p:grpSp>
        <p:nvGrpSpPr>
          <p:cNvPr id="12" name="Group 11">
            <a:extLst>
              <a:ext uri="{FF2B5EF4-FFF2-40B4-BE49-F238E27FC236}">
                <a16:creationId xmlns:a16="http://schemas.microsoft.com/office/drawing/2014/main" id="{7DDA6577-BB5C-053D-CFB7-FDABEB59A06F}"/>
              </a:ext>
            </a:extLst>
          </p:cNvPr>
          <p:cNvGrpSpPr/>
          <p:nvPr/>
        </p:nvGrpSpPr>
        <p:grpSpPr>
          <a:xfrm>
            <a:off x="1246288" y="2969248"/>
            <a:ext cx="9699424" cy="2551281"/>
            <a:chOff x="1456160" y="3099876"/>
            <a:chExt cx="9699424" cy="2551281"/>
          </a:xfrm>
        </p:grpSpPr>
        <p:pic>
          <p:nvPicPr>
            <p:cNvPr id="6" name="Picture 5">
              <a:extLst>
                <a:ext uri="{FF2B5EF4-FFF2-40B4-BE49-F238E27FC236}">
                  <a16:creationId xmlns:a16="http://schemas.microsoft.com/office/drawing/2014/main" id="{B1E475EF-2EFB-8274-82F3-A21D07343BEF}"/>
                </a:ext>
              </a:extLst>
            </p:cNvPr>
            <p:cNvPicPr>
              <a:picLocks noChangeAspect="1"/>
            </p:cNvPicPr>
            <p:nvPr/>
          </p:nvPicPr>
          <p:blipFill>
            <a:blip r:embed="rId2"/>
            <a:stretch>
              <a:fillRect/>
            </a:stretch>
          </p:blipFill>
          <p:spPr>
            <a:xfrm>
              <a:off x="4464429" y="3099876"/>
              <a:ext cx="2862647" cy="227562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92D5373-9213-0F8B-8B7D-1C554576C314}"/>
                </a:ext>
              </a:extLst>
            </p:cNvPr>
            <p:cNvPicPr>
              <a:picLocks noChangeAspect="1"/>
            </p:cNvPicPr>
            <p:nvPr/>
          </p:nvPicPr>
          <p:blipFill>
            <a:blip r:embed="rId3"/>
            <a:stretch>
              <a:fillRect/>
            </a:stretch>
          </p:blipFill>
          <p:spPr>
            <a:xfrm>
              <a:off x="8578860" y="3099876"/>
              <a:ext cx="1523156" cy="2142573"/>
            </a:xfrm>
            <a:prstGeom prst="rect">
              <a:avLst/>
            </a:prstGeom>
            <a:ln>
              <a:no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E215AFAD-F7A7-EAAF-3886-68F5B2D2C08A}"/>
                </a:ext>
              </a:extLst>
            </p:cNvPr>
            <p:cNvGrpSpPr/>
            <p:nvPr/>
          </p:nvGrpSpPr>
          <p:grpSpPr>
            <a:xfrm rot="543189">
              <a:off x="10029618" y="3339855"/>
              <a:ext cx="1125966" cy="1322878"/>
              <a:chOff x="10664042" y="2885704"/>
              <a:chExt cx="1125966" cy="1322878"/>
            </a:xfrm>
          </p:grpSpPr>
          <p:sp>
            <p:nvSpPr>
              <p:cNvPr id="9" name="Rectangle 8">
                <a:extLst>
                  <a:ext uri="{FF2B5EF4-FFF2-40B4-BE49-F238E27FC236}">
                    <a16:creationId xmlns:a16="http://schemas.microsoft.com/office/drawing/2014/main" id="{6D016E96-ECB6-BCF0-CCB2-F5CF14513F25}"/>
                  </a:ext>
                </a:extLst>
              </p:cNvPr>
              <p:cNvSpPr/>
              <p:nvPr/>
            </p:nvSpPr>
            <p:spPr>
              <a:xfrm>
                <a:off x="10664042" y="2885704"/>
                <a:ext cx="689758" cy="1322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eather icon - cold clipart">
                <a:extLst>
                  <a:ext uri="{FF2B5EF4-FFF2-40B4-BE49-F238E27FC236}">
                    <a16:creationId xmlns:a16="http://schemas.microsoft.com/office/drawing/2014/main" id="{88FCEDA7-DA1F-7029-C171-5158F3B453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3416" y="3070370"/>
                <a:ext cx="1086592" cy="1086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B305B77-132E-4C53-5C40-000294727855}"/>
                  </a:ext>
                </a:extLst>
              </p:cNvPr>
              <p:cNvSpPr txBox="1"/>
              <p:nvPr/>
            </p:nvSpPr>
            <p:spPr>
              <a:xfrm>
                <a:off x="10901834" y="3429000"/>
                <a:ext cx="689757" cy="369332"/>
              </a:xfrm>
              <a:prstGeom prst="rect">
                <a:avLst/>
              </a:prstGeom>
              <a:noFill/>
            </p:spPr>
            <p:txBody>
              <a:bodyPr wrap="square" rtlCol="0">
                <a:spAutoFit/>
              </a:bodyPr>
              <a:lstStyle/>
              <a:p>
                <a:r>
                  <a:rPr lang="en-US" dirty="0"/>
                  <a:t>-40</a:t>
                </a:r>
              </a:p>
            </p:txBody>
          </p:sp>
        </p:grpSp>
        <p:pic>
          <p:nvPicPr>
            <p:cNvPr id="1028" name="Picture 4">
              <a:extLst>
                <a:ext uri="{FF2B5EF4-FFF2-40B4-BE49-F238E27FC236}">
                  <a16:creationId xmlns:a16="http://schemas.microsoft.com/office/drawing/2014/main" id="{0D1AD9AD-D744-D512-5A9F-46648DE1DE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456160" y="3099876"/>
              <a:ext cx="2382377" cy="2551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028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155C-32E9-83F1-9D73-63D8AB4850C7}"/>
              </a:ext>
            </a:extLst>
          </p:cNvPr>
          <p:cNvSpPr>
            <a:spLocks noGrp="1"/>
          </p:cNvSpPr>
          <p:nvPr>
            <p:ph type="title"/>
          </p:nvPr>
        </p:nvSpPr>
        <p:spPr/>
        <p:txBody>
          <a:bodyPr/>
          <a:lstStyle/>
          <a:p>
            <a:pPr algn="l"/>
            <a:r>
              <a:rPr lang="en-US" dirty="0"/>
              <a:t>Listen for who is in control.</a:t>
            </a:r>
          </a:p>
        </p:txBody>
      </p:sp>
      <p:sp>
        <p:nvSpPr>
          <p:cNvPr id="3" name="Content Placeholder 2">
            <a:extLst>
              <a:ext uri="{FF2B5EF4-FFF2-40B4-BE49-F238E27FC236}">
                <a16:creationId xmlns:a16="http://schemas.microsoft.com/office/drawing/2014/main" id="{AD53983F-7DB4-31A2-3BA9-3705BC7102AE}"/>
              </a:ext>
            </a:extLst>
          </p:cNvPr>
          <p:cNvSpPr>
            <a:spLocks noGrp="1"/>
          </p:cNvSpPr>
          <p:nvPr>
            <p:ph idx="1"/>
          </p:nvPr>
        </p:nvSpPr>
        <p:spPr>
          <a:xfrm>
            <a:off x="1405054" y="1903684"/>
            <a:ext cx="9614210" cy="4351338"/>
          </a:xfrm>
        </p:spPr>
        <p:txBody>
          <a:bodyPr/>
          <a:lstStyle/>
          <a:p>
            <a:pPr marL="0" indent="0" algn="ctr">
              <a:buNone/>
            </a:pPr>
            <a:r>
              <a:rPr lang="en-US" dirty="0"/>
              <a:t>Romans 8:9-11 (NIV)  You, however, are controlled not by the sinful nature but by the Spirit, if the Spirit of God lives in you. And if anyone does not have the Spirit of Christ, he does not belong to Christ. 10  But if Christ is in you, your body is dead because of sin, yet</a:t>
            </a:r>
          </a:p>
        </p:txBody>
      </p:sp>
    </p:spTree>
    <p:extLst>
      <p:ext uri="{BB962C8B-B14F-4D97-AF65-F5344CB8AC3E}">
        <p14:creationId xmlns:p14="http://schemas.microsoft.com/office/powerpoint/2010/main" val="7324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155C-32E9-83F1-9D73-63D8AB4850C7}"/>
              </a:ext>
            </a:extLst>
          </p:cNvPr>
          <p:cNvSpPr>
            <a:spLocks noGrp="1"/>
          </p:cNvSpPr>
          <p:nvPr>
            <p:ph type="title"/>
          </p:nvPr>
        </p:nvSpPr>
        <p:spPr/>
        <p:txBody>
          <a:bodyPr/>
          <a:lstStyle/>
          <a:p>
            <a:pPr algn="l"/>
            <a:r>
              <a:rPr lang="en-US" dirty="0"/>
              <a:t>Listen for who is in control.</a:t>
            </a:r>
          </a:p>
        </p:txBody>
      </p:sp>
      <p:sp>
        <p:nvSpPr>
          <p:cNvPr id="3" name="Content Placeholder 2">
            <a:extLst>
              <a:ext uri="{FF2B5EF4-FFF2-40B4-BE49-F238E27FC236}">
                <a16:creationId xmlns:a16="http://schemas.microsoft.com/office/drawing/2014/main" id="{AD53983F-7DB4-31A2-3BA9-3705BC7102AE}"/>
              </a:ext>
            </a:extLst>
          </p:cNvPr>
          <p:cNvSpPr>
            <a:spLocks noGrp="1"/>
          </p:cNvSpPr>
          <p:nvPr>
            <p:ph idx="1"/>
          </p:nvPr>
        </p:nvSpPr>
        <p:spPr>
          <a:xfrm>
            <a:off x="1405054" y="1903684"/>
            <a:ext cx="9790770" cy="4351338"/>
          </a:xfrm>
        </p:spPr>
        <p:txBody>
          <a:bodyPr/>
          <a:lstStyle/>
          <a:p>
            <a:pPr marL="0" indent="0" algn="ctr">
              <a:buNone/>
            </a:pPr>
            <a:r>
              <a:rPr lang="en-US" dirty="0"/>
              <a:t>your spirit is alive because of righteousness. 11  And if the Spirit of him who raised Jesus from the dead is living in you, he who raised Christ from the dead will also give life to your mortal bodies through his Spirit, who lives in you.</a:t>
            </a:r>
          </a:p>
        </p:txBody>
      </p:sp>
      <p:pic>
        <p:nvPicPr>
          <p:cNvPr id="5" name="Picture 4">
            <a:extLst>
              <a:ext uri="{FF2B5EF4-FFF2-40B4-BE49-F238E27FC236}">
                <a16:creationId xmlns:a16="http://schemas.microsoft.com/office/drawing/2014/main" id="{9C095EFB-7680-56DD-5703-7220A5149AFD}"/>
              </a:ext>
            </a:extLst>
          </p:cNvPr>
          <p:cNvPicPr>
            <a:picLocks noChangeAspect="1"/>
          </p:cNvPicPr>
          <p:nvPr/>
        </p:nvPicPr>
        <p:blipFill>
          <a:blip r:embed="rId2"/>
          <a:stretch>
            <a:fillRect/>
          </a:stretch>
        </p:blipFill>
        <p:spPr>
          <a:xfrm>
            <a:off x="5205524" y="5140380"/>
            <a:ext cx="1780952" cy="257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309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34E3-1FC5-6775-E84E-0BD1EC36EB76}"/>
              </a:ext>
            </a:extLst>
          </p:cNvPr>
          <p:cNvSpPr>
            <a:spLocks noGrp="1"/>
          </p:cNvSpPr>
          <p:nvPr>
            <p:ph type="title"/>
          </p:nvPr>
        </p:nvSpPr>
        <p:spPr/>
        <p:txBody>
          <a:bodyPr/>
          <a:lstStyle/>
          <a:p>
            <a:r>
              <a:rPr lang="en-US" dirty="0"/>
              <a:t>The Spirit Indwells Every Believer</a:t>
            </a:r>
          </a:p>
        </p:txBody>
      </p:sp>
      <p:sp>
        <p:nvSpPr>
          <p:cNvPr id="3" name="Content Placeholder 2">
            <a:extLst>
              <a:ext uri="{FF2B5EF4-FFF2-40B4-BE49-F238E27FC236}">
                <a16:creationId xmlns:a16="http://schemas.microsoft.com/office/drawing/2014/main" id="{5060D2AF-9588-9908-3826-5C1F5F30229E}"/>
              </a:ext>
            </a:extLst>
          </p:cNvPr>
          <p:cNvSpPr>
            <a:spLocks noGrp="1"/>
          </p:cNvSpPr>
          <p:nvPr>
            <p:ph idx="1"/>
          </p:nvPr>
        </p:nvSpPr>
        <p:spPr/>
        <p:txBody>
          <a:bodyPr/>
          <a:lstStyle/>
          <a:p>
            <a:r>
              <a:rPr lang="en-US" dirty="0"/>
              <a:t>What are some situations when we feel like our sinful nature is in control?</a:t>
            </a:r>
          </a:p>
          <a:p>
            <a:r>
              <a:rPr lang="en-US" dirty="0"/>
              <a:t>What does Paul say is true about every believer?</a:t>
            </a:r>
          </a:p>
          <a:p>
            <a:r>
              <a:rPr lang="en-US" dirty="0"/>
              <a:t>Paul says, “your body is dead because of sin, but your spirit is alive because of righteousness.”  How does verse 11 explain that statement?</a:t>
            </a:r>
          </a:p>
        </p:txBody>
      </p:sp>
    </p:spTree>
    <p:extLst>
      <p:ext uri="{BB962C8B-B14F-4D97-AF65-F5344CB8AC3E}">
        <p14:creationId xmlns:p14="http://schemas.microsoft.com/office/powerpoint/2010/main" val="362738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178A-78F2-0A87-0324-3B3C47399A6C}"/>
              </a:ext>
            </a:extLst>
          </p:cNvPr>
          <p:cNvSpPr>
            <a:spLocks noGrp="1"/>
          </p:cNvSpPr>
          <p:nvPr>
            <p:ph type="title"/>
          </p:nvPr>
        </p:nvSpPr>
        <p:spPr/>
        <p:txBody>
          <a:bodyPr/>
          <a:lstStyle/>
          <a:p>
            <a:r>
              <a:rPr lang="en-US" dirty="0"/>
              <a:t>The Spirit Indwells Every Believer</a:t>
            </a:r>
          </a:p>
        </p:txBody>
      </p:sp>
      <p:sp>
        <p:nvSpPr>
          <p:cNvPr id="3" name="Content Placeholder 2">
            <a:extLst>
              <a:ext uri="{FF2B5EF4-FFF2-40B4-BE49-F238E27FC236}">
                <a16:creationId xmlns:a16="http://schemas.microsoft.com/office/drawing/2014/main" id="{244788EF-B083-20B5-C9DE-218D421A696A}"/>
              </a:ext>
            </a:extLst>
          </p:cNvPr>
          <p:cNvSpPr>
            <a:spLocks noGrp="1"/>
          </p:cNvSpPr>
          <p:nvPr>
            <p:ph idx="1"/>
          </p:nvPr>
        </p:nvSpPr>
        <p:spPr>
          <a:xfrm>
            <a:off x="838200" y="2141035"/>
            <a:ext cx="10515600" cy="4035928"/>
          </a:xfrm>
        </p:spPr>
        <p:txBody>
          <a:bodyPr/>
          <a:lstStyle/>
          <a:p>
            <a:r>
              <a:rPr lang="en-US" dirty="0">
                <a:solidFill>
                  <a:srgbClr val="C00000"/>
                </a:solidFill>
              </a:rPr>
              <a:t>Paul is saying a person can be </a:t>
            </a:r>
            <a:r>
              <a:rPr lang="en-US" i="1" dirty="0">
                <a:solidFill>
                  <a:srgbClr val="C00000"/>
                </a:solidFill>
              </a:rPr>
              <a:t>dead</a:t>
            </a:r>
            <a:r>
              <a:rPr lang="en-US" dirty="0">
                <a:solidFill>
                  <a:srgbClr val="C00000"/>
                </a:solidFill>
              </a:rPr>
              <a:t> and have </a:t>
            </a:r>
            <a:r>
              <a:rPr lang="en-US" i="1" dirty="0">
                <a:solidFill>
                  <a:srgbClr val="C00000"/>
                </a:solidFill>
              </a:rPr>
              <a:t>life</a:t>
            </a:r>
            <a:r>
              <a:rPr lang="en-US" dirty="0">
                <a:solidFill>
                  <a:srgbClr val="C00000"/>
                </a:solidFill>
              </a:rPr>
              <a:t> at the same time.</a:t>
            </a:r>
          </a:p>
          <a:p>
            <a:pPr lvl="1"/>
            <a:r>
              <a:rPr lang="en-US" dirty="0">
                <a:solidFill>
                  <a:srgbClr val="C00000"/>
                </a:solidFill>
              </a:rPr>
              <a:t>Our bodies are dead to sin (separated from a sinful lifestyle)</a:t>
            </a:r>
          </a:p>
          <a:p>
            <a:pPr lvl="1"/>
            <a:r>
              <a:rPr lang="en-US" dirty="0">
                <a:solidFill>
                  <a:srgbClr val="C00000"/>
                </a:solidFill>
              </a:rPr>
              <a:t>Our spirits are made spiritually alive (united with Christ) by the presence of the Holy Spirit</a:t>
            </a:r>
          </a:p>
        </p:txBody>
      </p:sp>
    </p:spTree>
    <p:extLst>
      <p:ext uri="{BB962C8B-B14F-4D97-AF65-F5344CB8AC3E}">
        <p14:creationId xmlns:p14="http://schemas.microsoft.com/office/powerpoint/2010/main" val="96841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58F7-FBAC-4615-8D2B-B6C73696006A}"/>
              </a:ext>
            </a:extLst>
          </p:cNvPr>
          <p:cNvSpPr>
            <a:spLocks noGrp="1"/>
          </p:cNvSpPr>
          <p:nvPr>
            <p:ph type="title"/>
          </p:nvPr>
        </p:nvSpPr>
        <p:spPr/>
        <p:txBody>
          <a:bodyPr/>
          <a:lstStyle/>
          <a:p>
            <a:r>
              <a:rPr lang="en-US" dirty="0"/>
              <a:t>The Spirit Indwells Every Believer</a:t>
            </a:r>
          </a:p>
        </p:txBody>
      </p:sp>
      <p:sp>
        <p:nvSpPr>
          <p:cNvPr id="3" name="Content Placeholder 2">
            <a:extLst>
              <a:ext uri="{FF2B5EF4-FFF2-40B4-BE49-F238E27FC236}">
                <a16:creationId xmlns:a16="http://schemas.microsoft.com/office/drawing/2014/main" id="{D4524F13-CA2C-CEF6-7F75-B67AB6C8235C}"/>
              </a:ext>
            </a:extLst>
          </p:cNvPr>
          <p:cNvSpPr>
            <a:spLocks noGrp="1"/>
          </p:cNvSpPr>
          <p:nvPr>
            <p:ph idx="1"/>
          </p:nvPr>
        </p:nvSpPr>
        <p:spPr/>
        <p:txBody>
          <a:bodyPr/>
          <a:lstStyle/>
          <a:p>
            <a:r>
              <a:rPr lang="en-US" dirty="0"/>
              <a:t>What does the indwelling of the Holy Spirit mean for the Christian?  What are some signs that tell us the Holy Spirit is at work in a Christian’s life? </a:t>
            </a:r>
          </a:p>
        </p:txBody>
      </p:sp>
    </p:spTree>
    <p:extLst>
      <p:ext uri="{BB962C8B-B14F-4D97-AF65-F5344CB8AC3E}">
        <p14:creationId xmlns:p14="http://schemas.microsoft.com/office/powerpoint/2010/main" val="397416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34F6B-B88B-455D-13CD-46AC7FC21B64}"/>
              </a:ext>
            </a:extLst>
          </p:cNvPr>
          <p:cNvSpPr>
            <a:spLocks noGrp="1"/>
          </p:cNvSpPr>
          <p:nvPr>
            <p:ph type="title"/>
          </p:nvPr>
        </p:nvSpPr>
        <p:spPr/>
        <p:txBody>
          <a:bodyPr/>
          <a:lstStyle/>
          <a:p>
            <a:r>
              <a:rPr lang="en-US" dirty="0"/>
              <a:t>The Spirit Indwells Every Believer</a:t>
            </a:r>
          </a:p>
        </p:txBody>
      </p:sp>
      <p:sp>
        <p:nvSpPr>
          <p:cNvPr id="3" name="Content Placeholder 2">
            <a:extLst>
              <a:ext uri="{FF2B5EF4-FFF2-40B4-BE49-F238E27FC236}">
                <a16:creationId xmlns:a16="http://schemas.microsoft.com/office/drawing/2014/main" id="{92AD3E11-0E6E-04FE-0285-C35217A86EE3}"/>
              </a:ext>
            </a:extLst>
          </p:cNvPr>
          <p:cNvSpPr>
            <a:spLocks noGrp="1"/>
          </p:cNvSpPr>
          <p:nvPr>
            <p:ph idx="1"/>
          </p:nvPr>
        </p:nvSpPr>
        <p:spPr/>
        <p:txBody>
          <a:bodyPr>
            <a:normAutofit/>
          </a:bodyPr>
          <a:lstStyle/>
          <a:p>
            <a:r>
              <a:rPr lang="en-US" dirty="0">
                <a:solidFill>
                  <a:srgbClr val="C00000"/>
                </a:solidFill>
              </a:rPr>
              <a:t>Note evidence Paul speaks of in other of his letters.</a:t>
            </a:r>
          </a:p>
          <a:p>
            <a:pPr lvl="1"/>
            <a:r>
              <a:rPr lang="en-US" dirty="0">
                <a:solidFill>
                  <a:srgbClr val="C00000"/>
                </a:solidFill>
              </a:rPr>
              <a:t>The Spirit produces Spiritual Fruit within/through our lives … love, joy, peace, patience, kindness, goodness, gentleness, faithfulness, and self-control</a:t>
            </a:r>
          </a:p>
          <a:p>
            <a:pPr lvl="1"/>
            <a:r>
              <a:rPr lang="en-US" dirty="0">
                <a:solidFill>
                  <a:srgbClr val="C00000"/>
                </a:solidFill>
              </a:rPr>
              <a:t>Each believer is given a Spiritual Gift … a special skill or ability that God will use to minister to others</a:t>
            </a:r>
          </a:p>
          <a:p>
            <a:endParaRPr lang="en-US" dirty="0"/>
          </a:p>
        </p:txBody>
      </p:sp>
    </p:spTree>
    <p:extLst>
      <p:ext uri="{BB962C8B-B14F-4D97-AF65-F5344CB8AC3E}">
        <p14:creationId xmlns:p14="http://schemas.microsoft.com/office/powerpoint/2010/main" val="155898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160</TotalTime>
  <Words>1150</Words>
  <Application>Microsoft Office PowerPoint</Application>
  <PresentationFormat>Widescreen</PresentationFormat>
  <Paragraphs>87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Indwelt by the Spirit</vt:lpstr>
      <vt:lpstr>Video Introduction</vt:lpstr>
      <vt:lpstr>What a nightmare …</vt:lpstr>
      <vt:lpstr>Listen for who is in control.</vt:lpstr>
      <vt:lpstr>Listen for who is in control.</vt:lpstr>
      <vt:lpstr>The Spirit Indwells Every Believer</vt:lpstr>
      <vt:lpstr>The Spirit Indwells Every Believer</vt:lpstr>
      <vt:lpstr>The Spirit Indwells Every Believer</vt:lpstr>
      <vt:lpstr>The Spirit Indwells Every Believer</vt:lpstr>
      <vt:lpstr>The Spirit Indwells Every Believer</vt:lpstr>
      <vt:lpstr>Listen for how the Holy Spirit leads.</vt:lpstr>
      <vt:lpstr>Led by the Spirit</vt:lpstr>
      <vt:lpstr>Led by the Spirit</vt:lpstr>
      <vt:lpstr>Led by the Spirit</vt:lpstr>
      <vt:lpstr>Led by the Spirit</vt:lpstr>
      <vt:lpstr>Listen for words about “family”.</vt:lpstr>
      <vt:lpstr>Listen for words about “family”.</vt:lpstr>
      <vt:lpstr>Affirmed as a Child of God</vt:lpstr>
      <vt:lpstr>Affirmed as a Child of God</vt:lpstr>
      <vt:lpstr>Application</vt:lpstr>
      <vt:lpstr>Application</vt:lpstr>
      <vt:lpstr>Application</vt:lpstr>
      <vt:lpstr>Family Activities</vt:lpstr>
      <vt:lpstr>Indwelt by the Spirit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Indwelt by the Spirit</dc:title>
  <dc:creator>Steve Armstrong</dc:creator>
  <cp:lastModifiedBy>Steve Armstrong</cp:lastModifiedBy>
  <cp:revision>4</cp:revision>
  <dcterms:created xsi:type="dcterms:W3CDTF">2022-06-03T11:34:28Z</dcterms:created>
  <dcterms:modified xsi:type="dcterms:W3CDTF">2022-06-03T14:14:43Z</dcterms:modified>
</cp:coreProperties>
</file>