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1000"/>
                </a:schemeClr>
              </a:gs>
              <a:gs pos="64000">
                <a:schemeClr val="accent1">
                  <a:lumMod val="45000"/>
                  <a:lumOff val="55000"/>
                  <a:alpha val="71000"/>
                </a:schemeClr>
              </a:gs>
              <a:gs pos="83000">
                <a:schemeClr val="accent1">
                  <a:lumMod val="45000"/>
                  <a:lumOff val="55000"/>
                  <a:alpha val="80000"/>
                </a:schemeClr>
              </a:gs>
              <a:gs pos="100000">
                <a:schemeClr val="accent1">
                  <a:lumMod val="30000"/>
                  <a:lumOff val="70000"/>
                  <a:alpha val="81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s://tinyurl.com/yf946h4h"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3427ap2r"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53346"/>
          </a:xfrm>
        </p:spPr>
        <p:txBody>
          <a:bodyPr/>
          <a:lstStyle/>
          <a:p>
            <a:r>
              <a:rPr lang="en-US" dirty="0"/>
              <a:t>Humility</a:t>
            </a:r>
          </a:p>
        </p:txBody>
      </p:sp>
      <p:sp>
        <p:nvSpPr>
          <p:cNvPr id="3" name="Subtitle 2"/>
          <p:cNvSpPr>
            <a:spLocks noGrp="1"/>
          </p:cNvSpPr>
          <p:nvPr>
            <p:ph type="subTitle" idx="1"/>
          </p:nvPr>
        </p:nvSpPr>
        <p:spPr/>
        <p:txBody>
          <a:bodyPr/>
          <a:lstStyle/>
          <a:p>
            <a:r>
              <a:rPr lang="en-US" dirty="0"/>
              <a:t>August 10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75955-9526-0571-FFCC-C9AE221205B6}"/>
              </a:ext>
            </a:extLst>
          </p:cNvPr>
          <p:cNvSpPr>
            <a:spLocks noGrp="1"/>
          </p:cNvSpPr>
          <p:nvPr>
            <p:ph type="title"/>
          </p:nvPr>
        </p:nvSpPr>
        <p:spPr/>
        <p:txBody>
          <a:bodyPr/>
          <a:lstStyle/>
          <a:p>
            <a:pPr algn="l"/>
            <a:r>
              <a:rPr lang="en-US" dirty="0"/>
              <a:t>Listen for how Jesus models humility.</a:t>
            </a:r>
          </a:p>
        </p:txBody>
      </p:sp>
      <p:sp>
        <p:nvSpPr>
          <p:cNvPr id="3" name="Content Placeholder 2">
            <a:extLst>
              <a:ext uri="{FF2B5EF4-FFF2-40B4-BE49-F238E27FC236}">
                <a16:creationId xmlns:a16="http://schemas.microsoft.com/office/drawing/2014/main" id="{73BE0244-99C4-F350-4BAA-E0084F7DE7D6}"/>
              </a:ext>
            </a:extLst>
          </p:cNvPr>
          <p:cNvSpPr>
            <a:spLocks noGrp="1"/>
          </p:cNvSpPr>
          <p:nvPr>
            <p:ph idx="1"/>
          </p:nvPr>
        </p:nvSpPr>
        <p:spPr/>
        <p:txBody>
          <a:bodyPr/>
          <a:lstStyle/>
          <a:p>
            <a:pPr marL="0" indent="0" algn="ctr">
              <a:buNone/>
            </a:pPr>
            <a:r>
              <a:rPr lang="en-US" dirty="0"/>
              <a:t>Philippians 2:5-11 (NIV)   Your attitude should be the same as that of Christ Jesus: 6  Who, being in very nature God, did not consider equality with God something to be grasped, 7  but made himself nothing, taking the very nature of a servant, being made in human likeness. 8  And being found in appearance as a man, he humbled himself and </a:t>
            </a:r>
          </a:p>
        </p:txBody>
      </p:sp>
    </p:spTree>
    <p:extLst>
      <p:ext uri="{BB962C8B-B14F-4D97-AF65-F5344CB8AC3E}">
        <p14:creationId xmlns:p14="http://schemas.microsoft.com/office/powerpoint/2010/main" val="199841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A6FBA-3322-1798-B62C-B2502D8CFF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FA51F-20EB-517D-BFBD-399DDDF2E44D}"/>
              </a:ext>
            </a:extLst>
          </p:cNvPr>
          <p:cNvSpPr>
            <a:spLocks noGrp="1"/>
          </p:cNvSpPr>
          <p:nvPr>
            <p:ph type="title"/>
          </p:nvPr>
        </p:nvSpPr>
        <p:spPr/>
        <p:txBody>
          <a:bodyPr/>
          <a:lstStyle/>
          <a:p>
            <a:pPr algn="l"/>
            <a:r>
              <a:rPr lang="en-US" dirty="0"/>
              <a:t>Listen for how Jesus models humility.</a:t>
            </a:r>
          </a:p>
        </p:txBody>
      </p:sp>
      <p:sp>
        <p:nvSpPr>
          <p:cNvPr id="3" name="Content Placeholder 2">
            <a:extLst>
              <a:ext uri="{FF2B5EF4-FFF2-40B4-BE49-F238E27FC236}">
                <a16:creationId xmlns:a16="http://schemas.microsoft.com/office/drawing/2014/main" id="{4D83DF66-FD42-F279-3A4E-85327CC932F8}"/>
              </a:ext>
            </a:extLst>
          </p:cNvPr>
          <p:cNvSpPr>
            <a:spLocks noGrp="1"/>
          </p:cNvSpPr>
          <p:nvPr>
            <p:ph idx="1"/>
          </p:nvPr>
        </p:nvSpPr>
        <p:spPr/>
        <p:txBody>
          <a:bodyPr/>
          <a:lstStyle/>
          <a:p>
            <a:pPr marL="0" indent="0" algn="ctr">
              <a:buNone/>
            </a:pPr>
            <a:r>
              <a:rPr lang="en-US" dirty="0"/>
              <a:t>became obedient to death-- even death on a cross! 9  Therefore God exalted him to the highest place and gave him the name that is above every name, 10  that at the name of Jesus every knee should bow, in heaven and on earth and under the earth, 11  and every tongue confess that Jesus Christ is Lord, to the glory of God the Father.</a:t>
            </a:r>
          </a:p>
        </p:txBody>
      </p:sp>
      <p:pic>
        <p:nvPicPr>
          <p:cNvPr id="4" name="Picture 3">
            <a:extLst>
              <a:ext uri="{FF2B5EF4-FFF2-40B4-BE49-F238E27FC236}">
                <a16:creationId xmlns:a16="http://schemas.microsoft.com/office/drawing/2014/main" id="{70383A5F-5183-BBD0-1EA6-BF8063889A8A}"/>
              </a:ext>
            </a:extLst>
          </p:cNvPr>
          <p:cNvPicPr>
            <a:picLocks noChangeAspect="1"/>
          </p:cNvPicPr>
          <p:nvPr/>
        </p:nvPicPr>
        <p:blipFill>
          <a:blip r:embed="rId2"/>
          <a:stretch>
            <a:fillRect/>
          </a:stretch>
        </p:blipFill>
        <p:spPr>
          <a:xfrm>
            <a:off x="5105453" y="5731112"/>
            <a:ext cx="1819048" cy="2571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7426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4E84-32EE-DC30-D3D3-C09071733487}"/>
              </a:ext>
            </a:extLst>
          </p:cNvPr>
          <p:cNvSpPr>
            <a:spLocks noGrp="1"/>
          </p:cNvSpPr>
          <p:nvPr>
            <p:ph type="title"/>
          </p:nvPr>
        </p:nvSpPr>
        <p:spPr/>
        <p:txBody>
          <a:bodyPr/>
          <a:lstStyle/>
          <a:p>
            <a:r>
              <a:rPr lang="en-US" dirty="0"/>
              <a:t>Jesus Models Love and Humility</a:t>
            </a:r>
          </a:p>
        </p:txBody>
      </p:sp>
      <p:sp>
        <p:nvSpPr>
          <p:cNvPr id="3" name="Content Placeholder 2">
            <a:extLst>
              <a:ext uri="{FF2B5EF4-FFF2-40B4-BE49-F238E27FC236}">
                <a16:creationId xmlns:a16="http://schemas.microsoft.com/office/drawing/2014/main" id="{7CBD791E-49EE-1FDB-3EFF-4A35BE15EE5E}"/>
              </a:ext>
            </a:extLst>
          </p:cNvPr>
          <p:cNvSpPr>
            <a:spLocks noGrp="1"/>
          </p:cNvSpPr>
          <p:nvPr>
            <p:ph idx="1"/>
          </p:nvPr>
        </p:nvSpPr>
        <p:spPr/>
        <p:txBody>
          <a:bodyPr/>
          <a:lstStyle/>
          <a:p>
            <a:r>
              <a:rPr lang="en-US" dirty="0"/>
              <a:t>Paul exhorted believers to have the same attitude as Christ.  List things Christ set aside when He became a man? </a:t>
            </a:r>
          </a:p>
          <a:p>
            <a:r>
              <a:rPr lang="en-US" dirty="0"/>
              <a:t>In what ways did Jesus limit Himself? </a:t>
            </a:r>
          </a:p>
          <a:p>
            <a:r>
              <a:rPr lang="en-US" dirty="0"/>
              <a:t>How is Christ the best example of humility and unselfishness for us? </a:t>
            </a:r>
          </a:p>
          <a:p>
            <a:endParaRPr lang="en-US" dirty="0"/>
          </a:p>
        </p:txBody>
      </p:sp>
    </p:spTree>
    <p:extLst>
      <p:ext uri="{BB962C8B-B14F-4D97-AF65-F5344CB8AC3E}">
        <p14:creationId xmlns:p14="http://schemas.microsoft.com/office/powerpoint/2010/main" val="242108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81CE-880F-4266-BA05-B5809D2176BE}"/>
              </a:ext>
            </a:extLst>
          </p:cNvPr>
          <p:cNvSpPr>
            <a:spLocks noGrp="1"/>
          </p:cNvSpPr>
          <p:nvPr>
            <p:ph type="title"/>
          </p:nvPr>
        </p:nvSpPr>
        <p:spPr/>
        <p:txBody>
          <a:bodyPr/>
          <a:lstStyle/>
          <a:p>
            <a:r>
              <a:rPr lang="en-US" dirty="0"/>
              <a:t>Jesus Models Love and Humility</a:t>
            </a:r>
          </a:p>
        </p:txBody>
      </p:sp>
      <p:sp>
        <p:nvSpPr>
          <p:cNvPr id="3" name="Content Placeholder 2">
            <a:extLst>
              <a:ext uri="{FF2B5EF4-FFF2-40B4-BE49-F238E27FC236}">
                <a16:creationId xmlns:a16="http://schemas.microsoft.com/office/drawing/2014/main" id="{DCC10FB9-AA6B-7693-D8E3-AC071F74C65C}"/>
              </a:ext>
            </a:extLst>
          </p:cNvPr>
          <p:cNvSpPr>
            <a:spLocks noGrp="1"/>
          </p:cNvSpPr>
          <p:nvPr>
            <p:ph idx="1"/>
          </p:nvPr>
        </p:nvSpPr>
        <p:spPr/>
        <p:txBody>
          <a:bodyPr/>
          <a:lstStyle/>
          <a:p>
            <a:r>
              <a:rPr lang="en-US" dirty="0"/>
              <a:t>Why did Christ take on the limitations of being human even though He was of the same nature as God? </a:t>
            </a:r>
          </a:p>
          <a:p>
            <a:r>
              <a:rPr lang="en-US" dirty="0"/>
              <a:t>Verse 9 says Christ will be exalted, His sovereignty will be demonstrated, everyone will confess that Jesus is Lord. How can we demonstrate that confession daily in our lives?</a:t>
            </a:r>
          </a:p>
          <a:p>
            <a:endParaRPr lang="en-US" dirty="0"/>
          </a:p>
        </p:txBody>
      </p:sp>
    </p:spTree>
    <p:extLst>
      <p:ext uri="{BB962C8B-B14F-4D97-AF65-F5344CB8AC3E}">
        <p14:creationId xmlns:p14="http://schemas.microsoft.com/office/powerpoint/2010/main" val="124597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65E0-368E-1217-2A9E-83D6361F357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FF49320-05DF-9EF8-5421-E741D56B6BFD}"/>
              </a:ext>
            </a:extLst>
          </p:cNvPr>
          <p:cNvSpPr>
            <a:spLocks noGrp="1"/>
          </p:cNvSpPr>
          <p:nvPr>
            <p:ph idx="1"/>
          </p:nvPr>
        </p:nvSpPr>
        <p:spPr>
          <a:xfrm>
            <a:off x="838200" y="2106591"/>
            <a:ext cx="10515600" cy="4070371"/>
          </a:xfrm>
        </p:spPr>
        <p:txBody>
          <a:bodyPr/>
          <a:lstStyle/>
          <a:p>
            <a:r>
              <a:rPr lang="en-US" dirty="0"/>
              <a:t>Look around. </a:t>
            </a:r>
          </a:p>
          <a:p>
            <a:pPr lvl="1"/>
            <a:r>
              <a:rPr lang="en-US" sz="3600" dirty="0"/>
              <a:t>Notice examples of humility in the normal pattern of a day. </a:t>
            </a:r>
          </a:p>
          <a:p>
            <a:pPr lvl="1"/>
            <a:r>
              <a:rPr lang="en-US" sz="3600" dirty="0"/>
              <a:t>You might be surprised at how often it is practiced.</a:t>
            </a:r>
          </a:p>
          <a:p>
            <a:endParaRPr lang="en-US" dirty="0"/>
          </a:p>
        </p:txBody>
      </p:sp>
    </p:spTree>
    <p:extLst>
      <p:ext uri="{BB962C8B-B14F-4D97-AF65-F5344CB8AC3E}">
        <p14:creationId xmlns:p14="http://schemas.microsoft.com/office/powerpoint/2010/main" val="900948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EB52B-0294-8051-5DB5-724D0CA82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F9734-0F70-AA86-48F7-46CCEDCBBEA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5700325-1B9B-1E68-D399-BEBDDE2E8150}"/>
              </a:ext>
            </a:extLst>
          </p:cNvPr>
          <p:cNvSpPr>
            <a:spLocks noGrp="1"/>
          </p:cNvSpPr>
          <p:nvPr>
            <p:ph idx="1"/>
          </p:nvPr>
        </p:nvSpPr>
        <p:spPr>
          <a:xfrm>
            <a:off x="838200" y="1967695"/>
            <a:ext cx="10515600" cy="4209267"/>
          </a:xfrm>
        </p:spPr>
        <p:txBody>
          <a:bodyPr/>
          <a:lstStyle/>
          <a:p>
            <a:r>
              <a:rPr lang="en-US" dirty="0"/>
              <a:t>Look within. </a:t>
            </a:r>
          </a:p>
          <a:p>
            <a:pPr lvl="1"/>
            <a:r>
              <a:rPr lang="en-US" sz="3600" dirty="0"/>
              <a:t>Study your own life and recall occasions in which you acted in an arrogant fashion. </a:t>
            </a:r>
          </a:p>
          <a:p>
            <a:pPr lvl="1"/>
            <a:r>
              <a:rPr lang="en-US" sz="3600" dirty="0"/>
              <a:t>Think about better responses that could have been made.</a:t>
            </a:r>
          </a:p>
          <a:p>
            <a:endParaRPr lang="en-US" dirty="0"/>
          </a:p>
        </p:txBody>
      </p:sp>
    </p:spTree>
    <p:extLst>
      <p:ext uri="{BB962C8B-B14F-4D97-AF65-F5344CB8AC3E}">
        <p14:creationId xmlns:p14="http://schemas.microsoft.com/office/powerpoint/2010/main" val="125009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BFA3A-5D7C-BBFE-E371-91770AF13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44300-CFBF-3FA5-8A48-311F6C71D6C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068EA6E-E31C-EE50-95B5-14E2916A1C33}"/>
              </a:ext>
            </a:extLst>
          </p:cNvPr>
          <p:cNvSpPr>
            <a:spLocks noGrp="1"/>
          </p:cNvSpPr>
          <p:nvPr>
            <p:ph idx="1"/>
          </p:nvPr>
        </p:nvSpPr>
        <p:spPr/>
        <p:txBody>
          <a:bodyPr/>
          <a:lstStyle/>
          <a:p>
            <a:r>
              <a:rPr lang="en-US" dirty="0"/>
              <a:t>Look up. </a:t>
            </a:r>
          </a:p>
          <a:p>
            <a:pPr lvl="1"/>
            <a:r>
              <a:rPr lang="en-US" sz="3600" dirty="0"/>
              <a:t>Find examples of humility on the part of Bible characters. </a:t>
            </a:r>
          </a:p>
          <a:p>
            <a:pPr lvl="1"/>
            <a:r>
              <a:rPr lang="en-US" sz="3600" dirty="0"/>
              <a:t>Use a concordance or other study aids to compile a list of men and women in the Scripture whose humility mirrored the example of Jesus. </a:t>
            </a:r>
          </a:p>
          <a:p>
            <a:endParaRPr lang="en-US" dirty="0"/>
          </a:p>
        </p:txBody>
      </p:sp>
    </p:spTree>
    <p:extLst>
      <p:ext uri="{BB962C8B-B14F-4D97-AF65-F5344CB8AC3E}">
        <p14:creationId xmlns:p14="http://schemas.microsoft.com/office/powerpoint/2010/main" val="1720115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2037-8379-734B-016E-41AAB9EE18F2}"/>
              </a:ext>
            </a:extLst>
          </p:cNvPr>
          <p:cNvSpPr>
            <a:spLocks noGrp="1"/>
          </p:cNvSpPr>
          <p:nvPr>
            <p:ph type="title"/>
          </p:nvPr>
        </p:nvSpPr>
        <p:spPr>
          <a:xfrm>
            <a:off x="838200" y="365125"/>
            <a:ext cx="6308558" cy="1325563"/>
          </a:xfrm>
        </p:spPr>
        <p:txBody>
          <a:bodyPr/>
          <a:lstStyle/>
          <a:p>
            <a:r>
              <a:rPr lang="en-US" dirty="0"/>
              <a:t>Family Activities</a:t>
            </a:r>
          </a:p>
        </p:txBody>
      </p:sp>
      <p:pic>
        <p:nvPicPr>
          <p:cNvPr id="9" name="Picture 8">
            <a:extLst>
              <a:ext uri="{FF2B5EF4-FFF2-40B4-BE49-F238E27FC236}">
                <a16:creationId xmlns:a16="http://schemas.microsoft.com/office/drawing/2014/main" id="{E6D5EC84-82A2-B199-88A0-2342554D3CFA}"/>
              </a:ext>
            </a:extLst>
          </p:cNvPr>
          <p:cNvPicPr>
            <a:picLocks noChangeAspect="1"/>
          </p:cNvPicPr>
          <p:nvPr/>
        </p:nvPicPr>
        <p:blipFill>
          <a:blip r:embed="rId2">
            <a:clrChange>
              <a:clrFrom>
                <a:srgbClr val="FFFF00"/>
              </a:clrFrom>
              <a:clrTo>
                <a:srgbClr val="FFFF00">
                  <a:alpha val="0"/>
                </a:srgbClr>
              </a:clrTo>
            </a:clrChange>
            <a:duotone>
              <a:prstClr val="black"/>
              <a:schemeClr val="accent4">
                <a:tint val="45000"/>
                <a:satMod val="400000"/>
              </a:schemeClr>
            </a:duotone>
          </a:blip>
          <a:stretch>
            <a:fillRect/>
          </a:stretch>
        </p:blipFill>
        <p:spPr>
          <a:xfrm>
            <a:off x="-646101" y="1679848"/>
            <a:ext cx="11945662" cy="2807931"/>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10" name="Picture 9" descr="Cartoon person with mustache and mustache&#10;&#10;AI-generated content may be incorrect.">
            <a:extLst>
              <a:ext uri="{FF2B5EF4-FFF2-40B4-BE49-F238E27FC236}">
                <a16:creationId xmlns:a16="http://schemas.microsoft.com/office/drawing/2014/main" id="{0BAE6122-A6AD-3138-A565-A867F0A3F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94" y="1196049"/>
            <a:ext cx="1092784" cy="1283648"/>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11" name="Picture 10" descr="A cartoon moose wearing a uniform&#10;&#10;AI-generated content may be incorrect.">
            <a:extLst>
              <a:ext uri="{FF2B5EF4-FFF2-40B4-BE49-F238E27FC236}">
                <a16:creationId xmlns:a16="http://schemas.microsoft.com/office/drawing/2014/main" id="{51351D68-6C1B-464A-5A61-4E0845E763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570" y="2720868"/>
            <a:ext cx="2651410" cy="3213982"/>
          </a:xfrm>
          <a:prstGeom prst="rect">
            <a:avLst/>
          </a:prstGeom>
          <a:ln>
            <a:noFill/>
          </a:ln>
          <a:effectLst>
            <a:outerShdw blurRad="292100" dist="139700" dir="2700000" algn="tl" rotWithShape="0">
              <a:srgbClr val="333333">
                <a:alpha val="65000"/>
              </a:srgbClr>
            </a:outerShdw>
          </a:effectLst>
        </p:spPr>
      </p:pic>
      <p:sp>
        <p:nvSpPr>
          <p:cNvPr id="12" name="Speech Bubble: Rectangle with Corners Rounded 11">
            <a:extLst>
              <a:ext uri="{FF2B5EF4-FFF2-40B4-BE49-F238E27FC236}">
                <a16:creationId xmlns:a16="http://schemas.microsoft.com/office/drawing/2014/main" id="{0327863C-890D-7915-7F1A-91A208615511}"/>
              </a:ext>
            </a:extLst>
          </p:cNvPr>
          <p:cNvSpPr/>
          <p:nvPr/>
        </p:nvSpPr>
        <p:spPr>
          <a:xfrm>
            <a:off x="7940843" y="3429000"/>
            <a:ext cx="3982452" cy="2505850"/>
          </a:xfrm>
          <a:prstGeom prst="wedgeRoundRectCallout">
            <a:avLst>
              <a:gd name="adj1" fmla="val -83211"/>
              <a:gd name="adj2" fmla="val -266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 need your help to undo the dastardly work of that evil villain, Barron Von Sneer.  He’s meddled with your church sign.  Help is available (along with the Crossword) at </a:t>
            </a:r>
            <a:r>
              <a:rPr lang="en-US" dirty="0">
                <a:latin typeface="Comic Sans MS" panose="030F0702030302020204" pitchFamily="66" charset="0"/>
                <a:hlinkClick r:id="rId5"/>
              </a:rPr>
              <a:t>https://tinyurl.com/yf946h4h</a:t>
            </a:r>
            <a:r>
              <a:rPr lang="en-US" dirty="0">
                <a:latin typeface="Comic Sans MS" panose="030F0702030302020204" pitchFamily="66" charset="0"/>
              </a:rPr>
              <a:t> </a:t>
            </a:r>
          </a:p>
        </p:txBody>
      </p:sp>
    </p:spTree>
    <p:extLst>
      <p:ext uri="{BB962C8B-B14F-4D97-AF65-F5344CB8AC3E}">
        <p14:creationId xmlns:p14="http://schemas.microsoft.com/office/powerpoint/2010/main" val="3784208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FF36B-69EF-588D-78DE-6B4635DD5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B3E39-757D-813D-940F-A5057C7F7A0A}"/>
              </a:ext>
            </a:extLst>
          </p:cNvPr>
          <p:cNvSpPr>
            <a:spLocks noGrp="1"/>
          </p:cNvSpPr>
          <p:nvPr>
            <p:ph type="ctrTitle"/>
          </p:nvPr>
        </p:nvSpPr>
        <p:spPr>
          <a:xfrm>
            <a:off x="1524000" y="1122363"/>
            <a:ext cx="9144000" cy="1953346"/>
          </a:xfrm>
        </p:spPr>
        <p:txBody>
          <a:bodyPr/>
          <a:lstStyle/>
          <a:p>
            <a:r>
              <a:rPr lang="en-US" dirty="0"/>
              <a:t>Humility</a:t>
            </a:r>
          </a:p>
        </p:txBody>
      </p:sp>
      <p:sp>
        <p:nvSpPr>
          <p:cNvPr id="3" name="Subtitle 2">
            <a:extLst>
              <a:ext uri="{FF2B5EF4-FFF2-40B4-BE49-F238E27FC236}">
                <a16:creationId xmlns:a16="http://schemas.microsoft.com/office/drawing/2014/main" id="{5139CB3F-FECC-6D83-977D-D7D3238F2759}"/>
              </a:ext>
            </a:extLst>
          </p:cNvPr>
          <p:cNvSpPr>
            <a:spLocks noGrp="1"/>
          </p:cNvSpPr>
          <p:nvPr>
            <p:ph type="subTitle" idx="1"/>
          </p:nvPr>
        </p:nvSpPr>
        <p:spPr/>
        <p:txBody>
          <a:bodyPr/>
          <a:lstStyle/>
          <a:p>
            <a:r>
              <a:rPr lang="en-US" dirty="0"/>
              <a:t>August 10</a:t>
            </a:r>
          </a:p>
        </p:txBody>
      </p:sp>
    </p:spTree>
    <p:extLst>
      <p:ext uri="{BB962C8B-B14F-4D97-AF65-F5344CB8AC3E}">
        <p14:creationId xmlns:p14="http://schemas.microsoft.com/office/powerpoint/2010/main" val="35336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BEF8-B514-7400-44AA-804B25B40DF8}"/>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236884A6-74DA-7B83-B079-373B0AA2F1D4}"/>
              </a:ext>
            </a:extLst>
          </p:cNvPr>
          <p:cNvGrpSpPr/>
          <p:nvPr/>
        </p:nvGrpSpPr>
        <p:grpSpPr>
          <a:xfrm>
            <a:off x="2849598" y="1608880"/>
            <a:ext cx="6492803" cy="4243489"/>
            <a:chOff x="2849598" y="1608880"/>
            <a:chExt cx="6492803" cy="4243489"/>
          </a:xfrm>
        </p:grpSpPr>
        <p:pic>
          <p:nvPicPr>
            <p:cNvPr id="4" name="Picture 3" descr="A person sitting on a bench&#10;&#10;AI-generated content may be incorrect.">
              <a:extLst>
                <a:ext uri="{FF2B5EF4-FFF2-40B4-BE49-F238E27FC236}">
                  <a16:creationId xmlns:a16="http://schemas.microsoft.com/office/drawing/2014/main" id="{D0351279-4A48-D277-4DC0-D45CA934C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57571"/>
              <a:ext cx="5714286" cy="3142857"/>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967B12DD-8E84-39ED-CE05-E7C015668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08880"/>
              <a:ext cx="6492803" cy="4243489"/>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52A8A884-CA17-C7BC-5F32-489D2D63E76F}"/>
              </a:ext>
            </a:extLst>
          </p:cNvPr>
          <p:cNvSpPr txBox="1"/>
          <p:nvPr/>
        </p:nvSpPr>
        <p:spPr>
          <a:xfrm>
            <a:off x="4660738" y="5879939"/>
            <a:ext cx="2870522" cy="584775"/>
          </a:xfrm>
          <a:prstGeom prst="rect">
            <a:avLst/>
          </a:prstGeom>
          <a:noFill/>
        </p:spPr>
        <p:txBody>
          <a:bodyPr wrap="square" rtlCol="0">
            <a:spAutoFit/>
          </a:bodyPr>
          <a:lstStyle/>
          <a:p>
            <a:pPr algn="ctr"/>
            <a:r>
              <a:rPr lang="en-US" sz="3200" dirty="0">
                <a:hlinkClick r:id="rId3"/>
              </a:rPr>
              <a:t>View Video</a:t>
            </a:r>
            <a:endParaRPr lang="en-US" sz="3200" dirty="0"/>
          </a:p>
        </p:txBody>
      </p:sp>
    </p:spTree>
    <p:extLst>
      <p:ext uri="{BB962C8B-B14F-4D97-AF65-F5344CB8AC3E}">
        <p14:creationId xmlns:p14="http://schemas.microsoft.com/office/powerpoint/2010/main" val="33632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8AB9-AE3C-A148-DC84-541444D09328}"/>
              </a:ext>
            </a:extLst>
          </p:cNvPr>
          <p:cNvSpPr>
            <a:spLocks noGrp="1"/>
          </p:cNvSpPr>
          <p:nvPr>
            <p:ph type="title"/>
          </p:nvPr>
        </p:nvSpPr>
        <p:spPr/>
        <p:txBody>
          <a:bodyPr/>
          <a:lstStyle/>
          <a:p>
            <a:r>
              <a:rPr lang="en-US" dirty="0"/>
              <a:t>Admit it, now …</a:t>
            </a:r>
          </a:p>
        </p:txBody>
      </p:sp>
      <p:sp>
        <p:nvSpPr>
          <p:cNvPr id="3" name="Content Placeholder 2">
            <a:extLst>
              <a:ext uri="{FF2B5EF4-FFF2-40B4-BE49-F238E27FC236}">
                <a16:creationId xmlns:a16="http://schemas.microsoft.com/office/drawing/2014/main" id="{B67D1249-C91D-2355-396D-66E955DED639}"/>
              </a:ext>
            </a:extLst>
          </p:cNvPr>
          <p:cNvSpPr>
            <a:spLocks noGrp="1"/>
          </p:cNvSpPr>
          <p:nvPr>
            <p:ph idx="1"/>
          </p:nvPr>
        </p:nvSpPr>
        <p:spPr/>
        <p:txBody>
          <a:bodyPr>
            <a:normAutofit/>
          </a:bodyPr>
          <a:lstStyle/>
          <a:p>
            <a:r>
              <a:rPr lang="en-US" dirty="0"/>
              <a:t>When have you wanted to be first in line?</a:t>
            </a:r>
          </a:p>
          <a:p>
            <a:endParaRPr lang="en-US" dirty="0"/>
          </a:p>
          <a:p>
            <a:r>
              <a:rPr lang="en-US" dirty="0">
                <a:solidFill>
                  <a:srgbClr val="C00000"/>
                </a:solidFill>
              </a:rPr>
              <a:t>It’s our nature to want to be ahead of everyone else</a:t>
            </a:r>
          </a:p>
          <a:p>
            <a:pPr lvl="1"/>
            <a:r>
              <a:rPr lang="en-US" dirty="0">
                <a:solidFill>
                  <a:srgbClr val="C00000"/>
                </a:solidFill>
              </a:rPr>
              <a:t>Paul wrote that we shouldn’t always want to be first</a:t>
            </a:r>
          </a:p>
          <a:p>
            <a:pPr lvl="1"/>
            <a:r>
              <a:rPr lang="en-US" dirty="0">
                <a:solidFill>
                  <a:srgbClr val="C00000"/>
                </a:solidFill>
              </a:rPr>
              <a:t>Today we look at how to humbly place the needs of others before your own.</a:t>
            </a:r>
          </a:p>
          <a:p>
            <a:endParaRPr lang="en-US" dirty="0"/>
          </a:p>
        </p:txBody>
      </p:sp>
      <p:pic>
        <p:nvPicPr>
          <p:cNvPr id="1026" name="Picture 2" descr="Queue">
            <a:extLst>
              <a:ext uri="{FF2B5EF4-FFF2-40B4-BE49-F238E27FC236}">
                <a16:creationId xmlns:a16="http://schemas.microsoft.com/office/drawing/2014/main" id="{BB551B7B-0A98-1F44-731F-90DBB87E7B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0003" y="3322006"/>
            <a:ext cx="2228703" cy="2109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Airport security check">
            <a:extLst>
              <a:ext uri="{FF2B5EF4-FFF2-40B4-BE49-F238E27FC236}">
                <a16:creationId xmlns:a16="http://schemas.microsoft.com/office/drawing/2014/main" id="{234563C7-C389-A4D9-505F-330CD080C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135" y="2777845"/>
            <a:ext cx="6622471" cy="3197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School bus">
            <a:extLst>
              <a:ext uri="{FF2B5EF4-FFF2-40B4-BE49-F238E27FC236}">
                <a16:creationId xmlns:a16="http://schemas.microsoft.com/office/drawing/2014/main" id="{5AC80D1A-07E5-BC38-4BDC-D4132EBE9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7603" y="2670615"/>
            <a:ext cx="3392025" cy="342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79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2000"/>
                                  </p:stCondLst>
                                  <p:childTnLst>
                                    <p:animMotion origin="layout" path="M 0 0 L -0.25 0 E" pathEditMode="relative" ptsTypes="">
                                      <p:cBhvr>
                                        <p:cTn id="6" dur="4000" fill="hold"/>
                                        <p:tgtEl>
                                          <p:spTgt spid="10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2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3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7ECB-0510-9469-0C51-9000A19D10DB}"/>
              </a:ext>
            </a:extLst>
          </p:cNvPr>
          <p:cNvSpPr>
            <a:spLocks noGrp="1"/>
          </p:cNvSpPr>
          <p:nvPr>
            <p:ph type="title"/>
          </p:nvPr>
        </p:nvSpPr>
        <p:spPr/>
        <p:txBody>
          <a:bodyPr/>
          <a:lstStyle/>
          <a:p>
            <a:pPr algn="l"/>
            <a:r>
              <a:rPr lang="en-US" dirty="0"/>
              <a:t>Listen for an if-then statement.</a:t>
            </a:r>
          </a:p>
        </p:txBody>
      </p:sp>
      <p:sp>
        <p:nvSpPr>
          <p:cNvPr id="3" name="Content Placeholder 2">
            <a:extLst>
              <a:ext uri="{FF2B5EF4-FFF2-40B4-BE49-F238E27FC236}">
                <a16:creationId xmlns:a16="http://schemas.microsoft.com/office/drawing/2014/main" id="{B36B02F7-31D9-5EB7-FC73-CBB709B6F835}"/>
              </a:ext>
            </a:extLst>
          </p:cNvPr>
          <p:cNvSpPr>
            <a:spLocks noGrp="1"/>
          </p:cNvSpPr>
          <p:nvPr>
            <p:ph idx="1"/>
          </p:nvPr>
        </p:nvSpPr>
        <p:spPr>
          <a:xfrm>
            <a:off x="1287201" y="1883498"/>
            <a:ext cx="9617597" cy="4351338"/>
          </a:xfrm>
        </p:spPr>
        <p:txBody>
          <a:bodyPr/>
          <a:lstStyle/>
          <a:p>
            <a:pPr marL="0" indent="0" algn="ctr">
              <a:buNone/>
            </a:pPr>
            <a:r>
              <a:rPr lang="en-US" dirty="0"/>
              <a:t>Philippians 2:1-2 (NIV)  If you have any encouragement from being united with Christ, if any comfort from his love, if any fellowship with the Spirit, if any tenderness and compassion, 2  then make my joy complete by being like-minded, having the same love, being one in spirit and purpose.</a:t>
            </a:r>
          </a:p>
        </p:txBody>
      </p:sp>
      <p:pic>
        <p:nvPicPr>
          <p:cNvPr id="5" name="Picture 4">
            <a:extLst>
              <a:ext uri="{FF2B5EF4-FFF2-40B4-BE49-F238E27FC236}">
                <a16:creationId xmlns:a16="http://schemas.microsoft.com/office/drawing/2014/main" id="{DE76AF98-ED83-06D5-07C6-E345EE94A4EF}"/>
              </a:ext>
            </a:extLst>
          </p:cNvPr>
          <p:cNvPicPr>
            <a:picLocks noChangeAspect="1"/>
          </p:cNvPicPr>
          <p:nvPr/>
        </p:nvPicPr>
        <p:blipFill>
          <a:blip r:embed="rId2"/>
          <a:stretch>
            <a:fillRect/>
          </a:stretch>
        </p:blipFill>
        <p:spPr>
          <a:xfrm>
            <a:off x="5186475" y="5719537"/>
            <a:ext cx="1819048" cy="2571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0045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E660-9D11-B6B6-F38F-4E9723C28AF5}"/>
              </a:ext>
            </a:extLst>
          </p:cNvPr>
          <p:cNvSpPr>
            <a:spLocks noGrp="1"/>
          </p:cNvSpPr>
          <p:nvPr>
            <p:ph type="title"/>
          </p:nvPr>
        </p:nvSpPr>
        <p:spPr/>
        <p:txBody>
          <a:bodyPr/>
          <a:lstStyle/>
          <a:p>
            <a:r>
              <a:rPr lang="en-US" dirty="0"/>
              <a:t>Love Lays Groundwork</a:t>
            </a:r>
          </a:p>
        </p:txBody>
      </p:sp>
      <p:sp>
        <p:nvSpPr>
          <p:cNvPr id="3" name="Content Placeholder 2">
            <a:extLst>
              <a:ext uri="{FF2B5EF4-FFF2-40B4-BE49-F238E27FC236}">
                <a16:creationId xmlns:a16="http://schemas.microsoft.com/office/drawing/2014/main" id="{53BADC94-0416-58AB-B07F-AE1DCE8C7E00}"/>
              </a:ext>
            </a:extLst>
          </p:cNvPr>
          <p:cNvSpPr>
            <a:spLocks noGrp="1"/>
          </p:cNvSpPr>
          <p:nvPr>
            <p:ph idx="1"/>
          </p:nvPr>
        </p:nvSpPr>
        <p:spPr/>
        <p:txBody>
          <a:bodyPr/>
          <a:lstStyle/>
          <a:p>
            <a:r>
              <a:rPr lang="en-US" dirty="0"/>
              <a:t>What four qualities mark unity with Christ that are mentioned in verse 1?</a:t>
            </a:r>
          </a:p>
          <a:p>
            <a:r>
              <a:rPr lang="en-US" dirty="0"/>
              <a:t>According to verse 2, how can Christians show their unity in Christ in practical ways? </a:t>
            </a:r>
          </a:p>
          <a:p>
            <a:r>
              <a:rPr lang="en-US" dirty="0"/>
              <a:t>What are the benefits of being united in spirit and intent on one purpose in our church?</a:t>
            </a:r>
          </a:p>
          <a:p>
            <a:endParaRPr lang="en-US" dirty="0"/>
          </a:p>
        </p:txBody>
      </p:sp>
    </p:spTree>
    <p:extLst>
      <p:ext uri="{BB962C8B-B14F-4D97-AF65-F5344CB8AC3E}">
        <p14:creationId xmlns:p14="http://schemas.microsoft.com/office/powerpoint/2010/main" val="325504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A1039-5243-236C-1968-997DF7FF1E67}"/>
              </a:ext>
            </a:extLst>
          </p:cNvPr>
          <p:cNvSpPr>
            <a:spLocks noGrp="1"/>
          </p:cNvSpPr>
          <p:nvPr>
            <p:ph type="title"/>
          </p:nvPr>
        </p:nvSpPr>
        <p:spPr/>
        <p:txBody>
          <a:bodyPr/>
          <a:lstStyle/>
          <a:p>
            <a:r>
              <a:rPr lang="en-US" dirty="0"/>
              <a:t>Love Lays Groundwork</a:t>
            </a:r>
          </a:p>
        </p:txBody>
      </p:sp>
      <p:sp>
        <p:nvSpPr>
          <p:cNvPr id="3" name="Content Placeholder 2">
            <a:extLst>
              <a:ext uri="{FF2B5EF4-FFF2-40B4-BE49-F238E27FC236}">
                <a16:creationId xmlns:a16="http://schemas.microsoft.com/office/drawing/2014/main" id="{ECE70361-F5AB-A8DD-7DE4-D1D1096F687A}"/>
              </a:ext>
            </a:extLst>
          </p:cNvPr>
          <p:cNvSpPr>
            <a:spLocks noGrp="1"/>
          </p:cNvSpPr>
          <p:nvPr>
            <p:ph idx="1"/>
          </p:nvPr>
        </p:nvSpPr>
        <p:spPr/>
        <p:txBody>
          <a:bodyPr/>
          <a:lstStyle/>
          <a:p>
            <a:r>
              <a:rPr lang="en-US" dirty="0"/>
              <a:t>What circumstances in life tempt you to ignore the instructions in these verses?</a:t>
            </a:r>
          </a:p>
          <a:p>
            <a:r>
              <a:rPr lang="en-US" dirty="0"/>
              <a:t>How do petty quarrels hold an individual back in his or her Christian walk? </a:t>
            </a:r>
          </a:p>
          <a:p>
            <a:r>
              <a:rPr lang="en-US" dirty="0"/>
              <a:t>How can Christ help you keep peace with others?</a:t>
            </a:r>
          </a:p>
          <a:p>
            <a:r>
              <a:rPr lang="en-US" dirty="0"/>
              <a:t>How can we value others over ourselves in practical ways?</a:t>
            </a:r>
          </a:p>
          <a:p>
            <a:endParaRPr lang="en-US" dirty="0"/>
          </a:p>
        </p:txBody>
      </p:sp>
    </p:spTree>
    <p:extLst>
      <p:ext uri="{BB962C8B-B14F-4D97-AF65-F5344CB8AC3E}">
        <p14:creationId xmlns:p14="http://schemas.microsoft.com/office/powerpoint/2010/main" val="273308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0291-9D73-FEF0-044D-E2E2715F5D40}"/>
              </a:ext>
            </a:extLst>
          </p:cNvPr>
          <p:cNvSpPr>
            <a:spLocks noGrp="1"/>
          </p:cNvSpPr>
          <p:nvPr>
            <p:ph type="title"/>
          </p:nvPr>
        </p:nvSpPr>
        <p:spPr/>
        <p:txBody>
          <a:bodyPr/>
          <a:lstStyle/>
          <a:p>
            <a:pPr algn="l"/>
            <a:r>
              <a:rPr lang="en-US" dirty="0"/>
              <a:t>Listen for how to live humbly.</a:t>
            </a:r>
          </a:p>
        </p:txBody>
      </p:sp>
      <p:sp>
        <p:nvSpPr>
          <p:cNvPr id="3" name="Content Placeholder 2">
            <a:extLst>
              <a:ext uri="{FF2B5EF4-FFF2-40B4-BE49-F238E27FC236}">
                <a16:creationId xmlns:a16="http://schemas.microsoft.com/office/drawing/2014/main" id="{3FE438DB-DBB4-6B88-5A59-7FA47D4583CA}"/>
              </a:ext>
            </a:extLst>
          </p:cNvPr>
          <p:cNvSpPr>
            <a:spLocks noGrp="1"/>
          </p:cNvSpPr>
          <p:nvPr>
            <p:ph idx="1"/>
          </p:nvPr>
        </p:nvSpPr>
        <p:spPr>
          <a:xfrm>
            <a:off x="1738614" y="1933193"/>
            <a:ext cx="8714772" cy="4351338"/>
          </a:xfrm>
        </p:spPr>
        <p:txBody>
          <a:bodyPr/>
          <a:lstStyle/>
          <a:p>
            <a:pPr marL="0" indent="0" algn="ctr">
              <a:buNone/>
            </a:pPr>
            <a:r>
              <a:rPr lang="en-US" dirty="0"/>
              <a:t>Philippians 2:3-4 (NIV)  Do nothing out of selfish ambition or vain conceit, but in humility consider others better than yourselves. 4  Each of you should look not only to your own interests, but also to the interests of others.</a:t>
            </a:r>
          </a:p>
        </p:txBody>
      </p:sp>
      <p:pic>
        <p:nvPicPr>
          <p:cNvPr id="4" name="Picture 3">
            <a:extLst>
              <a:ext uri="{FF2B5EF4-FFF2-40B4-BE49-F238E27FC236}">
                <a16:creationId xmlns:a16="http://schemas.microsoft.com/office/drawing/2014/main" id="{F139B3A4-C6E7-5464-2356-087F9B274D05}"/>
              </a:ext>
            </a:extLst>
          </p:cNvPr>
          <p:cNvPicPr>
            <a:picLocks noChangeAspect="1"/>
          </p:cNvPicPr>
          <p:nvPr/>
        </p:nvPicPr>
        <p:blipFill>
          <a:blip r:embed="rId2"/>
          <a:stretch>
            <a:fillRect/>
          </a:stretch>
        </p:blipFill>
        <p:spPr>
          <a:xfrm>
            <a:off x="5186476" y="5511193"/>
            <a:ext cx="1819048" cy="2571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614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3455-7EDF-972A-A426-CD23D6136F3D}"/>
              </a:ext>
            </a:extLst>
          </p:cNvPr>
          <p:cNvSpPr>
            <a:spLocks noGrp="1"/>
          </p:cNvSpPr>
          <p:nvPr>
            <p:ph type="title"/>
          </p:nvPr>
        </p:nvSpPr>
        <p:spPr/>
        <p:txBody>
          <a:bodyPr/>
          <a:lstStyle/>
          <a:p>
            <a:r>
              <a:rPr lang="en-US" dirty="0"/>
              <a:t>Serve Others</a:t>
            </a:r>
          </a:p>
        </p:txBody>
      </p:sp>
      <p:sp>
        <p:nvSpPr>
          <p:cNvPr id="3" name="Content Placeholder 2">
            <a:extLst>
              <a:ext uri="{FF2B5EF4-FFF2-40B4-BE49-F238E27FC236}">
                <a16:creationId xmlns:a16="http://schemas.microsoft.com/office/drawing/2014/main" id="{F538D642-45F6-2DFD-770E-0DA01DC31013}"/>
              </a:ext>
            </a:extLst>
          </p:cNvPr>
          <p:cNvSpPr>
            <a:spLocks noGrp="1"/>
          </p:cNvSpPr>
          <p:nvPr>
            <p:ph idx="1"/>
          </p:nvPr>
        </p:nvSpPr>
        <p:spPr>
          <a:xfrm>
            <a:off x="838200" y="1979271"/>
            <a:ext cx="10515600" cy="4197692"/>
          </a:xfrm>
        </p:spPr>
        <p:txBody>
          <a:bodyPr/>
          <a:lstStyle/>
          <a:p>
            <a:r>
              <a:rPr lang="en-US" dirty="0"/>
              <a:t>What did Paul say about self-centeredness? </a:t>
            </a:r>
          </a:p>
          <a:p>
            <a:r>
              <a:rPr lang="en-US" dirty="0"/>
              <a:t>How does humility contribute to unity?</a:t>
            </a:r>
          </a:p>
          <a:p>
            <a:r>
              <a:rPr lang="en-US" dirty="0"/>
              <a:t>When have you benefitted from someone who looked out for your interests?</a:t>
            </a:r>
          </a:p>
          <a:p>
            <a:endParaRPr lang="en-US" dirty="0"/>
          </a:p>
        </p:txBody>
      </p:sp>
    </p:spTree>
    <p:extLst>
      <p:ext uri="{BB962C8B-B14F-4D97-AF65-F5344CB8AC3E}">
        <p14:creationId xmlns:p14="http://schemas.microsoft.com/office/powerpoint/2010/main" val="37883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7792-B09D-10CF-80F1-11BF25214318}"/>
              </a:ext>
            </a:extLst>
          </p:cNvPr>
          <p:cNvSpPr>
            <a:spLocks noGrp="1"/>
          </p:cNvSpPr>
          <p:nvPr>
            <p:ph type="title"/>
          </p:nvPr>
        </p:nvSpPr>
        <p:spPr/>
        <p:txBody>
          <a:bodyPr/>
          <a:lstStyle/>
          <a:p>
            <a:r>
              <a:rPr lang="en-US" dirty="0"/>
              <a:t>Serve Others</a:t>
            </a:r>
          </a:p>
        </p:txBody>
      </p:sp>
      <p:sp>
        <p:nvSpPr>
          <p:cNvPr id="3" name="Content Placeholder 2">
            <a:extLst>
              <a:ext uri="{FF2B5EF4-FFF2-40B4-BE49-F238E27FC236}">
                <a16:creationId xmlns:a16="http://schemas.microsoft.com/office/drawing/2014/main" id="{1FDAF2B8-6DC2-48E7-9F08-78766124811A}"/>
              </a:ext>
            </a:extLst>
          </p:cNvPr>
          <p:cNvSpPr>
            <a:spLocks noGrp="1"/>
          </p:cNvSpPr>
          <p:nvPr>
            <p:ph idx="1"/>
          </p:nvPr>
        </p:nvSpPr>
        <p:spPr/>
        <p:txBody>
          <a:bodyPr/>
          <a:lstStyle/>
          <a:p>
            <a:r>
              <a:rPr lang="en-US" dirty="0"/>
              <a:t>What does humility look like in relationship to others?</a:t>
            </a:r>
          </a:p>
          <a:p>
            <a:r>
              <a:rPr lang="en-US" dirty="0"/>
              <a:t>In verse 2 Paul spoke of his joy being made complete.  In what way would humility and unity help fulfill Paul’s joy?</a:t>
            </a:r>
          </a:p>
          <a:p>
            <a:endParaRPr lang="en-US" dirty="0"/>
          </a:p>
        </p:txBody>
      </p:sp>
    </p:spTree>
    <p:extLst>
      <p:ext uri="{BB962C8B-B14F-4D97-AF65-F5344CB8AC3E}">
        <p14:creationId xmlns:p14="http://schemas.microsoft.com/office/powerpoint/2010/main" val="243268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61</TotalTime>
  <Words>754</Words>
  <Application>Microsoft Office PowerPoint</Application>
  <PresentationFormat>Widescreen</PresentationFormat>
  <Paragraphs>57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Humility</vt:lpstr>
      <vt:lpstr>Video Introduction</vt:lpstr>
      <vt:lpstr>Admit it, now …</vt:lpstr>
      <vt:lpstr>Listen for an if-then statement.</vt:lpstr>
      <vt:lpstr>Love Lays Groundwork</vt:lpstr>
      <vt:lpstr>Love Lays Groundwork</vt:lpstr>
      <vt:lpstr>Listen for how to live humbly.</vt:lpstr>
      <vt:lpstr>Serve Others</vt:lpstr>
      <vt:lpstr>Serve Others</vt:lpstr>
      <vt:lpstr>Listen for how Jesus models humility.</vt:lpstr>
      <vt:lpstr>Listen for how Jesus models humility.</vt:lpstr>
      <vt:lpstr>Jesus Models Love and Humility</vt:lpstr>
      <vt:lpstr>Jesus Models Love and Humility</vt:lpstr>
      <vt:lpstr>Application</vt:lpstr>
      <vt:lpstr>Application</vt:lpstr>
      <vt:lpstr>Application</vt:lpstr>
      <vt:lpstr>Family Activities</vt:lpstr>
      <vt:lpstr>Humility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1</cp:revision>
  <dcterms:created xsi:type="dcterms:W3CDTF">2025-07-17T13:15:46Z</dcterms:created>
  <dcterms:modified xsi:type="dcterms:W3CDTF">2025-07-17T14:17:07Z</dcterms:modified>
</cp:coreProperties>
</file>