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77" d="100"/>
          <a:sy n="77" d="100"/>
        </p:scale>
        <p:origin x="120" y="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lxref2jq"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tinyurl.com/syhyyt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I Honor God </a:t>
            </a:r>
            <a:br>
              <a:rPr lang="en-US" dirty="0"/>
            </a:br>
            <a:r>
              <a:rPr lang="en-US" dirty="0"/>
              <a:t>in My Suffering</a:t>
            </a:r>
          </a:p>
        </p:txBody>
      </p:sp>
      <p:sp>
        <p:nvSpPr>
          <p:cNvPr id="3" name="Subtitle 2"/>
          <p:cNvSpPr>
            <a:spLocks noGrp="1"/>
          </p:cNvSpPr>
          <p:nvPr>
            <p:ph type="subTitle" idx="1"/>
          </p:nvPr>
        </p:nvSpPr>
        <p:spPr>
          <a:xfrm>
            <a:off x="1524000" y="3859480"/>
            <a:ext cx="9144000" cy="1398319"/>
          </a:xfrm>
        </p:spPr>
        <p:txBody>
          <a:bodyPr/>
          <a:lstStyle/>
          <a:p>
            <a:r>
              <a:rPr lang="en-US" dirty="0"/>
              <a:t>February 23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931A-B338-4FD9-A95C-2502F2B0076E}"/>
              </a:ext>
            </a:extLst>
          </p:cNvPr>
          <p:cNvSpPr>
            <a:spLocks noGrp="1"/>
          </p:cNvSpPr>
          <p:nvPr>
            <p:ph type="title"/>
          </p:nvPr>
        </p:nvSpPr>
        <p:spPr/>
        <p:txBody>
          <a:bodyPr/>
          <a:lstStyle/>
          <a:p>
            <a:pPr algn="l"/>
            <a:r>
              <a:rPr lang="en-US" dirty="0"/>
              <a:t>Listen for a Psalm quoted.</a:t>
            </a:r>
          </a:p>
        </p:txBody>
      </p:sp>
      <p:sp>
        <p:nvSpPr>
          <p:cNvPr id="3" name="Content Placeholder 2">
            <a:extLst>
              <a:ext uri="{FF2B5EF4-FFF2-40B4-BE49-F238E27FC236}">
                <a16:creationId xmlns:a16="http://schemas.microsoft.com/office/drawing/2014/main" id="{7EF0E629-2245-4129-B3E4-27361489A84B}"/>
              </a:ext>
            </a:extLst>
          </p:cNvPr>
          <p:cNvSpPr>
            <a:spLocks noGrp="1"/>
          </p:cNvSpPr>
          <p:nvPr>
            <p:ph idx="1"/>
          </p:nvPr>
        </p:nvSpPr>
        <p:spPr>
          <a:xfrm>
            <a:off x="1127341" y="1838151"/>
            <a:ext cx="9900781" cy="4351338"/>
          </a:xfrm>
        </p:spPr>
        <p:txBody>
          <a:bodyPr/>
          <a:lstStyle/>
          <a:p>
            <a:pPr marL="0" indent="0" algn="ctr">
              <a:buNone/>
            </a:pPr>
            <a:r>
              <a:rPr lang="en-US" dirty="0"/>
              <a:t>from the dead will also raise us with Jesus and present us with you in his presence. 15  All this is for your benefit, so that the grace that is reaching more and more people may cause thanksgiving to overflow to the glory of God.</a:t>
            </a:r>
          </a:p>
          <a:p>
            <a:pPr marL="0" indent="0" algn="ctr">
              <a:buNone/>
            </a:pPr>
            <a:endParaRPr lang="en-US" dirty="0"/>
          </a:p>
        </p:txBody>
      </p:sp>
      <p:pic>
        <p:nvPicPr>
          <p:cNvPr id="4" name="Picture 3">
            <a:extLst>
              <a:ext uri="{FF2B5EF4-FFF2-40B4-BE49-F238E27FC236}">
                <a16:creationId xmlns:a16="http://schemas.microsoft.com/office/drawing/2014/main" id="{0CBEB3B3-6538-47C3-911C-6E74E24BB97E}"/>
              </a:ext>
            </a:extLst>
          </p:cNvPr>
          <p:cNvPicPr>
            <a:picLocks noChangeAspect="1"/>
          </p:cNvPicPr>
          <p:nvPr/>
        </p:nvPicPr>
        <p:blipFill>
          <a:blip r:embed="rId2"/>
          <a:stretch>
            <a:fillRect/>
          </a:stretch>
        </p:blipFill>
        <p:spPr>
          <a:xfrm>
            <a:off x="4983783" y="5038027"/>
            <a:ext cx="1923810"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867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F7FF-F7FE-48E6-86EE-CE0191608C82}"/>
              </a:ext>
            </a:extLst>
          </p:cNvPr>
          <p:cNvSpPr>
            <a:spLocks noGrp="1"/>
          </p:cNvSpPr>
          <p:nvPr>
            <p:ph type="title"/>
          </p:nvPr>
        </p:nvSpPr>
        <p:spPr/>
        <p:txBody>
          <a:bodyPr/>
          <a:lstStyle/>
          <a:p>
            <a:r>
              <a:rPr lang="en-US" dirty="0"/>
              <a:t>Give Thanks And Praise God</a:t>
            </a:r>
          </a:p>
        </p:txBody>
      </p:sp>
      <p:sp>
        <p:nvSpPr>
          <p:cNvPr id="3" name="Content Placeholder 2">
            <a:extLst>
              <a:ext uri="{FF2B5EF4-FFF2-40B4-BE49-F238E27FC236}">
                <a16:creationId xmlns:a16="http://schemas.microsoft.com/office/drawing/2014/main" id="{2C44B5B9-C000-4FA2-84C2-6838F23514B0}"/>
              </a:ext>
            </a:extLst>
          </p:cNvPr>
          <p:cNvSpPr>
            <a:spLocks noGrp="1"/>
          </p:cNvSpPr>
          <p:nvPr>
            <p:ph idx="1"/>
          </p:nvPr>
        </p:nvSpPr>
        <p:spPr/>
        <p:txBody>
          <a:bodyPr/>
          <a:lstStyle/>
          <a:p>
            <a:r>
              <a:rPr lang="en-US" dirty="0"/>
              <a:t>What good outcome came to the Corinthians because Paul was willing to suffer? </a:t>
            </a:r>
          </a:p>
          <a:p>
            <a:r>
              <a:rPr lang="en-US" dirty="0"/>
              <a:t>In what way did Paul identify with the psalmist in Psalm 116:10 (KJV)?</a:t>
            </a:r>
          </a:p>
          <a:p>
            <a:r>
              <a:rPr lang="en-US" dirty="0"/>
              <a:t>What did Paul offer as the reason he had confidence even in the midst of suffering?</a:t>
            </a:r>
          </a:p>
          <a:p>
            <a:endParaRPr lang="en-US" dirty="0"/>
          </a:p>
        </p:txBody>
      </p:sp>
    </p:spTree>
    <p:extLst>
      <p:ext uri="{BB962C8B-B14F-4D97-AF65-F5344CB8AC3E}">
        <p14:creationId xmlns:p14="http://schemas.microsoft.com/office/powerpoint/2010/main" val="84032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4748-7547-4BA2-B67E-5F388797BD90}"/>
              </a:ext>
            </a:extLst>
          </p:cNvPr>
          <p:cNvSpPr>
            <a:spLocks noGrp="1"/>
          </p:cNvSpPr>
          <p:nvPr>
            <p:ph type="title"/>
          </p:nvPr>
        </p:nvSpPr>
        <p:spPr/>
        <p:txBody>
          <a:bodyPr/>
          <a:lstStyle/>
          <a:p>
            <a:r>
              <a:rPr lang="en-US" dirty="0"/>
              <a:t>Give Thanks And Praise God</a:t>
            </a:r>
          </a:p>
        </p:txBody>
      </p:sp>
      <p:sp>
        <p:nvSpPr>
          <p:cNvPr id="3" name="Content Placeholder 2">
            <a:extLst>
              <a:ext uri="{FF2B5EF4-FFF2-40B4-BE49-F238E27FC236}">
                <a16:creationId xmlns:a16="http://schemas.microsoft.com/office/drawing/2014/main" id="{A2FD1F51-DD09-4899-B639-1B304FF4354A}"/>
              </a:ext>
            </a:extLst>
          </p:cNvPr>
          <p:cNvSpPr>
            <a:spLocks noGrp="1"/>
          </p:cNvSpPr>
          <p:nvPr>
            <p:ph idx="1"/>
          </p:nvPr>
        </p:nvSpPr>
        <p:spPr/>
        <p:txBody>
          <a:bodyPr/>
          <a:lstStyle/>
          <a:p>
            <a:r>
              <a:rPr lang="en-US" dirty="0"/>
              <a:t>What obstacles sometimes keep us from viewing suffering as an opportunity to share the gospel?</a:t>
            </a:r>
          </a:p>
          <a:p>
            <a:r>
              <a:rPr lang="en-US" dirty="0"/>
              <a:t>According to verse 15, why did Paul endure all that he endured?</a:t>
            </a:r>
          </a:p>
          <a:p>
            <a:r>
              <a:rPr lang="en-US" dirty="0"/>
              <a:t>How can suffering lead to the spread of the gospel?</a:t>
            </a:r>
          </a:p>
          <a:p>
            <a:endParaRPr lang="en-US" dirty="0"/>
          </a:p>
        </p:txBody>
      </p:sp>
    </p:spTree>
    <p:extLst>
      <p:ext uri="{BB962C8B-B14F-4D97-AF65-F5344CB8AC3E}">
        <p14:creationId xmlns:p14="http://schemas.microsoft.com/office/powerpoint/2010/main" val="81627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BA32-3046-4BEE-9BE6-8A545BF655AE}"/>
              </a:ext>
            </a:extLst>
          </p:cNvPr>
          <p:cNvSpPr>
            <a:spLocks noGrp="1"/>
          </p:cNvSpPr>
          <p:nvPr>
            <p:ph type="title"/>
          </p:nvPr>
        </p:nvSpPr>
        <p:spPr/>
        <p:txBody>
          <a:bodyPr/>
          <a:lstStyle/>
          <a:p>
            <a:pPr algn="l"/>
            <a:r>
              <a:rPr lang="en-US" dirty="0"/>
              <a:t>Listen for why to stand strong.</a:t>
            </a:r>
          </a:p>
        </p:txBody>
      </p:sp>
      <p:sp>
        <p:nvSpPr>
          <p:cNvPr id="3" name="Content Placeholder 2">
            <a:extLst>
              <a:ext uri="{FF2B5EF4-FFF2-40B4-BE49-F238E27FC236}">
                <a16:creationId xmlns:a16="http://schemas.microsoft.com/office/drawing/2014/main" id="{D08A2DC3-C03B-4A51-97E7-121B67ECE6E8}"/>
              </a:ext>
            </a:extLst>
          </p:cNvPr>
          <p:cNvSpPr>
            <a:spLocks noGrp="1"/>
          </p:cNvSpPr>
          <p:nvPr>
            <p:ph idx="1"/>
          </p:nvPr>
        </p:nvSpPr>
        <p:spPr>
          <a:xfrm>
            <a:off x="838200" y="1640910"/>
            <a:ext cx="10515600" cy="4536053"/>
          </a:xfrm>
        </p:spPr>
        <p:txBody>
          <a:bodyPr/>
          <a:lstStyle/>
          <a:p>
            <a:pPr marL="0" indent="0" algn="ctr">
              <a:buNone/>
            </a:pPr>
            <a:r>
              <a:rPr lang="en-US" dirty="0"/>
              <a:t>2 Corinthians 4:16-18 (NIV)   Therefore we do not lose heart. Though outwardly we are wasting away, yet inwardly we are being renewed day by day. 17  For our light and momentary troubles are achieving for us an eternal glory that far outweighs them all. 18  So we fix our eyes not on what is seen, but on what is unseen. For what is seen is temporary, but what is unseen is eternal.</a:t>
            </a:r>
          </a:p>
          <a:p>
            <a:pPr marL="0" indent="0" algn="ctr">
              <a:buNone/>
            </a:pPr>
            <a:endParaRPr lang="en-US" dirty="0"/>
          </a:p>
        </p:txBody>
      </p:sp>
      <p:pic>
        <p:nvPicPr>
          <p:cNvPr id="4" name="Picture 3">
            <a:extLst>
              <a:ext uri="{FF2B5EF4-FFF2-40B4-BE49-F238E27FC236}">
                <a16:creationId xmlns:a16="http://schemas.microsoft.com/office/drawing/2014/main" id="{2071C0DF-9E4B-493B-A94F-FCAC3F5C740D}"/>
              </a:ext>
            </a:extLst>
          </p:cNvPr>
          <p:cNvPicPr>
            <a:picLocks noChangeAspect="1"/>
          </p:cNvPicPr>
          <p:nvPr/>
        </p:nvPicPr>
        <p:blipFill>
          <a:blip r:embed="rId2"/>
          <a:stretch>
            <a:fillRect/>
          </a:stretch>
        </p:blipFill>
        <p:spPr>
          <a:xfrm>
            <a:off x="4933679" y="5977479"/>
            <a:ext cx="1923810"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792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3075-4C8E-4E6B-A7CF-DA1068B969DA}"/>
              </a:ext>
            </a:extLst>
          </p:cNvPr>
          <p:cNvSpPr>
            <a:spLocks noGrp="1"/>
          </p:cNvSpPr>
          <p:nvPr>
            <p:ph type="title"/>
          </p:nvPr>
        </p:nvSpPr>
        <p:spPr/>
        <p:txBody>
          <a:bodyPr/>
          <a:lstStyle/>
          <a:p>
            <a:r>
              <a:rPr lang="en-US" dirty="0"/>
              <a:t>Stand Strong to Glorify God</a:t>
            </a:r>
          </a:p>
        </p:txBody>
      </p:sp>
      <p:sp>
        <p:nvSpPr>
          <p:cNvPr id="3" name="Content Placeholder 2">
            <a:extLst>
              <a:ext uri="{FF2B5EF4-FFF2-40B4-BE49-F238E27FC236}">
                <a16:creationId xmlns:a16="http://schemas.microsoft.com/office/drawing/2014/main" id="{4D70FC45-6375-48A1-8E5D-3CB2AC187376}"/>
              </a:ext>
            </a:extLst>
          </p:cNvPr>
          <p:cNvSpPr>
            <a:spLocks noGrp="1"/>
          </p:cNvSpPr>
          <p:nvPr>
            <p:ph idx="1"/>
          </p:nvPr>
        </p:nvSpPr>
        <p:spPr/>
        <p:txBody>
          <a:bodyPr/>
          <a:lstStyle/>
          <a:p>
            <a:r>
              <a:rPr lang="en-US" dirty="0"/>
              <a:t>What contrasts are found in these verses?  List all the contrasting words and phrases in the passage.</a:t>
            </a:r>
          </a:p>
          <a:p>
            <a:endParaRPr lang="en-US" dirty="0"/>
          </a:p>
        </p:txBody>
      </p:sp>
      <p:graphicFrame>
        <p:nvGraphicFramePr>
          <p:cNvPr id="4" name="Table 4">
            <a:extLst>
              <a:ext uri="{FF2B5EF4-FFF2-40B4-BE49-F238E27FC236}">
                <a16:creationId xmlns:a16="http://schemas.microsoft.com/office/drawing/2014/main" id="{CDF688AA-0685-491B-B745-845657EA95F6}"/>
              </a:ext>
            </a:extLst>
          </p:cNvPr>
          <p:cNvGraphicFramePr>
            <a:graphicFrameLocks noGrp="1"/>
          </p:cNvGraphicFramePr>
          <p:nvPr>
            <p:extLst>
              <p:ext uri="{D42A27DB-BD31-4B8C-83A1-F6EECF244321}">
                <p14:modId xmlns:p14="http://schemas.microsoft.com/office/powerpoint/2010/main" val="1457919497"/>
              </p:ext>
            </p:extLst>
          </p:nvPr>
        </p:nvGraphicFramePr>
        <p:xfrm>
          <a:off x="1315232" y="3688334"/>
          <a:ext cx="9983244" cy="1280160"/>
        </p:xfrm>
        <a:graphic>
          <a:graphicData uri="http://schemas.openxmlformats.org/drawingml/2006/table">
            <a:tbl>
              <a:tblPr firstRow="1" bandRow="1">
                <a:tableStyleId>{5C22544A-7EE6-4342-B048-85BDC9FD1C3A}</a:tableStyleId>
              </a:tblPr>
              <a:tblGrid>
                <a:gridCol w="4991622">
                  <a:extLst>
                    <a:ext uri="{9D8B030D-6E8A-4147-A177-3AD203B41FA5}">
                      <a16:colId xmlns:a16="http://schemas.microsoft.com/office/drawing/2014/main" val="2939213503"/>
                    </a:ext>
                  </a:extLst>
                </a:gridCol>
                <a:gridCol w="4991622">
                  <a:extLst>
                    <a:ext uri="{9D8B030D-6E8A-4147-A177-3AD203B41FA5}">
                      <a16:colId xmlns:a16="http://schemas.microsoft.com/office/drawing/2014/main" val="11411969"/>
                    </a:ext>
                  </a:extLst>
                </a:gridCol>
              </a:tblGrid>
              <a:tr h="370840">
                <a:tc>
                  <a:txBody>
                    <a:bodyPr/>
                    <a:lstStyle/>
                    <a:p>
                      <a:pPr algn="ctr"/>
                      <a:r>
                        <a:rPr lang="en-US" sz="2400" dirty="0"/>
                        <a:t>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Contrast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448657"/>
                  </a:ext>
                </a:extLst>
              </a:tr>
              <a:tr h="370840">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873551"/>
                  </a:ext>
                </a:extLst>
              </a:tr>
            </a:tbl>
          </a:graphicData>
        </a:graphic>
      </p:graphicFrame>
    </p:spTree>
    <p:extLst>
      <p:ext uri="{BB962C8B-B14F-4D97-AF65-F5344CB8AC3E}">
        <p14:creationId xmlns:p14="http://schemas.microsoft.com/office/powerpoint/2010/main" val="1365539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D86E-B067-46C3-B9FD-B1CE107DF5C1}"/>
              </a:ext>
            </a:extLst>
          </p:cNvPr>
          <p:cNvSpPr>
            <a:spLocks noGrp="1"/>
          </p:cNvSpPr>
          <p:nvPr>
            <p:ph type="title"/>
          </p:nvPr>
        </p:nvSpPr>
        <p:spPr/>
        <p:txBody>
          <a:bodyPr/>
          <a:lstStyle/>
          <a:p>
            <a:r>
              <a:rPr lang="en-US" dirty="0"/>
              <a:t>Stand Strong to Glorify God</a:t>
            </a:r>
          </a:p>
        </p:txBody>
      </p:sp>
      <p:sp>
        <p:nvSpPr>
          <p:cNvPr id="3" name="Content Placeholder 2">
            <a:extLst>
              <a:ext uri="{FF2B5EF4-FFF2-40B4-BE49-F238E27FC236}">
                <a16:creationId xmlns:a16="http://schemas.microsoft.com/office/drawing/2014/main" id="{40430BDB-92BF-44BF-ABE1-E3260C06912D}"/>
              </a:ext>
            </a:extLst>
          </p:cNvPr>
          <p:cNvSpPr>
            <a:spLocks noGrp="1"/>
          </p:cNvSpPr>
          <p:nvPr>
            <p:ph idx="1"/>
          </p:nvPr>
        </p:nvSpPr>
        <p:spPr/>
        <p:txBody>
          <a:bodyPr/>
          <a:lstStyle/>
          <a:p>
            <a:r>
              <a:rPr lang="en-US" dirty="0"/>
              <a:t>To what did Paul reaffirm his commitment?</a:t>
            </a:r>
          </a:p>
          <a:p>
            <a:r>
              <a:rPr lang="en-US" dirty="0"/>
              <a:t>How does focusing on the eternal help us endure the temporary?</a:t>
            </a:r>
          </a:p>
          <a:p>
            <a:r>
              <a:rPr lang="en-US" dirty="0"/>
              <a:t>Why do you think it is so easy for believers to forget about the eternal and focus or concentrate on the temporary?</a:t>
            </a:r>
          </a:p>
          <a:p>
            <a:endParaRPr lang="en-US" dirty="0"/>
          </a:p>
        </p:txBody>
      </p:sp>
    </p:spTree>
    <p:extLst>
      <p:ext uri="{BB962C8B-B14F-4D97-AF65-F5344CB8AC3E}">
        <p14:creationId xmlns:p14="http://schemas.microsoft.com/office/powerpoint/2010/main" val="125064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0B74-C430-4B07-B817-75C009C2C577}"/>
              </a:ext>
            </a:extLst>
          </p:cNvPr>
          <p:cNvSpPr>
            <a:spLocks noGrp="1"/>
          </p:cNvSpPr>
          <p:nvPr>
            <p:ph type="title"/>
          </p:nvPr>
        </p:nvSpPr>
        <p:spPr/>
        <p:txBody>
          <a:bodyPr/>
          <a:lstStyle/>
          <a:p>
            <a:r>
              <a:rPr lang="en-US" dirty="0"/>
              <a:t>Stand Strong to Glorify God</a:t>
            </a:r>
          </a:p>
        </p:txBody>
      </p:sp>
      <p:sp>
        <p:nvSpPr>
          <p:cNvPr id="3" name="Content Placeholder 2">
            <a:extLst>
              <a:ext uri="{FF2B5EF4-FFF2-40B4-BE49-F238E27FC236}">
                <a16:creationId xmlns:a16="http://schemas.microsoft.com/office/drawing/2014/main" id="{860B5B43-60C1-4C0E-9DC9-AFEDFA99AC22}"/>
              </a:ext>
            </a:extLst>
          </p:cNvPr>
          <p:cNvSpPr>
            <a:spLocks noGrp="1"/>
          </p:cNvSpPr>
          <p:nvPr>
            <p:ph idx="1"/>
          </p:nvPr>
        </p:nvSpPr>
        <p:spPr/>
        <p:txBody>
          <a:bodyPr/>
          <a:lstStyle/>
          <a:p>
            <a:r>
              <a:rPr lang="en-US" dirty="0"/>
              <a:t>What can we do to “see the unseen” and focus by faith on the eternal?</a:t>
            </a:r>
          </a:p>
          <a:p>
            <a:r>
              <a:rPr lang="en-US" dirty="0"/>
              <a:t>How can believers help one another as we deal with daily struggles of our temporal lives and the “wasting away” Paul talks about?</a:t>
            </a:r>
          </a:p>
        </p:txBody>
      </p:sp>
    </p:spTree>
    <p:extLst>
      <p:ext uri="{BB962C8B-B14F-4D97-AF65-F5344CB8AC3E}">
        <p14:creationId xmlns:p14="http://schemas.microsoft.com/office/powerpoint/2010/main" val="187235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1725-260C-49E4-91B3-CFCD3E4F5A1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011EE30-F228-43CB-AEDA-E4E1BA06113B}"/>
              </a:ext>
            </a:extLst>
          </p:cNvPr>
          <p:cNvSpPr>
            <a:spLocks noGrp="1"/>
          </p:cNvSpPr>
          <p:nvPr>
            <p:ph idx="1"/>
          </p:nvPr>
        </p:nvSpPr>
        <p:spPr>
          <a:xfrm>
            <a:off x="838200" y="2167003"/>
            <a:ext cx="10515600" cy="4009960"/>
          </a:xfrm>
        </p:spPr>
        <p:txBody>
          <a:bodyPr/>
          <a:lstStyle/>
          <a:p>
            <a:r>
              <a:rPr lang="en-US" dirty="0"/>
              <a:t>Pray. </a:t>
            </a:r>
          </a:p>
          <a:p>
            <a:pPr lvl="1"/>
            <a:r>
              <a:rPr lang="en-US" dirty="0"/>
              <a:t>Ask God for help when you endure suffering. </a:t>
            </a:r>
          </a:p>
          <a:p>
            <a:pPr lvl="1"/>
            <a:r>
              <a:rPr lang="en-US" dirty="0"/>
              <a:t>Ask Him to draw you closer to Him. </a:t>
            </a:r>
          </a:p>
          <a:p>
            <a:pPr lvl="1"/>
            <a:r>
              <a:rPr lang="en-US" dirty="0"/>
              <a:t>Ask a few close friends to pray for you and remind you of God’s love for you.</a:t>
            </a:r>
          </a:p>
          <a:p>
            <a:endParaRPr lang="en-US" dirty="0"/>
          </a:p>
        </p:txBody>
      </p:sp>
    </p:spTree>
    <p:extLst>
      <p:ext uri="{BB962C8B-B14F-4D97-AF65-F5344CB8AC3E}">
        <p14:creationId xmlns:p14="http://schemas.microsoft.com/office/powerpoint/2010/main" val="1739685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1725-260C-49E4-91B3-CFCD3E4F5A1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011EE30-F228-43CB-AEDA-E4E1BA06113B}"/>
              </a:ext>
            </a:extLst>
          </p:cNvPr>
          <p:cNvSpPr>
            <a:spLocks noGrp="1"/>
          </p:cNvSpPr>
          <p:nvPr>
            <p:ph idx="1"/>
          </p:nvPr>
        </p:nvSpPr>
        <p:spPr>
          <a:xfrm>
            <a:off x="838200" y="2079321"/>
            <a:ext cx="10515600" cy="4097642"/>
          </a:xfrm>
        </p:spPr>
        <p:txBody>
          <a:bodyPr/>
          <a:lstStyle/>
          <a:p>
            <a:r>
              <a:rPr lang="en-US" dirty="0"/>
              <a:t>Journal. </a:t>
            </a:r>
          </a:p>
          <a:p>
            <a:pPr lvl="1"/>
            <a:r>
              <a:rPr lang="en-US" dirty="0"/>
              <a:t>One way to discover how God is at work is to use a journal to write down your prayers and observations. </a:t>
            </a:r>
          </a:p>
          <a:p>
            <a:pPr lvl="1"/>
            <a:r>
              <a:rPr lang="en-US" dirty="0"/>
              <a:t>In time, you can look back at your writing to see what He taught you and how you have grown in Christ.</a:t>
            </a:r>
          </a:p>
          <a:p>
            <a:endParaRPr lang="en-US" dirty="0"/>
          </a:p>
        </p:txBody>
      </p:sp>
    </p:spTree>
    <p:extLst>
      <p:ext uri="{BB962C8B-B14F-4D97-AF65-F5344CB8AC3E}">
        <p14:creationId xmlns:p14="http://schemas.microsoft.com/office/powerpoint/2010/main" val="28417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1725-260C-49E4-91B3-CFCD3E4F5A1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011EE30-F228-43CB-AEDA-E4E1BA06113B}"/>
              </a:ext>
            </a:extLst>
          </p:cNvPr>
          <p:cNvSpPr>
            <a:spLocks noGrp="1"/>
          </p:cNvSpPr>
          <p:nvPr>
            <p:ph idx="1"/>
          </p:nvPr>
        </p:nvSpPr>
        <p:spPr/>
        <p:txBody>
          <a:bodyPr/>
          <a:lstStyle/>
          <a:p>
            <a:r>
              <a:rPr lang="en-US" dirty="0"/>
              <a:t>Share. </a:t>
            </a:r>
          </a:p>
          <a:p>
            <a:pPr lvl="1"/>
            <a:r>
              <a:rPr lang="en-US" dirty="0"/>
              <a:t>Tell someone else of your experience with God during a time of difficulty or suffering. </a:t>
            </a:r>
          </a:p>
          <a:p>
            <a:pPr lvl="1"/>
            <a:r>
              <a:rPr lang="en-US" dirty="0"/>
              <a:t>It’s your story to share. Look at it as a gift to someone who is suffering now.</a:t>
            </a:r>
          </a:p>
          <a:p>
            <a:pPr lvl="1"/>
            <a:r>
              <a:rPr lang="en-US" dirty="0"/>
              <a:t>Pray and ask God to make you aware of any opportunities to use your story to encourage or help others</a:t>
            </a:r>
          </a:p>
          <a:p>
            <a:endParaRPr lang="en-US" dirty="0"/>
          </a:p>
        </p:txBody>
      </p:sp>
    </p:spTree>
    <p:extLst>
      <p:ext uri="{BB962C8B-B14F-4D97-AF65-F5344CB8AC3E}">
        <p14:creationId xmlns:p14="http://schemas.microsoft.com/office/powerpoint/2010/main" val="328659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5E5B-3075-4ED7-87ED-6A998DE5B9B6}"/>
              </a:ext>
            </a:extLst>
          </p:cNvPr>
          <p:cNvSpPr>
            <a:spLocks noGrp="1"/>
          </p:cNvSpPr>
          <p:nvPr>
            <p:ph type="title"/>
          </p:nvPr>
        </p:nvSpPr>
        <p:spPr>
          <a:xfrm>
            <a:off x="838200" y="365126"/>
            <a:ext cx="10515600" cy="917410"/>
          </a:xfrm>
        </p:spPr>
        <p:txBody>
          <a:bodyPr/>
          <a:lstStyle/>
          <a:p>
            <a:r>
              <a:rPr lang="en-US" dirty="0"/>
              <a:t>Introduction Video</a:t>
            </a:r>
          </a:p>
        </p:txBody>
      </p:sp>
      <p:pic>
        <p:nvPicPr>
          <p:cNvPr id="5" name="Picture 4" descr="A picture containing monitor, screen, photo, front&#10;&#10;Description automatically generated">
            <a:hlinkClick r:id="rId2"/>
            <a:extLst>
              <a:ext uri="{FF2B5EF4-FFF2-40B4-BE49-F238E27FC236}">
                <a16:creationId xmlns:a16="http://schemas.microsoft.com/office/drawing/2014/main" id="{AF7AA10D-9C34-40B7-A8E7-2A905ED58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250" y="1214560"/>
            <a:ext cx="6931753" cy="476138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DE755C7-E3B1-44DA-9A29-824901365AC6}"/>
              </a:ext>
            </a:extLst>
          </p:cNvPr>
          <p:cNvSpPr txBox="1"/>
          <p:nvPr/>
        </p:nvSpPr>
        <p:spPr>
          <a:xfrm>
            <a:off x="4785756" y="6032665"/>
            <a:ext cx="2850078" cy="368135"/>
          </a:xfrm>
          <a:prstGeom prst="rect">
            <a:avLst/>
          </a:prstGeom>
          <a:noFill/>
        </p:spPr>
        <p:txBody>
          <a:bodyPr wrap="square" rtlCol="0">
            <a:spAutoFit/>
          </a:bodyPr>
          <a:lstStyle/>
          <a:p>
            <a:pPr algn="ctr"/>
            <a:r>
              <a:rPr lang="en-US" dirty="0">
                <a:hlinkClick r:id="rId2"/>
              </a:rPr>
              <a:t>View Video</a:t>
            </a:r>
            <a:endParaRPr lang="en-US" dirty="0"/>
          </a:p>
        </p:txBody>
      </p:sp>
    </p:spTree>
    <p:extLst>
      <p:ext uri="{BB962C8B-B14F-4D97-AF65-F5344CB8AC3E}">
        <p14:creationId xmlns:p14="http://schemas.microsoft.com/office/powerpoint/2010/main" val="279860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AF8B-C803-4D57-8D14-FBE818625579}"/>
              </a:ext>
            </a:extLst>
          </p:cNvPr>
          <p:cNvSpPr>
            <a:spLocks noGrp="1"/>
          </p:cNvSpPr>
          <p:nvPr>
            <p:ph type="title"/>
          </p:nvPr>
        </p:nvSpPr>
        <p:spPr/>
        <p:txBody>
          <a:bodyPr/>
          <a:lstStyle/>
          <a:p>
            <a:r>
              <a:rPr lang="en-US" dirty="0"/>
              <a:t>Family Activities</a:t>
            </a:r>
          </a:p>
        </p:txBody>
      </p:sp>
      <p:pic>
        <p:nvPicPr>
          <p:cNvPr id="2050" name="Picture 2">
            <a:extLst>
              <a:ext uri="{FF2B5EF4-FFF2-40B4-BE49-F238E27FC236}">
                <a16:creationId xmlns:a16="http://schemas.microsoft.com/office/drawing/2014/main" id="{9D76176B-E3D8-4185-9B38-2C574E5B2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85" b="-4288"/>
          <a:stretch>
            <a:fillRect/>
          </a:stretch>
        </p:blipFill>
        <p:spPr bwMode="auto">
          <a:xfrm>
            <a:off x="6403975" y="4412336"/>
            <a:ext cx="3929998" cy="1503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2051" name="Picture 1">
            <a:extLst>
              <a:ext uri="{FF2B5EF4-FFF2-40B4-BE49-F238E27FC236}">
                <a16:creationId xmlns:a16="http://schemas.microsoft.com/office/drawing/2014/main" id="{C1A067AA-48C0-4F67-9356-7E818800A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072" y="3681798"/>
            <a:ext cx="2500443" cy="105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id="{EA44A1EA-06B0-47D2-AB6B-BADC9E1701B0}"/>
              </a:ext>
            </a:extLst>
          </p:cNvPr>
          <p:cNvSpPr/>
          <p:nvPr/>
        </p:nvSpPr>
        <p:spPr>
          <a:xfrm>
            <a:off x="4396636" y="1427967"/>
            <a:ext cx="5799550" cy="2091847"/>
          </a:xfrm>
          <a:prstGeom prst="wedgeRoundRectCallout">
            <a:avLst>
              <a:gd name="adj1" fmla="val -59727"/>
              <a:gd name="adj2" fmla="val 37236"/>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It’s </a:t>
            </a:r>
            <a:r>
              <a:rPr lang="en-US" i="1" dirty="0">
                <a:latin typeface="Comic Sans MS" panose="030F0702030302020204" pitchFamily="66" charset="0"/>
              </a:rPr>
              <a:t>tragic … </a:t>
            </a:r>
            <a:r>
              <a:rPr lang="en-US" dirty="0">
                <a:latin typeface="Comic Sans MS" panose="030F0702030302020204" pitchFamily="66" charset="0"/>
              </a:rPr>
              <a:t>all the letters have fallen out of the grid… oh  the inhumanity!  And such an important message for you to consider.  If you get stuck or are determined to do the crossword instead, go to </a:t>
            </a:r>
            <a:r>
              <a:rPr lang="en-US" u="sng" dirty="0">
                <a:latin typeface="Comic Sans MS" panose="030F0702030302020204" pitchFamily="66" charset="0"/>
                <a:hlinkClick r:id="rId4"/>
              </a:rPr>
              <a:t>https://tinyurl.com/syhyyty</a:t>
            </a:r>
            <a:r>
              <a:rPr lang="en-US" u="sng" dirty="0">
                <a:latin typeface="Comic Sans MS" panose="030F0702030302020204" pitchFamily="66" charset="0"/>
              </a:rPr>
              <a:t>.  </a:t>
            </a:r>
            <a:r>
              <a:rPr lang="en-US" dirty="0">
                <a:latin typeface="Comic Sans MS" panose="030F0702030302020204" pitchFamily="66" charset="0"/>
              </a:rPr>
              <a:t>There’s also other worthwhile activities there for the whole family. </a:t>
            </a:r>
          </a:p>
        </p:txBody>
      </p:sp>
      <p:pic>
        <p:nvPicPr>
          <p:cNvPr id="2055" name="Picture 7" descr="Bitmoji Image">
            <a:extLst>
              <a:ext uri="{FF2B5EF4-FFF2-40B4-BE49-F238E27FC236}">
                <a16:creationId xmlns:a16="http://schemas.microsoft.com/office/drawing/2014/main" id="{99580E45-77A8-4504-BF21-4EE514D0A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05970" y="1946883"/>
            <a:ext cx="4240973" cy="4240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35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I Honor God </a:t>
            </a:r>
            <a:br>
              <a:rPr lang="en-US" dirty="0"/>
            </a:br>
            <a:r>
              <a:rPr lang="en-US" dirty="0"/>
              <a:t>in My Suffering</a:t>
            </a:r>
          </a:p>
        </p:txBody>
      </p:sp>
      <p:sp>
        <p:nvSpPr>
          <p:cNvPr id="3" name="Subtitle 2"/>
          <p:cNvSpPr>
            <a:spLocks noGrp="1"/>
          </p:cNvSpPr>
          <p:nvPr>
            <p:ph type="subTitle" idx="1"/>
          </p:nvPr>
        </p:nvSpPr>
        <p:spPr>
          <a:xfrm>
            <a:off x="1524000" y="3859480"/>
            <a:ext cx="9144000" cy="1398319"/>
          </a:xfrm>
        </p:spPr>
        <p:txBody>
          <a:bodyPr/>
          <a:lstStyle/>
          <a:p>
            <a:r>
              <a:rPr lang="en-US" dirty="0"/>
              <a:t>February 23</a:t>
            </a:r>
          </a:p>
        </p:txBody>
      </p:sp>
    </p:spTree>
    <p:extLst>
      <p:ext uri="{BB962C8B-B14F-4D97-AF65-F5344CB8AC3E}">
        <p14:creationId xmlns:p14="http://schemas.microsoft.com/office/powerpoint/2010/main" val="415559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4232E7-BB58-438E-98FA-88D7C83177DD}"/>
              </a:ext>
            </a:extLst>
          </p:cNvPr>
          <p:cNvSpPr>
            <a:spLocks noGrp="1"/>
          </p:cNvSpPr>
          <p:nvPr>
            <p:ph type="title"/>
          </p:nvPr>
        </p:nvSpPr>
        <p:spPr/>
        <p:txBody>
          <a:bodyPr/>
          <a:lstStyle/>
          <a:p>
            <a:r>
              <a:rPr lang="en-US" dirty="0"/>
              <a:t>Remember that time …</a:t>
            </a:r>
          </a:p>
        </p:txBody>
      </p:sp>
      <p:sp>
        <p:nvSpPr>
          <p:cNvPr id="4" name="Content Placeholder 3">
            <a:extLst>
              <a:ext uri="{FF2B5EF4-FFF2-40B4-BE49-F238E27FC236}">
                <a16:creationId xmlns:a16="http://schemas.microsoft.com/office/drawing/2014/main" id="{0CAFD59D-8902-4EAE-A6FF-998F85843039}"/>
              </a:ext>
            </a:extLst>
          </p:cNvPr>
          <p:cNvSpPr>
            <a:spLocks noGrp="1"/>
          </p:cNvSpPr>
          <p:nvPr>
            <p:ph idx="1"/>
          </p:nvPr>
        </p:nvSpPr>
        <p:spPr/>
        <p:txBody>
          <a:bodyPr/>
          <a:lstStyle/>
          <a:p>
            <a:r>
              <a:rPr lang="en-US" dirty="0"/>
              <a:t>When have you seen someone honored in a memorable way?</a:t>
            </a:r>
          </a:p>
          <a:p>
            <a:r>
              <a:rPr lang="en-US" dirty="0">
                <a:solidFill>
                  <a:srgbClr val="C00000"/>
                </a:solidFill>
              </a:rPr>
              <a:t>Winners or notable people are given honor.</a:t>
            </a:r>
          </a:p>
          <a:p>
            <a:pPr lvl="1"/>
            <a:r>
              <a:rPr lang="en-US" dirty="0">
                <a:solidFill>
                  <a:srgbClr val="C00000"/>
                </a:solidFill>
              </a:rPr>
              <a:t>As believers, we should honor God daily.</a:t>
            </a:r>
          </a:p>
          <a:p>
            <a:pPr lvl="1"/>
            <a:r>
              <a:rPr lang="en-US" dirty="0">
                <a:solidFill>
                  <a:srgbClr val="C00000"/>
                </a:solidFill>
              </a:rPr>
              <a:t>Every part of life—including difficulties—is an opportunity to honor and give glory to God.</a:t>
            </a:r>
          </a:p>
          <a:p>
            <a:endParaRPr lang="en-US" dirty="0"/>
          </a:p>
        </p:txBody>
      </p:sp>
      <p:grpSp>
        <p:nvGrpSpPr>
          <p:cNvPr id="5" name="Group 4">
            <a:extLst>
              <a:ext uri="{FF2B5EF4-FFF2-40B4-BE49-F238E27FC236}">
                <a16:creationId xmlns:a16="http://schemas.microsoft.com/office/drawing/2014/main" id="{C1EEA707-FF37-421F-BB72-95B4FBFAE3AA}"/>
              </a:ext>
            </a:extLst>
          </p:cNvPr>
          <p:cNvGrpSpPr/>
          <p:nvPr/>
        </p:nvGrpSpPr>
        <p:grpSpPr>
          <a:xfrm>
            <a:off x="1567791" y="2992582"/>
            <a:ext cx="9602128" cy="2744871"/>
            <a:chOff x="1567791" y="2992582"/>
            <a:chExt cx="9602128" cy="2744871"/>
          </a:xfrm>
        </p:grpSpPr>
        <p:pic>
          <p:nvPicPr>
            <p:cNvPr id="1026" name="Picture 2" descr="Image result for retirement party">
              <a:extLst>
                <a:ext uri="{FF2B5EF4-FFF2-40B4-BE49-F238E27FC236}">
                  <a16:creationId xmlns:a16="http://schemas.microsoft.com/office/drawing/2014/main" id="{97B938F9-C25A-4CE2-9C6B-1E3071A37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812" y="3994378"/>
              <a:ext cx="2619375"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rush limbaugh medal">
              <a:extLst>
                <a:ext uri="{FF2B5EF4-FFF2-40B4-BE49-F238E27FC236}">
                  <a16:creationId xmlns:a16="http://schemas.microsoft.com/office/drawing/2014/main" id="{C4D5BE4D-AE13-4E46-97F8-CA83785584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52" y="2992582"/>
              <a:ext cx="3335667" cy="22237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Elfie Larkin's 100th birthday party">
              <a:extLst>
                <a:ext uri="{FF2B5EF4-FFF2-40B4-BE49-F238E27FC236}">
                  <a16:creationId xmlns:a16="http://schemas.microsoft.com/office/drawing/2014/main" id="{27B904B5-FDD1-42C1-9841-970AD87E7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791" y="3234170"/>
              <a:ext cx="2857500" cy="188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440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7BA2-D955-4671-9256-13E8DC3274C5}"/>
              </a:ext>
            </a:extLst>
          </p:cNvPr>
          <p:cNvSpPr>
            <a:spLocks noGrp="1"/>
          </p:cNvSpPr>
          <p:nvPr>
            <p:ph type="title"/>
          </p:nvPr>
        </p:nvSpPr>
        <p:spPr/>
        <p:txBody>
          <a:bodyPr/>
          <a:lstStyle/>
          <a:p>
            <a:pPr algn="l"/>
            <a:r>
              <a:rPr lang="en-US" dirty="0"/>
              <a:t>Listen for what is the treasure.</a:t>
            </a:r>
          </a:p>
        </p:txBody>
      </p:sp>
      <p:sp>
        <p:nvSpPr>
          <p:cNvPr id="3" name="Content Placeholder 2">
            <a:extLst>
              <a:ext uri="{FF2B5EF4-FFF2-40B4-BE49-F238E27FC236}">
                <a16:creationId xmlns:a16="http://schemas.microsoft.com/office/drawing/2014/main" id="{5A147113-F966-4D2D-B4FA-17449121C153}"/>
              </a:ext>
            </a:extLst>
          </p:cNvPr>
          <p:cNvSpPr>
            <a:spLocks noGrp="1"/>
          </p:cNvSpPr>
          <p:nvPr>
            <p:ph idx="1"/>
          </p:nvPr>
        </p:nvSpPr>
        <p:spPr>
          <a:xfrm>
            <a:off x="1440493" y="1762995"/>
            <a:ext cx="9324584" cy="4351338"/>
          </a:xfrm>
        </p:spPr>
        <p:txBody>
          <a:bodyPr/>
          <a:lstStyle/>
          <a:p>
            <a:pPr marL="0" indent="0" algn="ctr">
              <a:buNone/>
            </a:pPr>
            <a:r>
              <a:rPr lang="en-US" dirty="0"/>
              <a:t>2 Corinthians 4:7-11 (NIV)  But we have this treasure in jars of clay to show that this all-surpassing power is from God and not from us. 8  We are hard pressed on every side, but not crushed; perplexed, but not in despair; 9  persecuted, but not abandoned; struck down, but not destroyed. </a:t>
            </a:r>
          </a:p>
        </p:txBody>
      </p:sp>
    </p:spTree>
    <p:extLst>
      <p:ext uri="{BB962C8B-B14F-4D97-AF65-F5344CB8AC3E}">
        <p14:creationId xmlns:p14="http://schemas.microsoft.com/office/powerpoint/2010/main" val="134131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7BA2-D955-4671-9256-13E8DC3274C5}"/>
              </a:ext>
            </a:extLst>
          </p:cNvPr>
          <p:cNvSpPr>
            <a:spLocks noGrp="1"/>
          </p:cNvSpPr>
          <p:nvPr>
            <p:ph type="title"/>
          </p:nvPr>
        </p:nvSpPr>
        <p:spPr/>
        <p:txBody>
          <a:bodyPr/>
          <a:lstStyle/>
          <a:p>
            <a:pPr algn="l"/>
            <a:r>
              <a:rPr lang="en-US" dirty="0"/>
              <a:t>Listen for what is the treasure.</a:t>
            </a:r>
          </a:p>
        </p:txBody>
      </p:sp>
      <p:sp>
        <p:nvSpPr>
          <p:cNvPr id="3" name="Content Placeholder 2">
            <a:extLst>
              <a:ext uri="{FF2B5EF4-FFF2-40B4-BE49-F238E27FC236}">
                <a16:creationId xmlns:a16="http://schemas.microsoft.com/office/drawing/2014/main" id="{5A147113-F966-4D2D-B4FA-17449121C153}"/>
              </a:ext>
            </a:extLst>
          </p:cNvPr>
          <p:cNvSpPr>
            <a:spLocks noGrp="1"/>
          </p:cNvSpPr>
          <p:nvPr>
            <p:ph idx="1"/>
          </p:nvPr>
        </p:nvSpPr>
        <p:spPr>
          <a:xfrm>
            <a:off x="1440493" y="1762995"/>
            <a:ext cx="9324584" cy="4351338"/>
          </a:xfrm>
        </p:spPr>
        <p:txBody>
          <a:bodyPr/>
          <a:lstStyle/>
          <a:p>
            <a:pPr marL="0" indent="0" algn="ctr">
              <a:buNone/>
            </a:pPr>
            <a:r>
              <a:rPr lang="en-US" dirty="0"/>
              <a:t>We always carry around in our body the death of Jesus, so that the life of Jesus may also be revealed in our body. 11  For we who are alive are always being given over to death for Jesus' sake, so that his life may be revealed in our mortal body.</a:t>
            </a:r>
          </a:p>
        </p:txBody>
      </p:sp>
      <p:pic>
        <p:nvPicPr>
          <p:cNvPr id="4" name="Picture 3">
            <a:extLst>
              <a:ext uri="{FF2B5EF4-FFF2-40B4-BE49-F238E27FC236}">
                <a16:creationId xmlns:a16="http://schemas.microsoft.com/office/drawing/2014/main" id="{FF1834A4-7AB1-4BFF-8AC1-950B95E8089E}"/>
              </a:ext>
            </a:extLst>
          </p:cNvPr>
          <p:cNvPicPr>
            <a:picLocks noChangeAspect="1"/>
          </p:cNvPicPr>
          <p:nvPr/>
        </p:nvPicPr>
        <p:blipFill>
          <a:blip r:embed="rId2"/>
          <a:stretch>
            <a:fillRect/>
          </a:stretch>
        </p:blipFill>
        <p:spPr>
          <a:xfrm>
            <a:off x="5109043" y="5263496"/>
            <a:ext cx="1923810"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801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C4C6-9278-4874-87BD-FE1333233BAC}"/>
              </a:ext>
            </a:extLst>
          </p:cNvPr>
          <p:cNvSpPr>
            <a:spLocks noGrp="1"/>
          </p:cNvSpPr>
          <p:nvPr>
            <p:ph type="title"/>
          </p:nvPr>
        </p:nvSpPr>
        <p:spPr/>
        <p:txBody>
          <a:bodyPr/>
          <a:lstStyle/>
          <a:p>
            <a:r>
              <a:rPr lang="en-US" dirty="0"/>
              <a:t>Let Jesus Be Displayed during Suffering</a:t>
            </a:r>
          </a:p>
        </p:txBody>
      </p:sp>
      <p:sp>
        <p:nvSpPr>
          <p:cNvPr id="3" name="Content Placeholder 2">
            <a:extLst>
              <a:ext uri="{FF2B5EF4-FFF2-40B4-BE49-F238E27FC236}">
                <a16:creationId xmlns:a16="http://schemas.microsoft.com/office/drawing/2014/main" id="{79EB5D8B-1FF2-4615-BE77-6A6C958B6FA9}"/>
              </a:ext>
            </a:extLst>
          </p:cNvPr>
          <p:cNvSpPr>
            <a:spLocks noGrp="1"/>
          </p:cNvSpPr>
          <p:nvPr>
            <p:ph idx="1"/>
          </p:nvPr>
        </p:nvSpPr>
        <p:spPr/>
        <p:txBody>
          <a:bodyPr/>
          <a:lstStyle/>
          <a:p>
            <a:r>
              <a:rPr lang="en-US" dirty="0"/>
              <a:t>In what ways are we like “clay jars”?</a:t>
            </a:r>
          </a:p>
          <a:p>
            <a:r>
              <a:rPr lang="en-US" dirty="0"/>
              <a:t>What is the “treasure” Paul is speaking of?</a:t>
            </a:r>
          </a:p>
          <a:p>
            <a:r>
              <a:rPr lang="en-US" dirty="0"/>
              <a:t>Why does God choose to use the weak or the simple to proclaim His word and to carry out His mission?</a:t>
            </a:r>
          </a:p>
          <a:p>
            <a:endParaRPr lang="en-US" dirty="0"/>
          </a:p>
        </p:txBody>
      </p:sp>
    </p:spTree>
    <p:extLst>
      <p:ext uri="{BB962C8B-B14F-4D97-AF65-F5344CB8AC3E}">
        <p14:creationId xmlns:p14="http://schemas.microsoft.com/office/powerpoint/2010/main" val="16517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4EB7-1BFF-459A-9E3C-91A95EB989BA}"/>
              </a:ext>
            </a:extLst>
          </p:cNvPr>
          <p:cNvSpPr>
            <a:spLocks noGrp="1"/>
          </p:cNvSpPr>
          <p:nvPr>
            <p:ph type="title"/>
          </p:nvPr>
        </p:nvSpPr>
        <p:spPr/>
        <p:txBody>
          <a:bodyPr/>
          <a:lstStyle/>
          <a:p>
            <a:r>
              <a:rPr lang="en-US" dirty="0"/>
              <a:t>Let Jesus Be Displayed during Suffering</a:t>
            </a:r>
          </a:p>
        </p:txBody>
      </p:sp>
      <p:sp>
        <p:nvSpPr>
          <p:cNvPr id="3" name="Content Placeholder 2">
            <a:extLst>
              <a:ext uri="{FF2B5EF4-FFF2-40B4-BE49-F238E27FC236}">
                <a16:creationId xmlns:a16="http://schemas.microsoft.com/office/drawing/2014/main" id="{9288C240-6420-428B-82C8-A368DA97112D}"/>
              </a:ext>
            </a:extLst>
          </p:cNvPr>
          <p:cNvSpPr>
            <a:spLocks noGrp="1"/>
          </p:cNvSpPr>
          <p:nvPr>
            <p:ph idx="1"/>
          </p:nvPr>
        </p:nvSpPr>
        <p:spPr/>
        <p:txBody>
          <a:bodyPr/>
          <a:lstStyle/>
          <a:p>
            <a:r>
              <a:rPr lang="en-US" dirty="0"/>
              <a:t>List the words Paul used to describe the suffering and the corresponding survival he and his ministry partners experienced.</a:t>
            </a:r>
          </a:p>
          <a:p>
            <a:endParaRPr lang="en-US" dirty="0"/>
          </a:p>
        </p:txBody>
      </p:sp>
      <p:graphicFrame>
        <p:nvGraphicFramePr>
          <p:cNvPr id="4" name="Table 4">
            <a:extLst>
              <a:ext uri="{FF2B5EF4-FFF2-40B4-BE49-F238E27FC236}">
                <a16:creationId xmlns:a16="http://schemas.microsoft.com/office/drawing/2014/main" id="{AD56C700-E5AB-4C27-99D7-37EEADE9AE55}"/>
              </a:ext>
            </a:extLst>
          </p:cNvPr>
          <p:cNvGraphicFramePr>
            <a:graphicFrameLocks noGrp="1"/>
          </p:cNvGraphicFramePr>
          <p:nvPr>
            <p:extLst>
              <p:ext uri="{D42A27DB-BD31-4B8C-83A1-F6EECF244321}">
                <p14:modId xmlns:p14="http://schemas.microsoft.com/office/powerpoint/2010/main" val="4272081390"/>
              </p:ext>
            </p:extLst>
          </p:nvPr>
        </p:nvGraphicFramePr>
        <p:xfrm>
          <a:off x="1305490" y="3913803"/>
          <a:ext cx="9855200" cy="1463040"/>
        </p:xfrm>
        <a:graphic>
          <a:graphicData uri="http://schemas.openxmlformats.org/drawingml/2006/table">
            <a:tbl>
              <a:tblPr firstRow="1" bandRow="1">
                <a:tableStyleId>{5C22544A-7EE6-4342-B048-85BDC9FD1C3A}</a:tableStyleId>
              </a:tblPr>
              <a:tblGrid>
                <a:gridCol w="4927600">
                  <a:extLst>
                    <a:ext uri="{9D8B030D-6E8A-4147-A177-3AD203B41FA5}">
                      <a16:colId xmlns:a16="http://schemas.microsoft.com/office/drawing/2014/main" val="1631917179"/>
                    </a:ext>
                  </a:extLst>
                </a:gridCol>
                <a:gridCol w="4927600">
                  <a:extLst>
                    <a:ext uri="{9D8B030D-6E8A-4147-A177-3AD203B41FA5}">
                      <a16:colId xmlns:a16="http://schemas.microsoft.com/office/drawing/2014/main" val="1562184873"/>
                    </a:ext>
                  </a:extLst>
                </a:gridCol>
              </a:tblGrid>
              <a:tr h="370840">
                <a:tc>
                  <a:txBody>
                    <a:bodyPr/>
                    <a:lstStyle/>
                    <a:p>
                      <a:pPr algn="ctr"/>
                      <a:r>
                        <a:rPr lang="en-US" sz="2800" dirty="0"/>
                        <a:t>Suffering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State of Survival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9434448"/>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093513"/>
                  </a:ext>
                </a:extLst>
              </a:tr>
            </a:tbl>
          </a:graphicData>
        </a:graphic>
      </p:graphicFrame>
    </p:spTree>
    <p:extLst>
      <p:ext uri="{BB962C8B-B14F-4D97-AF65-F5344CB8AC3E}">
        <p14:creationId xmlns:p14="http://schemas.microsoft.com/office/powerpoint/2010/main" val="89095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45DE-15B1-4B9D-BF1B-A317F7CD849E}"/>
              </a:ext>
            </a:extLst>
          </p:cNvPr>
          <p:cNvSpPr>
            <a:spLocks noGrp="1"/>
          </p:cNvSpPr>
          <p:nvPr>
            <p:ph type="title"/>
          </p:nvPr>
        </p:nvSpPr>
        <p:spPr/>
        <p:txBody>
          <a:bodyPr/>
          <a:lstStyle/>
          <a:p>
            <a:r>
              <a:rPr lang="en-US" dirty="0"/>
              <a:t>Let Jesus Be Displayed during Suffering</a:t>
            </a:r>
          </a:p>
        </p:txBody>
      </p:sp>
      <p:sp>
        <p:nvSpPr>
          <p:cNvPr id="3" name="Content Placeholder 2">
            <a:extLst>
              <a:ext uri="{FF2B5EF4-FFF2-40B4-BE49-F238E27FC236}">
                <a16:creationId xmlns:a16="http://schemas.microsoft.com/office/drawing/2014/main" id="{21EBD833-2B7F-474E-8358-6D483680D523}"/>
              </a:ext>
            </a:extLst>
          </p:cNvPr>
          <p:cNvSpPr>
            <a:spLocks noGrp="1"/>
          </p:cNvSpPr>
          <p:nvPr>
            <p:ph idx="1"/>
          </p:nvPr>
        </p:nvSpPr>
        <p:spPr/>
        <p:txBody>
          <a:bodyPr/>
          <a:lstStyle/>
          <a:p>
            <a:r>
              <a:rPr lang="en-US" dirty="0"/>
              <a:t>What did the positive outcome of each prove or demonstrate? </a:t>
            </a:r>
          </a:p>
          <a:p>
            <a:r>
              <a:rPr lang="en-US" dirty="0"/>
              <a:t>What other image did Paul use to define the nature of his service for Christ? </a:t>
            </a:r>
          </a:p>
          <a:p>
            <a:r>
              <a:rPr lang="en-US" dirty="0"/>
              <a:t>Why was he willing to suffer or to be delivered continually unto death for Jesus’ sake?</a:t>
            </a:r>
          </a:p>
          <a:p>
            <a:r>
              <a:rPr lang="en-US" dirty="0"/>
              <a:t>When have you seen someone glorify God when afflicted, perplexed, persecuted, or struck down?</a:t>
            </a:r>
          </a:p>
          <a:p>
            <a:endParaRPr lang="en-US" dirty="0"/>
          </a:p>
        </p:txBody>
      </p:sp>
    </p:spTree>
    <p:extLst>
      <p:ext uri="{BB962C8B-B14F-4D97-AF65-F5344CB8AC3E}">
        <p14:creationId xmlns:p14="http://schemas.microsoft.com/office/powerpoint/2010/main" val="30851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931A-B338-4FD9-A95C-2502F2B0076E}"/>
              </a:ext>
            </a:extLst>
          </p:cNvPr>
          <p:cNvSpPr>
            <a:spLocks noGrp="1"/>
          </p:cNvSpPr>
          <p:nvPr>
            <p:ph type="title"/>
          </p:nvPr>
        </p:nvSpPr>
        <p:spPr/>
        <p:txBody>
          <a:bodyPr/>
          <a:lstStyle/>
          <a:p>
            <a:pPr algn="l"/>
            <a:r>
              <a:rPr lang="en-US" dirty="0"/>
              <a:t>Listen for a Psalm quoted.</a:t>
            </a:r>
          </a:p>
        </p:txBody>
      </p:sp>
      <p:sp>
        <p:nvSpPr>
          <p:cNvPr id="3" name="Content Placeholder 2">
            <a:extLst>
              <a:ext uri="{FF2B5EF4-FFF2-40B4-BE49-F238E27FC236}">
                <a16:creationId xmlns:a16="http://schemas.microsoft.com/office/drawing/2014/main" id="{7EF0E629-2245-4129-B3E4-27361489A84B}"/>
              </a:ext>
            </a:extLst>
          </p:cNvPr>
          <p:cNvSpPr>
            <a:spLocks noGrp="1"/>
          </p:cNvSpPr>
          <p:nvPr>
            <p:ph idx="1"/>
          </p:nvPr>
        </p:nvSpPr>
        <p:spPr/>
        <p:txBody>
          <a:bodyPr/>
          <a:lstStyle/>
          <a:p>
            <a:pPr marL="0" indent="0" algn="ctr">
              <a:buNone/>
            </a:pPr>
            <a:r>
              <a:rPr lang="en-US" dirty="0"/>
              <a:t>2 Corinthians 4:12-15 (NIV)  So then, death is at work in us, but life is at work in you. 13  It is written: "I believed; therefore I have spoken." With that same spirit of faith we also believe and therefore speak, 14  because we know that the one who raised the Lord Jesus </a:t>
            </a:r>
          </a:p>
        </p:txBody>
      </p:sp>
    </p:spTree>
    <p:extLst>
      <p:ext uri="{BB962C8B-B14F-4D97-AF65-F5344CB8AC3E}">
        <p14:creationId xmlns:p14="http://schemas.microsoft.com/office/powerpoint/2010/main" val="333933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48</TotalTime>
  <Words>999</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How Can I Honor God  in My Suffering</vt:lpstr>
      <vt:lpstr>Introduction Video</vt:lpstr>
      <vt:lpstr>Remember that time …</vt:lpstr>
      <vt:lpstr>Listen for what is the treasure.</vt:lpstr>
      <vt:lpstr>Listen for what is the treasure.</vt:lpstr>
      <vt:lpstr>Let Jesus Be Displayed during Suffering</vt:lpstr>
      <vt:lpstr>Let Jesus Be Displayed during Suffering</vt:lpstr>
      <vt:lpstr>Let Jesus Be Displayed during Suffering</vt:lpstr>
      <vt:lpstr>Listen for a Psalm quoted.</vt:lpstr>
      <vt:lpstr>Listen for a Psalm quoted.</vt:lpstr>
      <vt:lpstr>Give Thanks And Praise God</vt:lpstr>
      <vt:lpstr>Give Thanks And Praise God</vt:lpstr>
      <vt:lpstr>Listen for why to stand strong.</vt:lpstr>
      <vt:lpstr>Stand Strong to Glorify God</vt:lpstr>
      <vt:lpstr>Stand Strong to Glorify God</vt:lpstr>
      <vt:lpstr>Stand Strong to Glorify God</vt:lpstr>
      <vt:lpstr>Application</vt:lpstr>
      <vt:lpstr>Application</vt:lpstr>
      <vt:lpstr>Application</vt:lpstr>
      <vt:lpstr>Family Activities</vt:lpstr>
      <vt:lpstr>How Can I Honor God  in My Suffering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Honor God  in My Suffering</dc:title>
  <dc:creator>Steve Armstrong</dc:creator>
  <cp:lastModifiedBy>Steve Armstrong</cp:lastModifiedBy>
  <cp:revision>5</cp:revision>
  <dcterms:created xsi:type="dcterms:W3CDTF">2020-02-07T15:24:07Z</dcterms:created>
  <dcterms:modified xsi:type="dcterms:W3CDTF">2020-02-07T16:12:36Z</dcterms:modified>
</cp:coreProperties>
</file>