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tinyurl.com/rsnaa93" TargetMode="External"/><Relationship Id="rId4" Type="http://schemas.microsoft.com/office/2007/relationships/hdphoto" Target="../media/hdphoto1.wdp"/><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ra369otd"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God Use Me When Others Suffer?</a:t>
            </a:r>
          </a:p>
        </p:txBody>
      </p:sp>
      <p:sp>
        <p:nvSpPr>
          <p:cNvPr id="3" name="Subtitle 2"/>
          <p:cNvSpPr>
            <a:spLocks noGrp="1"/>
          </p:cNvSpPr>
          <p:nvPr>
            <p:ph type="subTitle" idx="1"/>
          </p:nvPr>
        </p:nvSpPr>
        <p:spPr>
          <a:xfrm>
            <a:off x="1524000" y="3824868"/>
            <a:ext cx="9144000" cy="1432932"/>
          </a:xfrm>
        </p:spPr>
        <p:txBody>
          <a:bodyPr/>
          <a:lstStyle/>
          <a:p>
            <a:r>
              <a:rPr lang="en-US" dirty="0"/>
              <a:t>January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3D86-224C-4AE3-A893-D8AA65DB1B2D}"/>
              </a:ext>
            </a:extLst>
          </p:cNvPr>
          <p:cNvSpPr>
            <a:spLocks noGrp="1"/>
          </p:cNvSpPr>
          <p:nvPr>
            <p:ph type="title"/>
          </p:nvPr>
        </p:nvSpPr>
        <p:spPr/>
        <p:txBody>
          <a:bodyPr/>
          <a:lstStyle/>
          <a:p>
            <a:r>
              <a:rPr lang="en-US" dirty="0"/>
              <a:t>Others in Need of Justice</a:t>
            </a:r>
          </a:p>
        </p:txBody>
      </p:sp>
      <p:sp>
        <p:nvSpPr>
          <p:cNvPr id="3" name="Content Placeholder 2">
            <a:extLst>
              <a:ext uri="{FF2B5EF4-FFF2-40B4-BE49-F238E27FC236}">
                <a16:creationId xmlns:a16="http://schemas.microsoft.com/office/drawing/2014/main" id="{42F880CC-9DF7-4B66-9D45-88E3B8DAD868}"/>
              </a:ext>
            </a:extLst>
          </p:cNvPr>
          <p:cNvSpPr>
            <a:spLocks noGrp="1"/>
          </p:cNvSpPr>
          <p:nvPr>
            <p:ph idx="1"/>
          </p:nvPr>
        </p:nvSpPr>
        <p:spPr/>
        <p:txBody>
          <a:bodyPr/>
          <a:lstStyle/>
          <a:p>
            <a:r>
              <a:rPr lang="en-US" dirty="0"/>
              <a:t>What obstacles might prevent us from working toward justice for others?</a:t>
            </a:r>
          </a:p>
          <a:p>
            <a:r>
              <a:rPr lang="en-US" dirty="0"/>
              <a:t>Where do you see God’s people effectively addressing these concerns?</a:t>
            </a:r>
          </a:p>
          <a:p>
            <a:endParaRPr lang="en-US" dirty="0"/>
          </a:p>
        </p:txBody>
      </p:sp>
    </p:spTree>
    <p:extLst>
      <p:ext uri="{BB962C8B-B14F-4D97-AF65-F5344CB8AC3E}">
        <p14:creationId xmlns:p14="http://schemas.microsoft.com/office/powerpoint/2010/main" val="42752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EF1A-10DC-462D-8B3D-F887578CC6B5}"/>
              </a:ext>
            </a:extLst>
          </p:cNvPr>
          <p:cNvSpPr>
            <a:spLocks noGrp="1"/>
          </p:cNvSpPr>
          <p:nvPr>
            <p:ph type="title"/>
          </p:nvPr>
        </p:nvSpPr>
        <p:spPr/>
        <p:txBody>
          <a:bodyPr/>
          <a:lstStyle/>
          <a:p>
            <a:pPr algn="l"/>
            <a:r>
              <a:rPr lang="en-US" dirty="0"/>
              <a:t>Listen for results of obedience.</a:t>
            </a:r>
          </a:p>
        </p:txBody>
      </p:sp>
      <p:sp>
        <p:nvSpPr>
          <p:cNvPr id="3" name="Content Placeholder 2">
            <a:extLst>
              <a:ext uri="{FF2B5EF4-FFF2-40B4-BE49-F238E27FC236}">
                <a16:creationId xmlns:a16="http://schemas.microsoft.com/office/drawing/2014/main" id="{CBFA7FF1-83AB-4F4C-BC57-202D0CABD436}"/>
              </a:ext>
            </a:extLst>
          </p:cNvPr>
          <p:cNvSpPr>
            <a:spLocks noGrp="1"/>
          </p:cNvSpPr>
          <p:nvPr>
            <p:ph idx="1"/>
          </p:nvPr>
        </p:nvSpPr>
        <p:spPr>
          <a:xfrm>
            <a:off x="1377864" y="1813099"/>
            <a:ext cx="9600156" cy="4351338"/>
          </a:xfrm>
        </p:spPr>
        <p:txBody>
          <a:bodyPr/>
          <a:lstStyle/>
          <a:p>
            <a:pPr marL="0" indent="0" algn="ctr">
              <a:buNone/>
            </a:pPr>
            <a:r>
              <a:rPr lang="en-US" dirty="0"/>
              <a:t>Isaiah 58:8-11 (NIV)   Then your light will break forth like the dawn, and your healing will quickly appear; then your righteousness will go before you, and the glory of the LORD will be your rear guard. 9  Then you will call, and the LORD will answer; you will cry for help, </a:t>
            </a:r>
          </a:p>
        </p:txBody>
      </p:sp>
    </p:spTree>
    <p:extLst>
      <p:ext uri="{BB962C8B-B14F-4D97-AF65-F5344CB8AC3E}">
        <p14:creationId xmlns:p14="http://schemas.microsoft.com/office/powerpoint/2010/main" val="29417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EF1A-10DC-462D-8B3D-F887578CC6B5}"/>
              </a:ext>
            </a:extLst>
          </p:cNvPr>
          <p:cNvSpPr>
            <a:spLocks noGrp="1"/>
          </p:cNvSpPr>
          <p:nvPr>
            <p:ph type="title"/>
          </p:nvPr>
        </p:nvSpPr>
        <p:spPr/>
        <p:txBody>
          <a:bodyPr/>
          <a:lstStyle/>
          <a:p>
            <a:pPr algn="l"/>
            <a:r>
              <a:rPr lang="en-US" dirty="0"/>
              <a:t>Listen for results of obedience.</a:t>
            </a:r>
          </a:p>
        </p:txBody>
      </p:sp>
      <p:sp>
        <p:nvSpPr>
          <p:cNvPr id="3" name="Content Placeholder 2">
            <a:extLst>
              <a:ext uri="{FF2B5EF4-FFF2-40B4-BE49-F238E27FC236}">
                <a16:creationId xmlns:a16="http://schemas.microsoft.com/office/drawing/2014/main" id="{CBFA7FF1-83AB-4F4C-BC57-202D0CABD436}"/>
              </a:ext>
            </a:extLst>
          </p:cNvPr>
          <p:cNvSpPr>
            <a:spLocks noGrp="1"/>
          </p:cNvSpPr>
          <p:nvPr>
            <p:ph idx="1"/>
          </p:nvPr>
        </p:nvSpPr>
        <p:spPr>
          <a:xfrm>
            <a:off x="1377864" y="2054267"/>
            <a:ext cx="9600156" cy="4110169"/>
          </a:xfrm>
        </p:spPr>
        <p:txBody>
          <a:bodyPr/>
          <a:lstStyle/>
          <a:p>
            <a:pPr marL="0" indent="0" algn="ctr">
              <a:buNone/>
            </a:pPr>
            <a:r>
              <a:rPr lang="en-US" dirty="0"/>
              <a:t>and he will say: Here am I. "If you do away with the yoke of oppression, with the pointing finger and malicious talk, 10  and if you spend yourselves in behalf of the hungry and satisfy the needs of the oppressed, then your light will rise in the darkness, </a:t>
            </a:r>
          </a:p>
        </p:txBody>
      </p:sp>
    </p:spTree>
    <p:extLst>
      <p:ext uri="{BB962C8B-B14F-4D97-AF65-F5344CB8AC3E}">
        <p14:creationId xmlns:p14="http://schemas.microsoft.com/office/powerpoint/2010/main" val="245426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EF1A-10DC-462D-8B3D-F887578CC6B5}"/>
              </a:ext>
            </a:extLst>
          </p:cNvPr>
          <p:cNvSpPr>
            <a:spLocks noGrp="1"/>
          </p:cNvSpPr>
          <p:nvPr>
            <p:ph type="title"/>
          </p:nvPr>
        </p:nvSpPr>
        <p:spPr/>
        <p:txBody>
          <a:bodyPr/>
          <a:lstStyle/>
          <a:p>
            <a:pPr algn="l"/>
            <a:r>
              <a:rPr lang="en-US" dirty="0"/>
              <a:t>Listen for results of obedience.</a:t>
            </a:r>
          </a:p>
        </p:txBody>
      </p:sp>
      <p:sp>
        <p:nvSpPr>
          <p:cNvPr id="3" name="Content Placeholder 2">
            <a:extLst>
              <a:ext uri="{FF2B5EF4-FFF2-40B4-BE49-F238E27FC236}">
                <a16:creationId xmlns:a16="http://schemas.microsoft.com/office/drawing/2014/main" id="{CBFA7FF1-83AB-4F4C-BC57-202D0CABD436}"/>
              </a:ext>
            </a:extLst>
          </p:cNvPr>
          <p:cNvSpPr>
            <a:spLocks noGrp="1"/>
          </p:cNvSpPr>
          <p:nvPr>
            <p:ph idx="1"/>
          </p:nvPr>
        </p:nvSpPr>
        <p:spPr>
          <a:xfrm>
            <a:off x="1377864" y="2054267"/>
            <a:ext cx="9600156" cy="4110169"/>
          </a:xfrm>
        </p:spPr>
        <p:txBody>
          <a:bodyPr/>
          <a:lstStyle/>
          <a:p>
            <a:pPr marL="0" indent="0" algn="ctr">
              <a:buNone/>
            </a:pPr>
            <a:r>
              <a:rPr lang="en-US" dirty="0"/>
              <a:t>and your night will become like the noonday. 11  The LORD will guide you always; he will satisfy your needs in a sun-scorched land and will strengthen your frame. You will be like a well-watered garden, like a spring whose waters never fail.</a:t>
            </a:r>
          </a:p>
        </p:txBody>
      </p:sp>
      <p:pic>
        <p:nvPicPr>
          <p:cNvPr id="4" name="Picture 3">
            <a:extLst>
              <a:ext uri="{FF2B5EF4-FFF2-40B4-BE49-F238E27FC236}">
                <a16:creationId xmlns:a16="http://schemas.microsoft.com/office/drawing/2014/main" id="{CAAE68A5-B4F4-418E-8B26-0846CEA22BC9}"/>
              </a:ext>
            </a:extLst>
          </p:cNvPr>
          <p:cNvPicPr>
            <a:picLocks noChangeAspect="1"/>
          </p:cNvPicPr>
          <p:nvPr/>
        </p:nvPicPr>
        <p:blipFill>
          <a:blip r:embed="rId2"/>
          <a:stretch>
            <a:fillRect/>
          </a:stretch>
        </p:blipFill>
        <p:spPr>
          <a:xfrm>
            <a:off x="4734839" y="5461348"/>
            <a:ext cx="2794294" cy="33820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5221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8374-7479-416B-B27E-744A54801957}"/>
              </a:ext>
            </a:extLst>
          </p:cNvPr>
          <p:cNvSpPr>
            <a:spLocks noGrp="1"/>
          </p:cNvSpPr>
          <p:nvPr>
            <p:ph type="title"/>
          </p:nvPr>
        </p:nvSpPr>
        <p:spPr/>
        <p:txBody>
          <a:bodyPr/>
          <a:lstStyle/>
          <a:p>
            <a:r>
              <a:rPr lang="en-US" dirty="0"/>
              <a:t>Our Obedient Response</a:t>
            </a:r>
          </a:p>
        </p:txBody>
      </p:sp>
      <p:sp>
        <p:nvSpPr>
          <p:cNvPr id="3" name="Content Placeholder 2">
            <a:extLst>
              <a:ext uri="{FF2B5EF4-FFF2-40B4-BE49-F238E27FC236}">
                <a16:creationId xmlns:a16="http://schemas.microsoft.com/office/drawing/2014/main" id="{F8BAB9F7-78C4-4086-B219-F321BFAB5D11}"/>
              </a:ext>
            </a:extLst>
          </p:cNvPr>
          <p:cNvSpPr>
            <a:spLocks noGrp="1"/>
          </p:cNvSpPr>
          <p:nvPr>
            <p:ph idx="1"/>
          </p:nvPr>
        </p:nvSpPr>
        <p:spPr/>
        <p:txBody>
          <a:bodyPr/>
          <a:lstStyle/>
          <a:p>
            <a:r>
              <a:rPr lang="en-US" dirty="0"/>
              <a:t>Identify the images that describe the blessings God gives to those who obey Him. </a:t>
            </a:r>
          </a:p>
          <a:p>
            <a:r>
              <a:rPr lang="en-US" dirty="0"/>
              <a:t>What would these promises mean in practical terms?</a:t>
            </a:r>
          </a:p>
          <a:p>
            <a:r>
              <a:rPr lang="en-US" dirty="0"/>
              <a:t>What requirements are specified so these things?</a:t>
            </a:r>
          </a:p>
          <a:p>
            <a:endParaRPr lang="en-US" dirty="0"/>
          </a:p>
        </p:txBody>
      </p:sp>
    </p:spTree>
    <p:extLst>
      <p:ext uri="{BB962C8B-B14F-4D97-AF65-F5344CB8AC3E}">
        <p14:creationId xmlns:p14="http://schemas.microsoft.com/office/powerpoint/2010/main" val="5070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4D0E-AA02-4B98-A514-132BFA6793BE}"/>
              </a:ext>
            </a:extLst>
          </p:cNvPr>
          <p:cNvSpPr>
            <a:spLocks noGrp="1"/>
          </p:cNvSpPr>
          <p:nvPr>
            <p:ph type="title"/>
          </p:nvPr>
        </p:nvSpPr>
        <p:spPr/>
        <p:txBody>
          <a:bodyPr/>
          <a:lstStyle/>
          <a:p>
            <a:r>
              <a:rPr lang="en-US" dirty="0"/>
              <a:t>Our Obedient Response</a:t>
            </a:r>
          </a:p>
        </p:txBody>
      </p:sp>
      <p:sp>
        <p:nvSpPr>
          <p:cNvPr id="3" name="Content Placeholder 2">
            <a:extLst>
              <a:ext uri="{FF2B5EF4-FFF2-40B4-BE49-F238E27FC236}">
                <a16:creationId xmlns:a16="http://schemas.microsoft.com/office/drawing/2014/main" id="{F0014557-CA53-482C-8604-CEA8F8B00278}"/>
              </a:ext>
            </a:extLst>
          </p:cNvPr>
          <p:cNvSpPr>
            <a:spLocks noGrp="1"/>
          </p:cNvSpPr>
          <p:nvPr>
            <p:ph idx="1"/>
          </p:nvPr>
        </p:nvSpPr>
        <p:spPr/>
        <p:txBody>
          <a:bodyPr/>
          <a:lstStyle/>
          <a:p>
            <a:r>
              <a:rPr lang="en-US" dirty="0"/>
              <a:t>What does it mean to you to "spend yourselves in behalf of the poor"? </a:t>
            </a:r>
          </a:p>
          <a:p>
            <a:r>
              <a:rPr lang="en-US" dirty="0"/>
              <a:t>What illustrations did God use in verse 11 to illustrate His blessings on them in their restored relationship?</a:t>
            </a:r>
          </a:p>
          <a:p>
            <a:r>
              <a:rPr lang="en-US" dirty="0"/>
              <a:t>What’s the connection between communicating the gospel message and the ways we meet the physical needs of others?</a:t>
            </a:r>
          </a:p>
          <a:p>
            <a:endParaRPr lang="en-US" dirty="0"/>
          </a:p>
        </p:txBody>
      </p:sp>
    </p:spTree>
    <p:extLst>
      <p:ext uri="{BB962C8B-B14F-4D97-AF65-F5344CB8AC3E}">
        <p14:creationId xmlns:p14="http://schemas.microsoft.com/office/powerpoint/2010/main" val="42055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8E6C-00C6-4753-AA5B-FC20A31E9E1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BEAF81C-CCFA-441A-A990-242F92E41BC9}"/>
              </a:ext>
            </a:extLst>
          </p:cNvPr>
          <p:cNvSpPr>
            <a:spLocks noGrp="1"/>
          </p:cNvSpPr>
          <p:nvPr>
            <p:ph idx="1"/>
          </p:nvPr>
        </p:nvSpPr>
        <p:spPr>
          <a:xfrm>
            <a:off x="838200" y="2179529"/>
            <a:ext cx="10515600" cy="3997434"/>
          </a:xfrm>
        </p:spPr>
        <p:txBody>
          <a:bodyPr/>
          <a:lstStyle/>
          <a:p>
            <a:r>
              <a:rPr lang="en-US" dirty="0"/>
              <a:t>Check your heart. </a:t>
            </a:r>
          </a:p>
          <a:p>
            <a:pPr lvl="1"/>
            <a:r>
              <a:rPr lang="en-US" dirty="0"/>
              <a:t>Pray about your attitude toward others facing injustice.</a:t>
            </a:r>
          </a:p>
          <a:p>
            <a:pPr lvl="1"/>
            <a:r>
              <a:rPr lang="en-US" dirty="0"/>
              <a:t>Confess any apathy, indifference, or prejudice.</a:t>
            </a:r>
          </a:p>
          <a:p>
            <a:endParaRPr lang="en-US" dirty="0"/>
          </a:p>
        </p:txBody>
      </p:sp>
    </p:spTree>
    <p:extLst>
      <p:ext uri="{BB962C8B-B14F-4D97-AF65-F5344CB8AC3E}">
        <p14:creationId xmlns:p14="http://schemas.microsoft.com/office/powerpoint/2010/main" val="201699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8E6C-00C6-4753-AA5B-FC20A31E9E1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BEAF81C-CCFA-441A-A990-242F92E41BC9}"/>
              </a:ext>
            </a:extLst>
          </p:cNvPr>
          <p:cNvSpPr>
            <a:spLocks noGrp="1"/>
          </p:cNvSpPr>
          <p:nvPr>
            <p:ph idx="1"/>
          </p:nvPr>
        </p:nvSpPr>
        <p:spPr>
          <a:xfrm>
            <a:off x="838200" y="2354893"/>
            <a:ext cx="10515600" cy="3822070"/>
          </a:xfrm>
        </p:spPr>
        <p:txBody>
          <a:bodyPr/>
          <a:lstStyle/>
          <a:p>
            <a:r>
              <a:rPr lang="en-US" dirty="0"/>
              <a:t>Check your surroundings. </a:t>
            </a:r>
          </a:p>
          <a:p>
            <a:pPr lvl="1"/>
            <a:r>
              <a:rPr lang="en-US" dirty="0"/>
              <a:t>Ask God to reveal injustice right in front of you.</a:t>
            </a:r>
          </a:p>
          <a:p>
            <a:pPr lvl="1"/>
            <a:r>
              <a:rPr lang="en-US" dirty="0"/>
              <a:t>Ask for courage and the direction to follow His lead.</a:t>
            </a:r>
          </a:p>
          <a:p>
            <a:endParaRPr lang="en-US" dirty="0"/>
          </a:p>
        </p:txBody>
      </p:sp>
    </p:spTree>
    <p:extLst>
      <p:ext uri="{BB962C8B-B14F-4D97-AF65-F5344CB8AC3E}">
        <p14:creationId xmlns:p14="http://schemas.microsoft.com/office/powerpoint/2010/main" val="301663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8E6C-00C6-4753-AA5B-FC20A31E9E1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BEAF81C-CCFA-441A-A990-242F92E41BC9}"/>
              </a:ext>
            </a:extLst>
          </p:cNvPr>
          <p:cNvSpPr>
            <a:spLocks noGrp="1"/>
          </p:cNvSpPr>
          <p:nvPr>
            <p:ph idx="1"/>
          </p:nvPr>
        </p:nvSpPr>
        <p:spPr>
          <a:xfrm>
            <a:off x="838200" y="2267211"/>
            <a:ext cx="10515600" cy="3909752"/>
          </a:xfrm>
        </p:spPr>
        <p:txBody>
          <a:bodyPr/>
          <a:lstStyle/>
          <a:p>
            <a:r>
              <a:rPr lang="en-US" dirty="0"/>
              <a:t>Check your opportunity. </a:t>
            </a:r>
          </a:p>
          <a:p>
            <a:pPr lvl="1"/>
            <a:r>
              <a:rPr lang="en-US" dirty="0"/>
              <a:t>Work with others to help those facing injustice. </a:t>
            </a:r>
          </a:p>
          <a:p>
            <a:pPr lvl="1"/>
            <a:r>
              <a:rPr lang="en-US" dirty="0"/>
              <a:t>For example, volunteer with a crisis pregnancy center or a ministry focused on aged adults.</a:t>
            </a:r>
          </a:p>
          <a:p>
            <a:endParaRPr lang="en-US" dirty="0"/>
          </a:p>
        </p:txBody>
      </p:sp>
    </p:spTree>
    <p:extLst>
      <p:ext uri="{BB962C8B-B14F-4D97-AF65-F5344CB8AC3E}">
        <p14:creationId xmlns:p14="http://schemas.microsoft.com/office/powerpoint/2010/main" val="1999438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991A-7DC4-4DDD-809B-C7D60BEF2396}"/>
              </a:ext>
            </a:extLst>
          </p:cNvPr>
          <p:cNvSpPr>
            <a:spLocks noGrp="1"/>
          </p:cNvSpPr>
          <p:nvPr>
            <p:ph type="title"/>
          </p:nvPr>
        </p:nvSpPr>
        <p:spPr/>
        <p:txBody>
          <a:bodyPr/>
          <a:lstStyle/>
          <a:p>
            <a:r>
              <a:rPr lang="en-US" dirty="0"/>
              <a:t>Family Activities</a:t>
            </a:r>
          </a:p>
        </p:txBody>
      </p:sp>
      <p:pic>
        <p:nvPicPr>
          <p:cNvPr id="2050" name="Picture 1">
            <a:extLst>
              <a:ext uri="{FF2B5EF4-FFF2-40B4-BE49-F238E27FC236}">
                <a16:creationId xmlns:a16="http://schemas.microsoft.com/office/drawing/2014/main" id="{4F807DF2-2B74-44A6-9F59-3E033CE21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619" y="4083483"/>
            <a:ext cx="3561445" cy="1232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E9A02EE-3ACA-4A1D-B65E-D8745088BC4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580" y1="52078" x2="45580" y2="52078"/>
                        <a14:foregroundMark x1="45580" y1="49144" x2="45580" y2="49144"/>
                      </a14:backgroundRemoval>
                    </a14:imgEffect>
                  </a14:imgLayer>
                </a14:imgProps>
              </a:ext>
            </a:extLst>
          </a:blip>
          <a:srcRect l="24083" t="18888" r="31955" b="11009"/>
          <a:stretch/>
        </p:blipFill>
        <p:spPr>
          <a:xfrm flipH="1">
            <a:off x="1741118" y="2605414"/>
            <a:ext cx="2016690" cy="3633374"/>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2F1F0272-6362-4421-B294-D5BFFEC74DC2}"/>
              </a:ext>
            </a:extLst>
          </p:cNvPr>
          <p:cNvSpPr/>
          <p:nvPr/>
        </p:nvSpPr>
        <p:spPr>
          <a:xfrm>
            <a:off x="3795387" y="1553226"/>
            <a:ext cx="5110619" cy="1929009"/>
          </a:xfrm>
          <a:prstGeom prst="wedgeRoundRectCallout">
            <a:avLst>
              <a:gd name="adj1" fmla="val -57376"/>
              <a:gd name="adj2" fmla="val 369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Whoa … </a:t>
            </a:r>
            <a:r>
              <a:rPr lang="en-US" i="1" dirty="0">
                <a:latin typeface="Comic Sans MS" panose="030F0702030302020204" pitchFamily="66" charset="0"/>
              </a:rPr>
              <a:t>dude</a:t>
            </a:r>
            <a:r>
              <a:rPr lang="en-US" dirty="0">
                <a:latin typeface="Comic Sans MS" panose="030F0702030302020204" pitchFamily="66" charset="0"/>
              </a:rPr>
              <a:t> … that rockslide did a number on the letters.   It’s a Fallen Phrase.  If that’s too much trauma for you, go to </a:t>
            </a:r>
            <a:r>
              <a:rPr lang="en-US" u="sng" dirty="0">
                <a:hlinkClick r:id="rId5"/>
              </a:rPr>
              <a:t>https://tinyurl.com/rsnaa93</a:t>
            </a:r>
            <a:r>
              <a:rPr lang="en-US" dirty="0">
                <a:latin typeface="Comic Sans MS" panose="030F0702030302020204" pitchFamily="66" charset="0"/>
              </a:rPr>
              <a:t> for the solution or for your favorite crossword.  Or maybe you’re into the color page?</a:t>
            </a:r>
          </a:p>
        </p:txBody>
      </p:sp>
      <p:pic>
        <p:nvPicPr>
          <p:cNvPr id="2057" name="Picture 9" descr="Image result for rocks png">
            <a:extLst>
              <a:ext uri="{FF2B5EF4-FFF2-40B4-BE49-F238E27FC236}">
                <a16:creationId xmlns:a16="http://schemas.microsoft.com/office/drawing/2014/main" id="{009C2597-3763-40DF-9F37-0CBD48918D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45680" flipH="1">
            <a:off x="7822262" y="5210680"/>
            <a:ext cx="698062" cy="9426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9" descr="Image result for rocks png">
            <a:extLst>
              <a:ext uri="{FF2B5EF4-FFF2-40B4-BE49-F238E27FC236}">
                <a16:creationId xmlns:a16="http://schemas.microsoft.com/office/drawing/2014/main" id="{B2843E21-BDEA-4C88-87B5-0DAB37DAC3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43730">
            <a:off x="8582997" y="5200575"/>
            <a:ext cx="721240" cy="1161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9" descr="Image result for rocks png">
            <a:extLst>
              <a:ext uri="{FF2B5EF4-FFF2-40B4-BE49-F238E27FC236}">
                <a16:creationId xmlns:a16="http://schemas.microsoft.com/office/drawing/2014/main" id="{EC79310E-E453-4491-B973-F432DB1EDB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701486" y="5298510"/>
            <a:ext cx="538867" cy="7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9" descr="Image result for rocks png">
            <a:extLst>
              <a:ext uri="{FF2B5EF4-FFF2-40B4-BE49-F238E27FC236}">
                <a16:creationId xmlns:a16="http://schemas.microsoft.com/office/drawing/2014/main" id="{63884219-8FFE-4F5D-9807-3850C934F7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114894">
            <a:off x="10166088" y="5257209"/>
            <a:ext cx="630928" cy="892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9" descr="Image result for rocks png">
            <a:extLst>
              <a:ext uri="{FF2B5EF4-FFF2-40B4-BE49-F238E27FC236}">
                <a16:creationId xmlns:a16="http://schemas.microsoft.com/office/drawing/2014/main" id="{21141129-AB92-4068-84BC-CCD4F775B9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929119" flipH="1">
            <a:off x="7373732" y="5363229"/>
            <a:ext cx="538867" cy="7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9" descr="Image result for rocks png">
            <a:extLst>
              <a:ext uri="{FF2B5EF4-FFF2-40B4-BE49-F238E27FC236}">
                <a16:creationId xmlns:a16="http://schemas.microsoft.com/office/drawing/2014/main" id="{EC9EE4DA-7419-441B-A757-791CA8F72F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938442">
            <a:off x="9141042" y="5284349"/>
            <a:ext cx="630928" cy="892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66D7-1720-4787-95CE-F329666EFD85}"/>
              </a:ext>
            </a:extLst>
          </p:cNvPr>
          <p:cNvSpPr>
            <a:spLocks noGrp="1"/>
          </p:cNvSpPr>
          <p:nvPr>
            <p:ph type="title"/>
          </p:nvPr>
        </p:nvSpPr>
        <p:spPr/>
        <p:txBody>
          <a:bodyPr/>
          <a:lstStyle/>
          <a:p>
            <a:r>
              <a:rPr lang="en-US" dirty="0"/>
              <a:t>Introduction Video</a:t>
            </a:r>
          </a:p>
        </p:txBody>
      </p:sp>
      <p:pic>
        <p:nvPicPr>
          <p:cNvPr id="5" name="Picture 4" descr="A picture containing sign, man, car, box&#10;&#10;Description automatically generated">
            <a:hlinkClick r:id="rId2"/>
            <a:extLst>
              <a:ext uri="{FF2B5EF4-FFF2-40B4-BE49-F238E27FC236}">
                <a16:creationId xmlns:a16="http://schemas.microsoft.com/office/drawing/2014/main" id="{52620B89-1C33-4FA4-B612-1540F4B28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70" y="1194498"/>
            <a:ext cx="7475222" cy="5206302"/>
          </a:xfrm>
          <a:prstGeom prst="rect">
            <a:avLst/>
          </a:prstGeom>
        </p:spPr>
      </p:pic>
      <p:sp>
        <p:nvSpPr>
          <p:cNvPr id="6" name="TextBox 5">
            <a:extLst>
              <a:ext uri="{FF2B5EF4-FFF2-40B4-BE49-F238E27FC236}">
                <a16:creationId xmlns:a16="http://schemas.microsoft.com/office/drawing/2014/main" id="{3FA09E86-2147-483C-8601-980A8C4A603D}"/>
              </a:ext>
            </a:extLst>
          </p:cNvPr>
          <p:cNvSpPr txBox="1"/>
          <p:nvPr/>
        </p:nvSpPr>
        <p:spPr>
          <a:xfrm>
            <a:off x="3933173" y="5887233"/>
            <a:ext cx="4559474"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4544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God Use Me When Others Suffer?</a:t>
            </a:r>
          </a:p>
        </p:txBody>
      </p:sp>
      <p:sp>
        <p:nvSpPr>
          <p:cNvPr id="3" name="Subtitle 2"/>
          <p:cNvSpPr>
            <a:spLocks noGrp="1"/>
          </p:cNvSpPr>
          <p:nvPr>
            <p:ph type="subTitle" idx="1"/>
          </p:nvPr>
        </p:nvSpPr>
        <p:spPr>
          <a:xfrm>
            <a:off x="1524000" y="3824868"/>
            <a:ext cx="9144000" cy="1432932"/>
          </a:xfrm>
        </p:spPr>
        <p:txBody>
          <a:bodyPr/>
          <a:lstStyle/>
          <a:p>
            <a:r>
              <a:rPr lang="en-US" dirty="0"/>
              <a:t>January 19</a:t>
            </a:r>
          </a:p>
        </p:txBody>
      </p:sp>
    </p:spTree>
    <p:extLst>
      <p:ext uri="{BB962C8B-B14F-4D97-AF65-F5344CB8AC3E}">
        <p14:creationId xmlns:p14="http://schemas.microsoft.com/office/powerpoint/2010/main" val="25391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1A87-82E6-4FBB-A0B2-EF1F5C472399}"/>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083BA8C6-3E77-464A-AEBC-9DFCA1D22FA4}"/>
              </a:ext>
            </a:extLst>
          </p:cNvPr>
          <p:cNvSpPr>
            <a:spLocks noGrp="1"/>
          </p:cNvSpPr>
          <p:nvPr>
            <p:ph idx="1"/>
          </p:nvPr>
        </p:nvSpPr>
        <p:spPr/>
        <p:txBody>
          <a:bodyPr/>
          <a:lstStyle/>
          <a:p>
            <a:r>
              <a:rPr lang="en-US" dirty="0"/>
              <a:t>What are some movies or TV shows that speak to our desire for justice?”</a:t>
            </a:r>
          </a:p>
          <a:p>
            <a:r>
              <a:rPr lang="en-US" dirty="0">
                <a:solidFill>
                  <a:srgbClr val="C00000"/>
                </a:solidFill>
              </a:rPr>
              <a:t>We like it when the good guys win and the bad guys end up in jail.</a:t>
            </a:r>
          </a:p>
          <a:p>
            <a:pPr lvl="1"/>
            <a:r>
              <a:rPr lang="en-US" dirty="0">
                <a:solidFill>
                  <a:srgbClr val="C00000"/>
                </a:solidFill>
              </a:rPr>
              <a:t>We call for justice when </a:t>
            </a:r>
            <a:r>
              <a:rPr lang="en-US" i="1" dirty="0">
                <a:solidFill>
                  <a:srgbClr val="C00000"/>
                </a:solidFill>
              </a:rPr>
              <a:t>we</a:t>
            </a:r>
            <a:r>
              <a:rPr lang="en-US" dirty="0">
                <a:solidFill>
                  <a:srgbClr val="C00000"/>
                </a:solidFill>
              </a:rPr>
              <a:t> are hurt.</a:t>
            </a:r>
          </a:p>
          <a:p>
            <a:pPr lvl="1"/>
            <a:r>
              <a:rPr lang="en-US" dirty="0">
                <a:solidFill>
                  <a:srgbClr val="C00000"/>
                </a:solidFill>
              </a:rPr>
              <a:t>Who will fight for other people who suffer injustice?</a:t>
            </a:r>
          </a:p>
          <a:p>
            <a:pPr lvl="1"/>
            <a:r>
              <a:rPr lang="en-US" dirty="0">
                <a:solidFill>
                  <a:srgbClr val="C00000"/>
                </a:solidFill>
              </a:rPr>
              <a:t>God calls believers to stand up for those who suffer from injustice.</a:t>
            </a:r>
          </a:p>
          <a:p>
            <a:endParaRPr lang="en-US" dirty="0"/>
          </a:p>
        </p:txBody>
      </p:sp>
      <p:grpSp>
        <p:nvGrpSpPr>
          <p:cNvPr id="7" name="Group 6">
            <a:extLst>
              <a:ext uri="{FF2B5EF4-FFF2-40B4-BE49-F238E27FC236}">
                <a16:creationId xmlns:a16="http://schemas.microsoft.com/office/drawing/2014/main" id="{FD3E6DE0-CF47-4BA8-ABDB-88CA1613153A}"/>
              </a:ext>
            </a:extLst>
          </p:cNvPr>
          <p:cNvGrpSpPr/>
          <p:nvPr/>
        </p:nvGrpSpPr>
        <p:grpSpPr>
          <a:xfrm>
            <a:off x="1356265" y="2684117"/>
            <a:ext cx="9094990" cy="3123809"/>
            <a:chOff x="1356265" y="2684117"/>
            <a:chExt cx="9094990" cy="3123809"/>
          </a:xfrm>
        </p:grpSpPr>
        <p:pic>
          <p:nvPicPr>
            <p:cNvPr id="5" name="Picture 4">
              <a:extLst>
                <a:ext uri="{FF2B5EF4-FFF2-40B4-BE49-F238E27FC236}">
                  <a16:creationId xmlns:a16="http://schemas.microsoft.com/office/drawing/2014/main" id="{0C90DA98-3E2C-418D-B977-06CE972DD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56265" y="3704508"/>
              <a:ext cx="2278574" cy="153447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9467ABD-1509-4F66-9262-0544A4687DC7}"/>
                </a:ext>
              </a:extLst>
            </p:cNvPr>
            <p:cNvPicPr>
              <a:picLocks noChangeAspect="1"/>
            </p:cNvPicPr>
            <p:nvPr/>
          </p:nvPicPr>
          <p:blipFill>
            <a:blip r:embed="rId3"/>
            <a:stretch>
              <a:fillRect/>
            </a:stretch>
          </p:blipFill>
          <p:spPr>
            <a:xfrm flipH="1">
              <a:off x="8546493" y="2684117"/>
              <a:ext cx="1904762" cy="3123809"/>
            </a:xfrm>
            <a:prstGeom prst="rect">
              <a:avLst/>
            </a:prstGeom>
            <a:ln>
              <a:noFill/>
            </a:ln>
            <a:effectLst>
              <a:outerShdw blurRad="292100" dist="139700" dir="2700000" algn="tl" rotWithShape="0">
                <a:srgbClr val="333333">
                  <a:alpha val="65000"/>
                </a:srgbClr>
              </a:outerShdw>
            </a:effectLst>
          </p:spPr>
        </p:pic>
        <p:pic>
          <p:nvPicPr>
            <p:cNvPr id="1028" name="Picture 4" descr="Image result for law and order">
              <a:extLst>
                <a:ext uri="{FF2B5EF4-FFF2-40B4-BE49-F238E27FC236}">
                  <a16:creationId xmlns:a16="http://schemas.microsoft.com/office/drawing/2014/main" id="{7F7E5A88-4582-4D03-9F64-F896A61C5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296" y="3253839"/>
              <a:ext cx="3377871" cy="1900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373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F9C0F-B6CB-4BE5-8AD6-1C0E04371B1C}"/>
              </a:ext>
            </a:extLst>
          </p:cNvPr>
          <p:cNvSpPr>
            <a:spLocks noGrp="1"/>
          </p:cNvSpPr>
          <p:nvPr>
            <p:ph type="title"/>
          </p:nvPr>
        </p:nvSpPr>
        <p:spPr/>
        <p:txBody>
          <a:bodyPr/>
          <a:lstStyle/>
          <a:p>
            <a:pPr algn="l"/>
            <a:r>
              <a:rPr lang="en-US" dirty="0"/>
              <a:t>Listen for God’s criticism.</a:t>
            </a:r>
          </a:p>
        </p:txBody>
      </p:sp>
      <p:sp>
        <p:nvSpPr>
          <p:cNvPr id="4" name="Content Placeholder 3">
            <a:extLst>
              <a:ext uri="{FF2B5EF4-FFF2-40B4-BE49-F238E27FC236}">
                <a16:creationId xmlns:a16="http://schemas.microsoft.com/office/drawing/2014/main" id="{3487CF7F-7F66-4016-8EEE-14B9B9A273BB}"/>
              </a:ext>
            </a:extLst>
          </p:cNvPr>
          <p:cNvSpPr>
            <a:spLocks noGrp="1"/>
          </p:cNvSpPr>
          <p:nvPr>
            <p:ph idx="1"/>
          </p:nvPr>
        </p:nvSpPr>
        <p:spPr/>
        <p:txBody>
          <a:bodyPr/>
          <a:lstStyle/>
          <a:p>
            <a:pPr marL="0" indent="0" algn="ctr">
              <a:buNone/>
            </a:pPr>
            <a:r>
              <a:rPr lang="en-US" dirty="0"/>
              <a:t>Isaiah 58:3-5 (NIV)  'Why have we fasted,' they say, 'and you have not seen it? Why have we humbled ourselves, and you have not noticed?' "Yet on the day of your fasting, you do as you please and exploit all your workers. 4  Your fasting ends in quarreling and strife, and in striking each other with wicked fists. </a:t>
            </a:r>
          </a:p>
        </p:txBody>
      </p:sp>
    </p:spTree>
    <p:extLst>
      <p:ext uri="{BB962C8B-B14F-4D97-AF65-F5344CB8AC3E}">
        <p14:creationId xmlns:p14="http://schemas.microsoft.com/office/powerpoint/2010/main" val="34232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F9C0F-B6CB-4BE5-8AD6-1C0E04371B1C}"/>
              </a:ext>
            </a:extLst>
          </p:cNvPr>
          <p:cNvSpPr>
            <a:spLocks noGrp="1"/>
          </p:cNvSpPr>
          <p:nvPr>
            <p:ph type="title"/>
          </p:nvPr>
        </p:nvSpPr>
        <p:spPr/>
        <p:txBody>
          <a:bodyPr/>
          <a:lstStyle/>
          <a:p>
            <a:pPr algn="l"/>
            <a:r>
              <a:rPr lang="en-US" dirty="0"/>
              <a:t>Listen for God’s criticism.</a:t>
            </a:r>
          </a:p>
        </p:txBody>
      </p:sp>
      <p:sp>
        <p:nvSpPr>
          <p:cNvPr id="4" name="Content Placeholder 3">
            <a:extLst>
              <a:ext uri="{FF2B5EF4-FFF2-40B4-BE49-F238E27FC236}">
                <a16:creationId xmlns:a16="http://schemas.microsoft.com/office/drawing/2014/main" id="{3487CF7F-7F66-4016-8EEE-14B9B9A273BB}"/>
              </a:ext>
            </a:extLst>
          </p:cNvPr>
          <p:cNvSpPr>
            <a:spLocks noGrp="1"/>
          </p:cNvSpPr>
          <p:nvPr>
            <p:ph idx="1"/>
          </p:nvPr>
        </p:nvSpPr>
        <p:spPr/>
        <p:txBody>
          <a:bodyPr/>
          <a:lstStyle/>
          <a:p>
            <a:pPr marL="0" indent="0" algn="ctr">
              <a:buNone/>
            </a:pPr>
            <a:r>
              <a:rPr lang="en-US" dirty="0"/>
              <a:t>You cannot fast as you do today and expect your voice to be heard on high. 5  Is this the kind of fast I have chosen, only a day for a man to humble himself? Is it only for bowing one's head like a reed and for lying on sackcloth and ashes? Is that what you call a fast, a day acceptable to the LORD?</a:t>
            </a:r>
          </a:p>
        </p:txBody>
      </p:sp>
      <p:pic>
        <p:nvPicPr>
          <p:cNvPr id="2" name="Picture 1">
            <a:extLst>
              <a:ext uri="{FF2B5EF4-FFF2-40B4-BE49-F238E27FC236}">
                <a16:creationId xmlns:a16="http://schemas.microsoft.com/office/drawing/2014/main" id="{10C8CB91-154A-4467-86DA-926A62F90358}"/>
              </a:ext>
            </a:extLst>
          </p:cNvPr>
          <p:cNvPicPr>
            <a:picLocks noChangeAspect="1"/>
          </p:cNvPicPr>
          <p:nvPr/>
        </p:nvPicPr>
        <p:blipFill>
          <a:blip r:embed="rId2"/>
          <a:stretch>
            <a:fillRect/>
          </a:stretch>
        </p:blipFill>
        <p:spPr>
          <a:xfrm>
            <a:off x="4597052" y="5386192"/>
            <a:ext cx="2794294" cy="33820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435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DA7D-2A9B-49F1-AC75-FEC690BB7049}"/>
              </a:ext>
            </a:extLst>
          </p:cNvPr>
          <p:cNvSpPr>
            <a:spLocks noGrp="1"/>
          </p:cNvSpPr>
          <p:nvPr>
            <p:ph type="title"/>
          </p:nvPr>
        </p:nvSpPr>
        <p:spPr/>
        <p:txBody>
          <a:bodyPr/>
          <a:lstStyle/>
          <a:p>
            <a:r>
              <a:rPr lang="en-US" dirty="0"/>
              <a:t>Religious Rituals Insufficient</a:t>
            </a:r>
          </a:p>
        </p:txBody>
      </p:sp>
      <p:sp>
        <p:nvSpPr>
          <p:cNvPr id="3" name="Content Placeholder 2">
            <a:extLst>
              <a:ext uri="{FF2B5EF4-FFF2-40B4-BE49-F238E27FC236}">
                <a16:creationId xmlns:a16="http://schemas.microsoft.com/office/drawing/2014/main" id="{480D06B7-A25F-4DF5-A1DA-1A4E998AC87F}"/>
              </a:ext>
            </a:extLst>
          </p:cNvPr>
          <p:cNvSpPr>
            <a:spLocks noGrp="1"/>
          </p:cNvSpPr>
          <p:nvPr>
            <p:ph idx="1"/>
          </p:nvPr>
        </p:nvSpPr>
        <p:spPr/>
        <p:txBody>
          <a:bodyPr/>
          <a:lstStyle/>
          <a:p>
            <a:r>
              <a:rPr lang="en-US" dirty="0"/>
              <a:t>What question did the people have for God? Why did the people of Israel think they deserved God’s attention?</a:t>
            </a:r>
          </a:p>
          <a:p>
            <a:r>
              <a:rPr lang="en-US" dirty="0"/>
              <a:t>What criticism did God offer in His response? What fault in the fasting of God’s people prevented God from answering their prayers?</a:t>
            </a:r>
          </a:p>
          <a:p>
            <a:r>
              <a:rPr lang="en-US" dirty="0"/>
              <a:t>What rhetorical questions does God ask?</a:t>
            </a:r>
          </a:p>
          <a:p>
            <a:endParaRPr lang="en-US" dirty="0"/>
          </a:p>
        </p:txBody>
      </p:sp>
    </p:spTree>
    <p:extLst>
      <p:ext uri="{BB962C8B-B14F-4D97-AF65-F5344CB8AC3E}">
        <p14:creationId xmlns:p14="http://schemas.microsoft.com/office/powerpoint/2010/main" val="37524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1E8B-C094-45AF-A79D-AE159584C932}"/>
              </a:ext>
            </a:extLst>
          </p:cNvPr>
          <p:cNvSpPr>
            <a:spLocks noGrp="1"/>
          </p:cNvSpPr>
          <p:nvPr>
            <p:ph type="title"/>
          </p:nvPr>
        </p:nvSpPr>
        <p:spPr/>
        <p:txBody>
          <a:bodyPr/>
          <a:lstStyle/>
          <a:p>
            <a:r>
              <a:rPr lang="en-US" dirty="0"/>
              <a:t>Religious Rituals Insufficient</a:t>
            </a:r>
          </a:p>
        </p:txBody>
      </p:sp>
      <p:sp>
        <p:nvSpPr>
          <p:cNvPr id="3" name="Content Placeholder 2">
            <a:extLst>
              <a:ext uri="{FF2B5EF4-FFF2-40B4-BE49-F238E27FC236}">
                <a16:creationId xmlns:a16="http://schemas.microsoft.com/office/drawing/2014/main" id="{7444E04E-7750-42E2-B8B0-8A1BBED5485B}"/>
              </a:ext>
            </a:extLst>
          </p:cNvPr>
          <p:cNvSpPr>
            <a:spLocks noGrp="1"/>
          </p:cNvSpPr>
          <p:nvPr>
            <p:ph idx="1"/>
          </p:nvPr>
        </p:nvSpPr>
        <p:spPr/>
        <p:txBody>
          <a:bodyPr/>
          <a:lstStyle/>
          <a:p>
            <a:r>
              <a:rPr lang="en-US" dirty="0"/>
              <a:t>What might constitute "doing as you please" on the Lord’s Day? </a:t>
            </a:r>
          </a:p>
          <a:p>
            <a:r>
              <a:rPr lang="en-US" dirty="0"/>
              <a:t>Why would God oppose these kinds of attitudes? </a:t>
            </a:r>
          </a:p>
          <a:p>
            <a:r>
              <a:rPr lang="en-US" dirty="0"/>
              <a:t>What are the benefits of religious activity in our lives?</a:t>
            </a:r>
          </a:p>
          <a:p>
            <a:r>
              <a:rPr lang="en-US" dirty="0"/>
              <a:t>Based on these verses,  what would be the possible </a:t>
            </a:r>
            <a:r>
              <a:rPr lang="en-US" i="1" dirty="0"/>
              <a:t>dangers</a:t>
            </a:r>
            <a:r>
              <a:rPr lang="en-US" dirty="0"/>
              <a:t> of religious activities?</a:t>
            </a:r>
          </a:p>
          <a:p>
            <a:endParaRPr lang="en-US" dirty="0"/>
          </a:p>
        </p:txBody>
      </p:sp>
    </p:spTree>
    <p:extLst>
      <p:ext uri="{BB962C8B-B14F-4D97-AF65-F5344CB8AC3E}">
        <p14:creationId xmlns:p14="http://schemas.microsoft.com/office/powerpoint/2010/main" val="2461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ECDE-16C6-4384-97C8-E1353FBB47A3}"/>
              </a:ext>
            </a:extLst>
          </p:cNvPr>
          <p:cNvSpPr>
            <a:spLocks noGrp="1"/>
          </p:cNvSpPr>
          <p:nvPr>
            <p:ph type="title"/>
          </p:nvPr>
        </p:nvSpPr>
        <p:spPr/>
        <p:txBody>
          <a:bodyPr/>
          <a:lstStyle/>
          <a:p>
            <a:pPr algn="l"/>
            <a:r>
              <a:rPr lang="en-US" dirty="0"/>
              <a:t>Listen for God’s preferences.</a:t>
            </a:r>
          </a:p>
        </p:txBody>
      </p:sp>
      <p:sp>
        <p:nvSpPr>
          <p:cNvPr id="3" name="Content Placeholder 2">
            <a:extLst>
              <a:ext uri="{FF2B5EF4-FFF2-40B4-BE49-F238E27FC236}">
                <a16:creationId xmlns:a16="http://schemas.microsoft.com/office/drawing/2014/main" id="{E8CDD606-D770-420D-9E3A-C23F154FAE0E}"/>
              </a:ext>
            </a:extLst>
          </p:cNvPr>
          <p:cNvSpPr>
            <a:spLocks noGrp="1"/>
          </p:cNvSpPr>
          <p:nvPr>
            <p:ph idx="1"/>
          </p:nvPr>
        </p:nvSpPr>
        <p:spPr>
          <a:xfrm>
            <a:off x="838200" y="1691014"/>
            <a:ext cx="10515600" cy="4485949"/>
          </a:xfrm>
        </p:spPr>
        <p:txBody>
          <a:bodyPr/>
          <a:lstStyle/>
          <a:p>
            <a:pPr marL="0" indent="0" algn="ctr">
              <a:buNone/>
            </a:pPr>
            <a:r>
              <a:rPr lang="en-US" dirty="0"/>
              <a:t>Isaiah 58:6-7 (NIV)   "Is not this the kind of fasting I have chosen: to loose the chains of injustice and untie the cords of the yoke, to set the oppressed free and break every yoke?  Is it not to share your food with the hungry and to provide the poor wanderer with shelter-- when you see the naked, to clothe him, and not to turn away from your own flesh and blood?</a:t>
            </a:r>
          </a:p>
          <a:p>
            <a:pPr marL="0" indent="0" algn="ctr">
              <a:buNone/>
            </a:pPr>
            <a:endParaRPr lang="en-US" dirty="0"/>
          </a:p>
        </p:txBody>
      </p:sp>
      <p:pic>
        <p:nvPicPr>
          <p:cNvPr id="4" name="Picture 3">
            <a:extLst>
              <a:ext uri="{FF2B5EF4-FFF2-40B4-BE49-F238E27FC236}">
                <a16:creationId xmlns:a16="http://schemas.microsoft.com/office/drawing/2014/main" id="{E137F8B2-45FD-4254-AE1E-7EC32AC7FA70}"/>
              </a:ext>
            </a:extLst>
          </p:cNvPr>
          <p:cNvPicPr>
            <a:picLocks noChangeAspect="1"/>
          </p:cNvPicPr>
          <p:nvPr/>
        </p:nvPicPr>
        <p:blipFill>
          <a:blip r:embed="rId2"/>
          <a:stretch>
            <a:fillRect/>
          </a:stretch>
        </p:blipFill>
        <p:spPr>
          <a:xfrm>
            <a:off x="4584526" y="5924811"/>
            <a:ext cx="2794294" cy="338202"/>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72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3D86-224C-4AE3-A893-D8AA65DB1B2D}"/>
              </a:ext>
            </a:extLst>
          </p:cNvPr>
          <p:cNvSpPr>
            <a:spLocks noGrp="1"/>
          </p:cNvSpPr>
          <p:nvPr>
            <p:ph type="title"/>
          </p:nvPr>
        </p:nvSpPr>
        <p:spPr/>
        <p:txBody>
          <a:bodyPr/>
          <a:lstStyle/>
          <a:p>
            <a:r>
              <a:rPr lang="en-US" dirty="0"/>
              <a:t>Others in Need of Justice</a:t>
            </a:r>
          </a:p>
        </p:txBody>
      </p:sp>
      <p:sp>
        <p:nvSpPr>
          <p:cNvPr id="3" name="Content Placeholder 2">
            <a:extLst>
              <a:ext uri="{FF2B5EF4-FFF2-40B4-BE49-F238E27FC236}">
                <a16:creationId xmlns:a16="http://schemas.microsoft.com/office/drawing/2014/main" id="{42F880CC-9DF7-4B66-9D45-88E3B8DAD868}"/>
              </a:ext>
            </a:extLst>
          </p:cNvPr>
          <p:cNvSpPr>
            <a:spLocks noGrp="1"/>
          </p:cNvSpPr>
          <p:nvPr>
            <p:ph idx="1"/>
          </p:nvPr>
        </p:nvSpPr>
        <p:spPr/>
        <p:txBody>
          <a:bodyPr/>
          <a:lstStyle/>
          <a:p>
            <a:r>
              <a:rPr lang="en-US" dirty="0"/>
              <a:t>What words or phrases did God speak to redefine the kind of fast that was pleasing to Him? </a:t>
            </a:r>
          </a:p>
          <a:p>
            <a:r>
              <a:rPr lang="en-US" dirty="0"/>
              <a:t>What specific actions did He call for?</a:t>
            </a:r>
          </a:p>
          <a:p>
            <a:r>
              <a:rPr lang="en-US" dirty="0"/>
              <a:t>Where do you see injustice and oppression operating in today’s culture?</a:t>
            </a:r>
          </a:p>
          <a:p>
            <a:endParaRPr lang="en-US" dirty="0"/>
          </a:p>
        </p:txBody>
      </p:sp>
    </p:spTree>
    <p:extLst>
      <p:ext uri="{BB962C8B-B14F-4D97-AF65-F5344CB8AC3E}">
        <p14:creationId xmlns:p14="http://schemas.microsoft.com/office/powerpoint/2010/main" val="40371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113</TotalTime>
  <Words>920</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How Can God Use Me When Others Suffer?</vt:lpstr>
      <vt:lpstr>Introduction Video</vt:lpstr>
      <vt:lpstr>Think About It …</vt:lpstr>
      <vt:lpstr>Listen for God’s criticism.</vt:lpstr>
      <vt:lpstr>Listen for God’s criticism.</vt:lpstr>
      <vt:lpstr>Religious Rituals Insufficient</vt:lpstr>
      <vt:lpstr>Religious Rituals Insufficient</vt:lpstr>
      <vt:lpstr>Listen for God’s preferences.</vt:lpstr>
      <vt:lpstr>Others in Need of Justice</vt:lpstr>
      <vt:lpstr>Others in Need of Justice</vt:lpstr>
      <vt:lpstr>Listen for results of obedience.</vt:lpstr>
      <vt:lpstr>Listen for results of obedience.</vt:lpstr>
      <vt:lpstr>Listen for results of obedience.</vt:lpstr>
      <vt:lpstr>Our Obedient Response</vt:lpstr>
      <vt:lpstr>Our Obedient Response</vt:lpstr>
      <vt:lpstr>Application</vt:lpstr>
      <vt:lpstr>Application</vt:lpstr>
      <vt:lpstr>Application</vt:lpstr>
      <vt:lpstr>Family Activities</vt:lpstr>
      <vt:lpstr>How Can God Use Me When Others Suffer?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God Use Me When Others Suffer?</dc:title>
  <dc:creator>Steve Armstrong</dc:creator>
  <cp:lastModifiedBy>Steve Armstrong</cp:lastModifiedBy>
  <cp:revision>8</cp:revision>
  <dcterms:created xsi:type="dcterms:W3CDTF">2020-01-03T13:49:24Z</dcterms:created>
  <dcterms:modified xsi:type="dcterms:W3CDTF">2020-01-03T15:43:22Z</dcterms:modified>
</cp:coreProperties>
</file>