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hyperlink" Target="https://tinyurl.com/4zf6vcr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q925yvs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Honor Your Neighbor</a:t>
            </a:r>
          </a:p>
        </p:txBody>
      </p:sp>
      <p:sp>
        <p:nvSpPr>
          <p:cNvPr id="3" name="Subtitle 2"/>
          <p:cNvSpPr>
            <a:spLocks noGrp="1"/>
          </p:cNvSpPr>
          <p:nvPr>
            <p:ph type="subTitle" idx="1"/>
          </p:nvPr>
        </p:nvSpPr>
        <p:spPr>
          <a:xfrm>
            <a:off x="1524000" y="4085112"/>
            <a:ext cx="9144000" cy="1172688"/>
          </a:xfrm>
        </p:spPr>
        <p:txBody>
          <a:bodyPr/>
          <a:lstStyle/>
          <a:p>
            <a:r>
              <a:rPr lang="en-US" dirty="0"/>
              <a:t>August 14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4221-6322-6D4A-8081-D17D4D894738}"/>
              </a:ext>
            </a:extLst>
          </p:cNvPr>
          <p:cNvSpPr>
            <a:spLocks noGrp="1"/>
          </p:cNvSpPr>
          <p:nvPr>
            <p:ph type="title"/>
          </p:nvPr>
        </p:nvSpPr>
        <p:spPr/>
        <p:txBody>
          <a:bodyPr/>
          <a:lstStyle/>
          <a:p>
            <a:pPr algn="l"/>
            <a:r>
              <a:rPr lang="en-US" dirty="0"/>
              <a:t>Listen for a difficult challenge.</a:t>
            </a:r>
          </a:p>
        </p:txBody>
      </p:sp>
      <p:sp>
        <p:nvSpPr>
          <p:cNvPr id="3" name="Content Placeholder 2">
            <a:extLst>
              <a:ext uri="{FF2B5EF4-FFF2-40B4-BE49-F238E27FC236}">
                <a16:creationId xmlns:a16="http://schemas.microsoft.com/office/drawing/2014/main" id="{791F99E0-118D-3ACE-8AF0-2B2043B35F7F}"/>
              </a:ext>
            </a:extLst>
          </p:cNvPr>
          <p:cNvSpPr>
            <a:spLocks noGrp="1"/>
          </p:cNvSpPr>
          <p:nvPr>
            <p:ph idx="1"/>
          </p:nvPr>
        </p:nvSpPr>
        <p:spPr>
          <a:xfrm>
            <a:off x="1414523" y="1779326"/>
            <a:ext cx="9362954" cy="4351338"/>
          </a:xfrm>
        </p:spPr>
        <p:txBody>
          <a:bodyPr/>
          <a:lstStyle/>
          <a:p>
            <a:pPr marL="0" indent="0" algn="ctr">
              <a:buNone/>
            </a:pPr>
            <a:r>
              <a:rPr lang="en-US" dirty="0"/>
              <a:t>Romans 12:17-21 (NIV)  Do not repay anyone evil for evil. Be careful to do what is right in the eyes of everybody. 18  If it is possible, as far as it depends on you, live at peace with everyone. 19  Do not take revenge, my friends, but leave room for God's wrath, for it is written</a:t>
            </a:r>
          </a:p>
        </p:txBody>
      </p:sp>
    </p:spTree>
    <p:extLst>
      <p:ext uri="{BB962C8B-B14F-4D97-AF65-F5344CB8AC3E}">
        <p14:creationId xmlns:p14="http://schemas.microsoft.com/office/powerpoint/2010/main" val="340011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4221-6322-6D4A-8081-D17D4D894738}"/>
              </a:ext>
            </a:extLst>
          </p:cNvPr>
          <p:cNvSpPr>
            <a:spLocks noGrp="1"/>
          </p:cNvSpPr>
          <p:nvPr>
            <p:ph type="title"/>
          </p:nvPr>
        </p:nvSpPr>
        <p:spPr/>
        <p:txBody>
          <a:bodyPr/>
          <a:lstStyle/>
          <a:p>
            <a:pPr algn="l"/>
            <a:r>
              <a:rPr lang="en-US" dirty="0"/>
              <a:t>Listen for a difficult challenge.</a:t>
            </a:r>
          </a:p>
        </p:txBody>
      </p:sp>
      <p:sp>
        <p:nvSpPr>
          <p:cNvPr id="3" name="Content Placeholder 2">
            <a:extLst>
              <a:ext uri="{FF2B5EF4-FFF2-40B4-BE49-F238E27FC236}">
                <a16:creationId xmlns:a16="http://schemas.microsoft.com/office/drawing/2014/main" id="{791F99E0-118D-3ACE-8AF0-2B2043B35F7F}"/>
              </a:ext>
            </a:extLst>
          </p:cNvPr>
          <p:cNvSpPr>
            <a:spLocks noGrp="1"/>
          </p:cNvSpPr>
          <p:nvPr>
            <p:ph idx="1"/>
          </p:nvPr>
        </p:nvSpPr>
        <p:spPr>
          <a:xfrm>
            <a:off x="1210760" y="1802475"/>
            <a:ext cx="9770480" cy="4351338"/>
          </a:xfrm>
        </p:spPr>
        <p:txBody>
          <a:bodyPr/>
          <a:lstStyle/>
          <a:p>
            <a:pPr marL="0" indent="0" algn="ctr">
              <a:buNone/>
            </a:pPr>
            <a:r>
              <a:rPr lang="en-US" dirty="0"/>
              <a:t>"It is mine to avenge; I will repay," says the Lord. 20  On the contrary: "If your enemy is hungry, feed him; if he is thirsty, give him something to drink. In doing this, you will heap burning coals on his head." 21  Do not be overcome by evil, but overcome evil with good.</a:t>
            </a:r>
          </a:p>
        </p:txBody>
      </p:sp>
      <p:pic>
        <p:nvPicPr>
          <p:cNvPr id="4" name="Picture 3">
            <a:extLst>
              <a:ext uri="{FF2B5EF4-FFF2-40B4-BE49-F238E27FC236}">
                <a16:creationId xmlns:a16="http://schemas.microsoft.com/office/drawing/2014/main" id="{E5752944-8C5F-07D6-418E-6D36EB3D71F7}"/>
              </a:ext>
            </a:extLst>
          </p:cNvPr>
          <p:cNvPicPr>
            <a:picLocks noChangeAspect="1"/>
          </p:cNvPicPr>
          <p:nvPr/>
        </p:nvPicPr>
        <p:blipFill>
          <a:blip r:embed="rId2"/>
          <a:stretch>
            <a:fillRect/>
          </a:stretch>
        </p:blipFill>
        <p:spPr>
          <a:xfrm>
            <a:off x="4846119" y="5468072"/>
            <a:ext cx="1990476"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4619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79B1-4EBF-CB3A-DAA2-7191B5108D92}"/>
              </a:ext>
            </a:extLst>
          </p:cNvPr>
          <p:cNvSpPr>
            <a:spLocks noGrp="1"/>
          </p:cNvSpPr>
          <p:nvPr>
            <p:ph type="title"/>
          </p:nvPr>
        </p:nvSpPr>
        <p:spPr/>
        <p:txBody>
          <a:bodyPr/>
          <a:lstStyle/>
          <a:p>
            <a:r>
              <a:rPr lang="en-US" dirty="0"/>
              <a:t>Peaceful Relationships</a:t>
            </a:r>
          </a:p>
        </p:txBody>
      </p:sp>
      <p:sp>
        <p:nvSpPr>
          <p:cNvPr id="3" name="Content Placeholder 2">
            <a:extLst>
              <a:ext uri="{FF2B5EF4-FFF2-40B4-BE49-F238E27FC236}">
                <a16:creationId xmlns:a16="http://schemas.microsoft.com/office/drawing/2014/main" id="{4BAC3A43-D27E-0382-9FDF-F5CB567C470E}"/>
              </a:ext>
            </a:extLst>
          </p:cNvPr>
          <p:cNvSpPr>
            <a:spLocks noGrp="1"/>
          </p:cNvSpPr>
          <p:nvPr>
            <p:ph idx="1"/>
          </p:nvPr>
        </p:nvSpPr>
        <p:spPr/>
        <p:txBody>
          <a:bodyPr/>
          <a:lstStyle/>
          <a:p>
            <a:r>
              <a:rPr lang="en-US" dirty="0"/>
              <a:t>How is this passage counter-cultural to what we see in the world today?</a:t>
            </a:r>
          </a:p>
          <a:p>
            <a:r>
              <a:rPr lang="en-US" dirty="0"/>
              <a:t>How could having a meal with your “enemy” bring peace to a relationship?</a:t>
            </a:r>
          </a:p>
          <a:p>
            <a:r>
              <a:rPr lang="en-US" dirty="0"/>
              <a:t>Paul says, </a:t>
            </a:r>
            <a:r>
              <a:rPr lang="en-US" i="1" dirty="0"/>
              <a:t>Do not take revenge, my friends, but leave room for God's wrath</a:t>
            </a:r>
            <a:r>
              <a:rPr lang="en-US" dirty="0"/>
              <a:t>.  How is God better equipped for wrath or vengeance that we are?</a:t>
            </a:r>
          </a:p>
        </p:txBody>
      </p:sp>
    </p:spTree>
    <p:extLst>
      <p:ext uri="{BB962C8B-B14F-4D97-AF65-F5344CB8AC3E}">
        <p14:creationId xmlns:p14="http://schemas.microsoft.com/office/powerpoint/2010/main" val="289746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02F8-1AD1-0EF3-4740-6F4955778933}"/>
              </a:ext>
            </a:extLst>
          </p:cNvPr>
          <p:cNvSpPr>
            <a:spLocks noGrp="1"/>
          </p:cNvSpPr>
          <p:nvPr>
            <p:ph type="title"/>
          </p:nvPr>
        </p:nvSpPr>
        <p:spPr/>
        <p:txBody>
          <a:bodyPr/>
          <a:lstStyle/>
          <a:p>
            <a:r>
              <a:rPr lang="en-US" dirty="0"/>
              <a:t>Peaceful Relationships</a:t>
            </a:r>
          </a:p>
        </p:txBody>
      </p:sp>
      <p:sp>
        <p:nvSpPr>
          <p:cNvPr id="3" name="Content Placeholder 2">
            <a:extLst>
              <a:ext uri="{FF2B5EF4-FFF2-40B4-BE49-F238E27FC236}">
                <a16:creationId xmlns:a16="http://schemas.microsoft.com/office/drawing/2014/main" id="{5B21616E-8935-86E9-CC22-19DBEFC49E95}"/>
              </a:ext>
            </a:extLst>
          </p:cNvPr>
          <p:cNvSpPr>
            <a:spLocks noGrp="1"/>
          </p:cNvSpPr>
          <p:nvPr>
            <p:ph idx="1"/>
          </p:nvPr>
        </p:nvSpPr>
        <p:spPr/>
        <p:txBody>
          <a:bodyPr/>
          <a:lstStyle/>
          <a:p>
            <a:r>
              <a:rPr lang="en-US" dirty="0"/>
              <a:t>Consider some of the evils that might be threatening to conquer you personally?  What are some specific ways to overcome these evils?</a:t>
            </a:r>
          </a:p>
          <a:p>
            <a:endParaRPr lang="en-US" dirty="0"/>
          </a:p>
        </p:txBody>
      </p:sp>
      <p:graphicFrame>
        <p:nvGraphicFramePr>
          <p:cNvPr id="4" name="Table 4">
            <a:extLst>
              <a:ext uri="{FF2B5EF4-FFF2-40B4-BE49-F238E27FC236}">
                <a16:creationId xmlns:a16="http://schemas.microsoft.com/office/drawing/2014/main" id="{ED582B54-A49A-0DAF-2B3D-8636FC1BC145}"/>
              </a:ext>
            </a:extLst>
          </p:cNvPr>
          <p:cNvGraphicFramePr>
            <a:graphicFrameLocks noGrp="1"/>
          </p:cNvGraphicFramePr>
          <p:nvPr>
            <p:extLst>
              <p:ext uri="{D42A27DB-BD31-4B8C-83A1-F6EECF244321}">
                <p14:modId xmlns:p14="http://schemas.microsoft.com/office/powerpoint/2010/main" val="2655638735"/>
              </p:ext>
            </p:extLst>
          </p:nvPr>
        </p:nvGraphicFramePr>
        <p:xfrm>
          <a:off x="1094450" y="3775383"/>
          <a:ext cx="10086694" cy="2621280"/>
        </p:xfrm>
        <a:graphic>
          <a:graphicData uri="http://schemas.openxmlformats.org/drawingml/2006/table">
            <a:tbl>
              <a:tblPr firstRow="1" bandRow="1">
                <a:tableStyleId>{5C22544A-7EE6-4342-B048-85BDC9FD1C3A}</a:tableStyleId>
              </a:tblPr>
              <a:tblGrid>
                <a:gridCol w="2898816">
                  <a:extLst>
                    <a:ext uri="{9D8B030D-6E8A-4147-A177-3AD203B41FA5}">
                      <a16:colId xmlns:a16="http://schemas.microsoft.com/office/drawing/2014/main" val="2811930106"/>
                    </a:ext>
                  </a:extLst>
                </a:gridCol>
                <a:gridCol w="7187878">
                  <a:extLst>
                    <a:ext uri="{9D8B030D-6E8A-4147-A177-3AD203B41FA5}">
                      <a16:colId xmlns:a16="http://schemas.microsoft.com/office/drawing/2014/main" val="1226497581"/>
                    </a:ext>
                  </a:extLst>
                </a:gridCol>
              </a:tblGrid>
              <a:tr h="370840">
                <a:tc>
                  <a:txBody>
                    <a:bodyPr/>
                    <a:lstStyle/>
                    <a:p>
                      <a:pPr algn="ctr"/>
                      <a:r>
                        <a:rPr lang="en-US" sz="3200" dirty="0"/>
                        <a:t>Evils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Overcoming Evils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025578"/>
                  </a:ext>
                </a:extLst>
              </a:tr>
              <a:tr h="370840">
                <a:tc>
                  <a:txBody>
                    <a:bodyPr/>
                    <a:lstStyle/>
                    <a:p>
                      <a:pPr marL="457200" indent="-457200">
                        <a:buFont typeface="Arial" panose="020B0604020202020204" pitchFamily="34" charset="0"/>
                        <a:buChar char="•"/>
                      </a:pPr>
                      <a:r>
                        <a:rPr lang="en-US" sz="3200" dirty="0"/>
                        <a:t>Fear or worry</a:t>
                      </a:r>
                    </a:p>
                    <a:p>
                      <a:pPr marL="457200" indent="-457200">
                        <a:buFont typeface="Arial" panose="020B0604020202020204" pitchFamily="34" charset="0"/>
                        <a:buChar char="•"/>
                      </a:pPr>
                      <a:r>
                        <a:rPr lang="en-US" sz="3200" dirty="0"/>
                        <a:t>Anger</a:t>
                      </a:r>
                    </a:p>
                    <a:p>
                      <a:pPr marL="457200" indent="-457200">
                        <a:buFont typeface="Arial" panose="020B0604020202020204" pitchFamily="34" charset="0"/>
                        <a:buChar char="•"/>
                      </a:pPr>
                      <a:r>
                        <a:rPr lang="en-US" sz="3200" dirty="0"/>
                        <a:t>Lust</a:t>
                      </a:r>
                    </a:p>
                    <a:p>
                      <a:pPr marL="457200" indent="-457200">
                        <a:buFont typeface="Arial" panose="020B0604020202020204" pitchFamily="34" charset="0"/>
                        <a:buChar char="•"/>
                      </a:pPr>
                      <a:r>
                        <a:rPr lang="en-US" sz="3200" dirty="0"/>
                        <a:t>Greed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511644"/>
                  </a:ext>
                </a:extLst>
              </a:tr>
            </a:tbl>
          </a:graphicData>
        </a:graphic>
      </p:graphicFrame>
    </p:spTree>
    <p:extLst>
      <p:ext uri="{BB962C8B-B14F-4D97-AF65-F5344CB8AC3E}">
        <p14:creationId xmlns:p14="http://schemas.microsoft.com/office/powerpoint/2010/main" val="392124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A1A9-2375-2DE9-6D0B-49A2CB40C2E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B0955F0-29A1-8A8C-7D9B-9836FDC616CE}"/>
              </a:ext>
            </a:extLst>
          </p:cNvPr>
          <p:cNvSpPr>
            <a:spLocks noGrp="1"/>
          </p:cNvSpPr>
          <p:nvPr>
            <p:ph idx="1"/>
          </p:nvPr>
        </p:nvSpPr>
        <p:spPr>
          <a:xfrm>
            <a:off x="838200" y="2106591"/>
            <a:ext cx="10515600" cy="4070371"/>
          </a:xfrm>
        </p:spPr>
        <p:txBody>
          <a:bodyPr/>
          <a:lstStyle/>
          <a:p>
            <a:r>
              <a:rPr lang="en-US" dirty="0"/>
              <a:t>Be humble. </a:t>
            </a:r>
          </a:p>
          <a:p>
            <a:pPr lvl="1"/>
            <a:r>
              <a:rPr lang="en-US" dirty="0"/>
              <a:t>Consider how the humility of self-forgetfulness might change the way you think and live. </a:t>
            </a:r>
          </a:p>
          <a:p>
            <a:pPr lvl="1"/>
            <a:r>
              <a:rPr lang="en-US" dirty="0"/>
              <a:t>Pray and ask God to help you be less self-focused so that you can honor and build up others.</a:t>
            </a:r>
          </a:p>
          <a:p>
            <a:endParaRPr lang="en-US" dirty="0"/>
          </a:p>
        </p:txBody>
      </p:sp>
    </p:spTree>
    <p:extLst>
      <p:ext uri="{BB962C8B-B14F-4D97-AF65-F5344CB8AC3E}">
        <p14:creationId xmlns:p14="http://schemas.microsoft.com/office/powerpoint/2010/main" val="123318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A1A9-2375-2DE9-6D0B-49A2CB40C2E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B0955F0-29A1-8A8C-7D9B-9836FDC616CE}"/>
              </a:ext>
            </a:extLst>
          </p:cNvPr>
          <p:cNvSpPr>
            <a:spLocks noGrp="1"/>
          </p:cNvSpPr>
          <p:nvPr>
            <p:ph idx="1"/>
          </p:nvPr>
        </p:nvSpPr>
        <p:spPr>
          <a:xfrm>
            <a:off x="838200" y="2095017"/>
            <a:ext cx="10515600" cy="4081945"/>
          </a:xfrm>
        </p:spPr>
        <p:txBody>
          <a:bodyPr/>
          <a:lstStyle/>
          <a:p>
            <a:r>
              <a:rPr lang="en-US" dirty="0"/>
              <a:t>Forgive. </a:t>
            </a:r>
          </a:p>
          <a:p>
            <a:pPr lvl="1"/>
            <a:r>
              <a:rPr lang="en-US" dirty="0"/>
              <a:t>If someone has wronged you, forgive. </a:t>
            </a:r>
          </a:p>
          <a:p>
            <a:pPr lvl="1"/>
            <a:r>
              <a:rPr lang="en-US" dirty="0"/>
              <a:t>Leave the matter in God’s hands to carry out any justice. </a:t>
            </a:r>
          </a:p>
          <a:p>
            <a:pPr lvl="1"/>
            <a:r>
              <a:rPr lang="en-US" dirty="0"/>
              <a:t>Ask God to empower you to forgive them and to bless them.</a:t>
            </a:r>
          </a:p>
          <a:p>
            <a:endParaRPr lang="en-US" dirty="0"/>
          </a:p>
        </p:txBody>
      </p:sp>
    </p:spTree>
    <p:extLst>
      <p:ext uri="{BB962C8B-B14F-4D97-AF65-F5344CB8AC3E}">
        <p14:creationId xmlns:p14="http://schemas.microsoft.com/office/powerpoint/2010/main" val="109237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A1A9-2375-2DE9-6D0B-49A2CB40C2E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B0955F0-29A1-8A8C-7D9B-9836FDC616CE}"/>
              </a:ext>
            </a:extLst>
          </p:cNvPr>
          <p:cNvSpPr>
            <a:spLocks noGrp="1"/>
          </p:cNvSpPr>
          <p:nvPr>
            <p:ph idx="1"/>
          </p:nvPr>
        </p:nvSpPr>
        <p:spPr>
          <a:xfrm>
            <a:off x="838200" y="1944547"/>
            <a:ext cx="10515600" cy="4232416"/>
          </a:xfrm>
        </p:spPr>
        <p:txBody>
          <a:bodyPr/>
          <a:lstStyle/>
          <a:p>
            <a:r>
              <a:rPr lang="en-US" dirty="0"/>
              <a:t>Outdo. </a:t>
            </a:r>
          </a:p>
          <a:p>
            <a:pPr lvl="1"/>
            <a:r>
              <a:rPr lang="en-US" dirty="0"/>
              <a:t>Write down three practical ways you can “outdo” others in showing honor. </a:t>
            </a:r>
          </a:p>
          <a:p>
            <a:pPr lvl="1"/>
            <a:r>
              <a:rPr lang="en-US" dirty="0"/>
              <a:t>These actions don’t have to be big gestures. </a:t>
            </a:r>
          </a:p>
          <a:p>
            <a:pPr lvl="1"/>
            <a:r>
              <a:rPr lang="en-US" dirty="0"/>
              <a:t>In fact, often it’s the small ways we consider others as more important than ourselves that make the biggest difference</a:t>
            </a:r>
          </a:p>
          <a:p>
            <a:endParaRPr lang="en-US" dirty="0"/>
          </a:p>
        </p:txBody>
      </p:sp>
    </p:spTree>
    <p:extLst>
      <p:ext uri="{BB962C8B-B14F-4D97-AF65-F5344CB8AC3E}">
        <p14:creationId xmlns:p14="http://schemas.microsoft.com/office/powerpoint/2010/main" val="4149966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0178E-3007-3CCA-B975-D11DDEB3ECD2}"/>
              </a:ext>
            </a:extLst>
          </p:cNvPr>
          <p:cNvSpPr>
            <a:spLocks noGrp="1"/>
          </p:cNvSpPr>
          <p:nvPr>
            <p:ph type="title"/>
          </p:nvPr>
        </p:nvSpPr>
        <p:spPr/>
        <p:txBody>
          <a:bodyPr/>
          <a:lstStyle/>
          <a:p>
            <a:r>
              <a:rPr lang="en-US" dirty="0"/>
              <a:t>Family Activities</a:t>
            </a:r>
          </a:p>
        </p:txBody>
      </p:sp>
      <p:pic>
        <p:nvPicPr>
          <p:cNvPr id="8" name="Picture 7" descr="Table&#10;&#10;Description automatically generated">
            <a:extLst>
              <a:ext uri="{FF2B5EF4-FFF2-40B4-BE49-F238E27FC236}">
                <a16:creationId xmlns:a16="http://schemas.microsoft.com/office/drawing/2014/main" id="{2715FD4C-7207-D3E8-BDF3-3ABF7C35883E}"/>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l="5450" t="17314" r="3652" b="20557"/>
          <a:stretch/>
        </p:blipFill>
        <p:spPr>
          <a:xfrm>
            <a:off x="632749" y="1593931"/>
            <a:ext cx="10926502" cy="13255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descr="A picture containing text&#10;&#10;Description automatically generated">
            <a:extLst>
              <a:ext uri="{FF2B5EF4-FFF2-40B4-BE49-F238E27FC236}">
                <a16:creationId xmlns:a16="http://schemas.microsoft.com/office/drawing/2014/main" id="{61B9E834-9F8F-B4DA-4DC9-9C9A6E886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97701" y="3104690"/>
            <a:ext cx="1565958" cy="3131916"/>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4E89F97B-844F-ADE9-A03A-BD863919AEDC}"/>
              </a:ext>
            </a:extLst>
          </p:cNvPr>
          <p:cNvSpPr/>
          <p:nvPr/>
        </p:nvSpPr>
        <p:spPr>
          <a:xfrm>
            <a:off x="1435262" y="3429000"/>
            <a:ext cx="7014258" cy="2176041"/>
          </a:xfrm>
          <a:prstGeom prst="wedgeRoundRectCallout">
            <a:avLst>
              <a:gd name="adj1" fmla="val 61875"/>
              <a:gd name="adj2" fmla="val -3484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Sorry, this is only a partial key for the message.  Please do your best.  Maybe you can figure out what the words are with a missing letter here or there.  You must help because our regular decoders are at middle school church camp.  If you get stuck, check out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https://tinyurl.com/4zf6vcrp</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where there are also other activities of intrigue.</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5036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Honor Your Neighbor</a:t>
            </a:r>
          </a:p>
        </p:txBody>
      </p:sp>
      <p:sp>
        <p:nvSpPr>
          <p:cNvPr id="3" name="Subtitle 2"/>
          <p:cNvSpPr>
            <a:spLocks noGrp="1"/>
          </p:cNvSpPr>
          <p:nvPr>
            <p:ph type="subTitle" idx="1"/>
          </p:nvPr>
        </p:nvSpPr>
        <p:spPr>
          <a:xfrm>
            <a:off x="1524000" y="4085112"/>
            <a:ext cx="9144000" cy="1172688"/>
          </a:xfrm>
        </p:spPr>
        <p:txBody>
          <a:bodyPr/>
          <a:lstStyle/>
          <a:p>
            <a:r>
              <a:rPr lang="en-US" dirty="0"/>
              <a:t>August 14</a:t>
            </a:r>
          </a:p>
        </p:txBody>
      </p:sp>
    </p:spTree>
    <p:extLst>
      <p:ext uri="{BB962C8B-B14F-4D97-AF65-F5344CB8AC3E}">
        <p14:creationId xmlns:p14="http://schemas.microsoft.com/office/powerpoint/2010/main" val="227714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83A8A-E06E-24FE-AF43-BF75899F9826}"/>
              </a:ext>
            </a:extLst>
          </p:cNvPr>
          <p:cNvSpPr>
            <a:spLocks noGrp="1"/>
          </p:cNvSpPr>
          <p:nvPr>
            <p:ph type="title"/>
          </p:nvPr>
        </p:nvSpPr>
        <p:spPr/>
        <p:txBody>
          <a:bodyPr/>
          <a:lstStyle/>
          <a:p>
            <a:r>
              <a:rPr lang="en-US" dirty="0"/>
              <a:t>Video Introduction</a:t>
            </a:r>
          </a:p>
        </p:txBody>
      </p:sp>
      <p:pic>
        <p:nvPicPr>
          <p:cNvPr id="6" name="Picture 5" descr="A picture containing text, person&#10;&#10;Description automatically generated">
            <a:hlinkClick r:id="rId2"/>
            <a:extLst>
              <a:ext uri="{FF2B5EF4-FFF2-40B4-BE49-F238E27FC236}">
                <a16:creationId xmlns:a16="http://schemas.microsoft.com/office/drawing/2014/main" id="{032AE813-2798-A8FB-4624-641EBFDB4D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1590" y="1404434"/>
            <a:ext cx="6495074" cy="428663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8AA50AE-8B7F-BC42-4685-A01B2EB3267E}"/>
              </a:ext>
            </a:extLst>
          </p:cNvPr>
          <p:cNvSpPr txBox="1"/>
          <p:nvPr/>
        </p:nvSpPr>
        <p:spPr>
          <a:xfrm>
            <a:off x="4724400" y="5691072"/>
            <a:ext cx="2909454" cy="369332"/>
          </a:xfrm>
          <a:prstGeom prst="rect">
            <a:avLst/>
          </a:prstGeom>
          <a:noFill/>
        </p:spPr>
        <p:txBody>
          <a:bodyPr wrap="square" rtlCol="0">
            <a:spAutoFit/>
          </a:bodyPr>
          <a:lstStyle/>
          <a:p>
            <a:pPr algn="ctr"/>
            <a:r>
              <a:rPr lang="en-US" dirty="0">
                <a:hlinkClick r:id="rId2"/>
              </a:rPr>
              <a:t>View Video</a:t>
            </a:r>
            <a:endParaRPr lang="en-US" dirty="0"/>
          </a:p>
        </p:txBody>
      </p:sp>
    </p:spTree>
    <p:extLst>
      <p:ext uri="{BB962C8B-B14F-4D97-AF65-F5344CB8AC3E}">
        <p14:creationId xmlns:p14="http://schemas.microsoft.com/office/powerpoint/2010/main" val="11452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F105A-B761-548A-9C33-66BD952AB093}"/>
              </a:ext>
            </a:extLst>
          </p:cNvPr>
          <p:cNvSpPr>
            <a:spLocks noGrp="1"/>
          </p:cNvSpPr>
          <p:nvPr>
            <p:ph type="title"/>
          </p:nvPr>
        </p:nvSpPr>
        <p:spPr/>
        <p:txBody>
          <a:bodyPr/>
          <a:lstStyle/>
          <a:p>
            <a:r>
              <a:rPr lang="en-US" dirty="0"/>
              <a:t>How about it …</a:t>
            </a:r>
          </a:p>
        </p:txBody>
      </p:sp>
      <p:sp>
        <p:nvSpPr>
          <p:cNvPr id="4" name="Content Placeholder 3">
            <a:extLst>
              <a:ext uri="{FF2B5EF4-FFF2-40B4-BE49-F238E27FC236}">
                <a16:creationId xmlns:a16="http://schemas.microsoft.com/office/drawing/2014/main" id="{BD908C29-6B70-44AF-8E21-1CBE2A3627AA}"/>
              </a:ext>
            </a:extLst>
          </p:cNvPr>
          <p:cNvSpPr>
            <a:spLocks noGrp="1"/>
          </p:cNvSpPr>
          <p:nvPr>
            <p:ph idx="1"/>
          </p:nvPr>
        </p:nvSpPr>
        <p:spPr/>
        <p:txBody>
          <a:bodyPr/>
          <a:lstStyle/>
          <a:p>
            <a:r>
              <a:rPr lang="en-US" dirty="0"/>
              <a:t>When have you learned something by watching someone else?</a:t>
            </a:r>
          </a:p>
          <a:p>
            <a:endParaRPr lang="en-US" dirty="0"/>
          </a:p>
          <a:p>
            <a:r>
              <a:rPr lang="en-US" dirty="0">
                <a:solidFill>
                  <a:srgbClr val="C00000"/>
                </a:solidFill>
              </a:rPr>
              <a:t>We view the love of God for us and follow Jesus’ example</a:t>
            </a:r>
          </a:p>
          <a:p>
            <a:pPr lvl="1"/>
            <a:r>
              <a:rPr lang="en-US" dirty="0">
                <a:solidFill>
                  <a:srgbClr val="C00000"/>
                </a:solidFill>
              </a:rPr>
              <a:t>Love is seen in how we honor others.</a:t>
            </a:r>
          </a:p>
          <a:p>
            <a:endParaRPr lang="en-US" dirty="0"/>
          </a:p>
        </p:txBody>
      </p:sp>
      <p:grpSp>
        <p:nvGrpSpPr>
          <p:cNvPr id="13" name="Group 12">
            <a:extLst>
              <a:ext uri="{FF2B5EF4-FFF2-40B4-BE49-F238E27FC236}">
                <a16:creationId xmlns:a16="http://schemas.microsoft.com/office/drawing/2014/main" id="{5110266D-11F9-1345-7CA7-F533FA92178C}"/>
              </a:ext>
            </a:extLst>
          </p:cNvPr>
          <p:cNvGrpSpPr/>
          <p:nvPr/>
        </p:nvGrpSpPr>
        <p:grpSpPr>
          <a:xfrm>
            <a:off x="1148851" y="3370881"/>
            <a:ext cx="9894297" cy="2214749"/>
            <a:chOff x="1230542" y="2980706"/>
            <a:chExt cx="9894297" cy="2214749"/>
          </a:xfrm>
        </p:grpSpPr>
        <p:pic>
          <p:nvPicPr>
            <p:cNvPr id="6" name="Picture 5" descr="Graphical user interface, website&#10;&#10;Description automatically generated">
              <a:extLst>
                <a:ext uri="{FF2B5EF4-FFF2-40B4-BE49-F238E27FC236}">
                  <a16:creationId xmlns:a16="http://schemas.microsoft.com/office/drawing/2014/main" id="{8C430684-F933-0194-3B45-F926E1554B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792" y="3144735"/>
              <a:ext cx="3645725" cy="205072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indoor, oven, food, metal&#10;&#10;Description automatically generated">
              <a:extLst>
                <a:ext uri="{FF2B5EF4-FFF2-40B4-BE49-F238E27FC236}">
                  <a16:creationId xmlns:a16="http://schemas.microsoft.com/office/drawing/2014/main" id="{F1A7D7F4-A00D-0EA6-FF6A-F49E0DBD8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517" y="2980706"/>
              <a:ext cx="3327322" cy="2214749"/>
            </a:xfrm>
            <a:prstGeom prst="rect">
              <a:avLst/>
            </a:prstGeom>
            <a:ln>
              <a:noFill/>
            </a:ln>
            <a:effectLst>
              <a:outerShdw blurRad="292100" dist="139700" dir="2700000" algn="tl" rotWithShape="0">
                <a:srgbClr val="333333">
                  <a:alpha val="65000"/>
                </a:srgbClr>
              </a:outerShdw>
            </a:effectLst>
          </p:spPr>
        </p:pic>
        <p:pic>
          <p:nvPicPr>
            <p:cNvPr id="12" name="Picture 11" descr="A picture containing text, indoor, orange&#10;&#10;Description automatically generated">
              <a:extLst>
                <a:ext uri="{FF2B5EF4-FFF2-40B4-BE49-F238E27FC236}">
                  <a16:creationId xmlns:a16="http://schemas.microsoft.com/office/drawing/2014/main" id="{15EB95CF-16CB-A574-9104-E893B8369E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542" y="3144735"/>
              <a:ext cx="2977200" cy="194681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95143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1B04-F5ED-E3A7-97BD-9662D8A332A3}"/>
              </a:ext>
            </a:extLst>
          </p:cNvPr>
          <p:cNvSpPr>
            <a:spLocks noGrp="1"/>
          </p:cNvSpPr>
          <p:nvPr>
            <p:ph type="title"/>
          </p:nvPr>
        </p:nvSpPr>
        <p:spPr/>
        <p:txBody>
          <a:bodyPr/>
          <a:lstStyle/>
          <a:p>
            <a:pPr algn="l"/>
            <a:r>
              <a:rPr lang="fr-FR" dirty="0"/>
              <a:t>Listen for attributes Paul encourages.</a:t>
            </a:r>
            <a:endParaRPr lang="en-US" dirty="0"/>
          </a:p>
        </p:txBody>
      </p:sp>
      <p:sp>
        <p:nvSpPr>
          <p:cNvPr id="3" name="Content Placeholder 2">
            <a:extLst>
              <a:ext uri="{FF2B5EF4-FFF2-40B4-BE49-F238E27FC236}">
                <a16:creationId xmlns:a16="http://schemas.microsoft.com/office/drawing/2014/main" id="{62948C4D-9488-AD39-D16E-7ED157F5A929}"/>
              </a:ext>
            </a:extLst>
          </p:cNvPr>
          <p:cNvSpPr>
            <a:spLocks noGrp="1"/>
          </p:cNvSpPr>
          <p:nvPr>
            <p:ph idx="1"/>
          </p:nvPr>
        </p:nvSpPr>
        <p:spPr>
          <a:xfrm>
            <a:off x="838200" y="1690688"/>
            <a:ext cx="10515600" cy="4351338"/>
          </a:xfrm>
        </p:spPr>
        <p:txBody>
          <a:bodyPr/>
          <a:lstStyle/>
          <a:p>
            <a:pPr marL="0" indent="0" algn="ctr">
              <a:buNone/>
            </a:pPr>
            <a:r>
              <a:rPr lang="en-US" dirty="0"/>
              <a:t>Romans 12:9-13 (NIV)  Love must be sincere. Hate what is evil; cling to what is good. 10  Be devoted to one another in brotherly love. Honor one another above yourselves. 11  Never be lacking in zeal, but keep your spiritual fervor, serving the Lord. 12  Be joyful in hope, patient in affliction, faithful in prayer. 13  Share with God's people who are in need. Practice hospitality.</a:t>
            </a:r>
          </a:p>
        </p:txBody>
      </p:sp>
      <p:pic>
        <p:nvPicPr>
          <p:cNvPr id="5" name="Picture 4">
            <a:extLst>
              <a:ext uri="{FF2B5EF4-FFF2-40B4-BE49-F238E27FC236}">
                <a16:creationId xmlns:a16="http://schemas.microsoft.com/office/drawing/2014/main" id="{0AD298D4-3B35-632D-2A2B-9AF352A83760}"/>
              </a:ext>
            </a:extLst>
          </p:cNvPr>
          <p:cNvPicPr>
            <a:picLocks noChangeAspect="1"/>
          </p:cNvPicPr>
          <p:nvPr/>
        </p:nvPicPr>
        <p:blipFill>
          <a:blip r:embed="rId2"/>
          <a:stretch>
            <a:fillRect/>
          </a:stretch>
        </p:blipFill>
        <p:spPr>
          <a:xfrm>
            <a:off x="4973441" y="5988933"/>
            <a:ext cx="1990476"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15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7A57-0818-EBF5-75DB-88E6CFC0995E}"/>
              </a:ext>
            </a:extLst>
          </p:cNvPr>
          <p:cNvSpPr>
            <a:spLocks noGrp="1"/>
          </p:cNvSpPr>
          <p:nvPr>
            <p:ph type="title"/>
          </p:nvPr>
        </p:nvSpPr>
        <p:spPr/>
        <p:txBody>
          <a:bodyPr/>
          <a:lstStyle/>
          <a:p>
            <a:r>
              <a:rPr lang="en-US" dirty="0"/>
              <a:t>Seek the Best of Others</a:t>
            </a:r>
          </a:p>
        </p:txBody>
      </p:sp>
      <p:sp>
        <p:nvSpPr>
          <p:cNvPr id="3" name="Content Placeholder 2">
            <a:extLst>
              <a:ext uri="{FF2B5EF4-FFF2-40B4-BE49-F238E27FC236}">
                <a16:creationId xmlns:a16="http://schemas.microsoft.com/office/drawing/2014/main" id="{D0EB378B-5A36-C333-71C2-BD863AFE35EA}"/>
              </a:ext>
            </a:extLst>
          </p:cNvPr>
          <p:cNvSpPr>
            <a:spLocks noGrp="1"/>
          </p:cNvSpPr>
          <p:nvPr>
            <p:ph idx="1"/>
          </p:nvPr>
        </p:nvSpPr>
        <p:spPr/>
        <p:txBody>
          <a:bodyPr/>
          <a:lstStyle/>
          <a:p>
            <a:r>
              <a:rPr lang="en-US" dirty="0"/>
              <a:t>What are some ways Paul identified for how love will manifest itself in relationship to others? </a:t>
            </a:r>
          </a:p>
          <a:p>
            <a:r>
              <a:rPr lang="en-US" dirty="0"/>
              <a:t>What could it practically look like to take the lead in “honor others above self”?</a:t>
            </a:r>
          </a:p>
          <a:p>
            <a:r>
              <a:rPr lang="en-US" dirty="0"/>
              <a:t>What is the relationship between hope, affliction, and prayer? </a:t>
            </a:r>
          </a:p>
        </p:txBody>
      </p:sp>
    </p:spTree>
    <p:extLst>
      <p:ext uri="{BB962C8B-B14F-4D97-AF65-F5344CB8AC3E}">
        <p14:creationId xmlns:p14="http://schemas.microsoft.com/office/powerpoint/2010/main" val="62854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D913-EC3D-7A40-52C9-80B94B58DB88}"/>
              </a:ext>
            </a:extLst>
          </p:cNvPr>
          <p:cNvSpPr>
            <a:spLocks noGrp="1"/>
          </p:cNvSpPr>
          <p:nvPr>
            <p:ph type="title"/>
          </p:nvPr>
        </p:nvSpPr>
        <p:spPr/>
        <p:txBody>
          <a:bodyPr/>
          <a:lstStyle/>
          <a:p>
            <a:r>
              <a:rPr lang="en-US" dirty="0"/>
              <a:t>Seek the Best of Others</a:t>
            </a:r>
          </a:p>
        </p:txBody>
      </p:sp>
      <p:sp>
        <p:nvSpPr>
          <p:cNvPr id="3" name="Content Placeholder 2">
            <a:extLst>
              <a:ext uri="{FF2B5EF4-FFF2-40B4-BE49-F238E27FC236}">
                <a16:creationId xmlns:a16="http://schemas.microsoft.com/office/drawing/2014/main" id="{CEBC4E95-DBB5-1B4C-B8AC-204523AD2D95}"/>
              </a:ext>
            </a:extLst>
          </p:cNvPr>
          <p:cNvSpPr>
            <a:spLocks noGrp="1"/>
          </p:cNvSpPr>
          <p:nvPr>
            <p:ph idx="1"/>
          </p:nvPr>
        </p:nvSpPr>
        <p:spPr/>
        <p:txBody>
          <a:bodyPr/>
          <a:lstStyle/>
          <a:p>
            <a:r>
              <a:rPr lang="en-US" dirty="0"/>
              <a:t>Consider three of these commands.  How might they be either the easiest or the hardest to obey?</a:t>
            </a:r>
          </a:p>
          <a:p>
            <a:r>
              <a:rPr lang="en-US" dirty="0"/>
              <a:t>What would your church look like if all members loved each other in the way described in these verses? </a:t>
            </a:r>
          </a:p>
          <a:p>
            <a:endParaRPr lang="en-US" dirty="0"/>
          </a:p>
        </p:txBody>
      </p:sp>
      <p:graphicFrame>
        <p:nvGraphicFramePr>
          <p:cNvPr id="4" name="Table 4">
            <a:extLst>
              <a:ext uri="{FF2B5EF4-FFF2-40B4-BE49-F238E27FC236}">
                <a16:creationId xmlns:a16="http://schemas.microsoft.com/office/drawing/2014/main" id="{8A95B062-BBB4-FF6D-BD18-EEF60512EC38}"/>
              </a:ext>
            </a:extLst>
          </p:cNvPr>
          <p:cNvGraphicFramePr>
            <a:graphicFrameLocks noGrp="1"/>
          </p:cNvGraphicFramePr>
          <p:nvPr>
            <p:extLst>
              <p:ext uri="{D42A27DB-BD31-4B8C-83A1-F6EECF244321}">
                <p14:modId xmlns:p14="http://schemas.microsoft.com/office/powerpoint/2010/main" val="3717439101"/>
              </p:ext>
            </p:extLst>
          </p:nvPr>
        </p:nvGraphicFramePr>
        <p:xfrm>
          <a:off x="1202431" y="3098382"/>
          <a:ext cx="10236201" cy="2743200"/>
        </p:xfrm>
        <a:graphic>
          <a:graphicData uri="http://schemas.openxmlformats.org/drawingml/2006/table">
            <a:tbl>
              <a:tblPr firstRow="1" bandRow="1">
                <a:tableStyleId>{5C22544A-7EE6-4342-B048-85BDC9FD1C3A}</a:tableStyleId>
              </a:tblPr>
              <a:tblGrid>
                <a:gridCol w="2621023">
                  <a:extLst>
                    <a:ext uri="{9D8B030D-6E8A-4147-A177-3AD203B41FA5}">
                      <a16:colId xmlns:a16="http://schemas.microsoft.com/office/drawing/2014/main" val="170439389"/>
                    </a:ext>
                  </a:extLst>
                </a:gridCol>
                <a:gridCol w="3958542">
                  <a:extLst>
                    <a:ext uri="{9D8B030D-6E8A-4147-A177-3AD203B41FA5}">
                      <a16:colId xmlns:a16="http://schemas.microsoft.com/office/drawing/2014/main" val="2460304191"/>
                    </a:ext>
                  </a:extLst>
                </a:gridCol>
                <a:gridCol w="3656636">
                  <a:extLst>
                    <a:ext uri="{9D8B030D-6E8A-4147-A177-3AD203B41FA5}">
                      <a16:colId xmlns:a16="http://schemas.microsoft.com/office/drawing/2014/main" val="2092928389"/>
                    </a:ext>
                  </a:extLst>
                </a:gridCol>
              </a:tblGrid>
              <a:tr h="370840">
                <a:tc>
                  <a:txBody>
                    <a:bodyPr/>
                    <a:lstStyle/>
                    <a:p>
                      <a:pPr algn="ctr"/>
                      <a:r>
                        <a:rPr lang="en-US" sz="2800" dirty="0"/>
                        <a:t>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Easiest to Obey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Hardest to Obey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57554"/>
                  </a:ext>
                </a:extLst>
              </a:tr>
              <a:tr h="370840">
                <a:tc>
                  <a:txBody>
                    <a:bodyPr/>
                    <a:lstStyle/>
                    <a:p>
                      <a:pPr marL="457200" indent="-457200">
                        <a:buFont typeface="Arial" panose="020B0604020202020204" pitchFamily="34" charset="0"/>
                        <a:buChar char="•"/>
                      </a:pPr>
                      <a:r>
                        <a:rPr lang="en-US" sz="2800" dirty="0"/>
                        <a:t>Hospitality</a:t>
                      </a:r>
                    </a:p>
                    <a:p>
                      <a:pPr marL="457200" indent="-457200">
                        <a:buFont typeface="Arial" panose="020B0604020202020204" pitchFamily="34" charset="0"/>
                        <a:buChar char="•"/>
                      </a:pPr>
                      <a:r>
                        <a:rPr lang="en-US" sz="2800" dirty="0"/>
                        <a:t>Joyful in hope</a:t>
                      </a:r>
                    </a:p>
                    <a:p>
                      <a:pPr marL="457200" indent="-457200">
                        <a:buFont typeface="Arial" panose="020B0604020202020204" pitchFamily="34" charset="0"/>
                        <a:buChar char="•"/>
                      </a:pPr>
                      <a:r>
                        <a:rPr lang="en-US" sz="2800" dirty="0"/>
                        <a:t>Pray for each 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Font typeface="Arial" panose="020B0604020202020204" pitchFamily="34" charset="0"/>
                        <a:buChar char="•"/>
                      </a:pPr>
                      <a:r>
                        <a:rPr lang="en-US" sz="2800" dirty="0"/>
                        <a:t> </a:t>
                      </a:r>
                    </a:p>
                    <a:p>
                      <a:pPr marL="457200" indent="-457200">
                        <a:buFont typeface="Arial" panose="020B0604020202020204" pitchFamily="34" charset="0"/>
                        <a:buChar char="•"/>
                      </a:pPr>
                      <a:r>
                        <a:rPr lang="en-US" sz="2800" dirty="0"/>
                        <a:t> </a:t>
                      </a:r>
                      <a:br>
                        <a:rPr lang="en-US" sz="2800" dirty="0"/>
                      </a:br>
                      <a:endParaRPr lang="en-US" sz="2800" dirty="0"/>
                    </a:p>
                    <a:p>
                      <a:pPr marL="457200" indent="-457200">
                        <a:buFont typeface="Arial" panose="020B0604020202020204" pitchFamily="34" charset="0"/>
                        <a:buChar char="•"/>
                      </a:pPr>
                      <a:r>
                        <a:rPr lang="en-US" sz="28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Font typeface="Arial" panose="020B0604020202020204" pitchFamily="34" charset="0"/>
                        <a:buChar char="•"/>
                      </a:pPr>
                      <a:r>
                        <a:rPr lang="en-US" sz="2800" dirty="0"/>
                        <a:t> </a:t>
                      </a:r>
                    </a:p>
                    <a:p>
                      <a:pPr marL="457200" indent="-457200">
                        <a:buFont typeface="Arial" panose="020B0604020202020204" pitchFamily="34" charset="0"/>
                        <a:buChar char="•"/>
                      </a:pPr>
                      <a:r>
                        <a:rPr lang="en-US" sz="2800" dirty="0"/>
                        <a:t> </a:t>
                      </a:r>
                      <a:br>
                        <a:rPr lang="en-US" sz="2800" dirty="0"/>
                      </a:br>
                      <a:endParaRPr lang="en-US" sz="2800" dirty="0"/>
                    </a:p>
                    <a:p>
                      <a:pPr marL="457200" indent="-457200">
                        <a:buFont typeface="Arial" panose="020B0604020202020204" pitchFamily="34" charset="0"/>
                        <a:buChar char="•"/>
                      </a:pPr>
                      <a:r>
                        <a:rPr lang="en-US" sz="28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3646932"/>
                  </a:ext>
                </a:extLst>
              </a:tr>
            </a:tbl>
          </a:graphicData>
        </a:graphic>
      </p:graphicFrame>
    </p:spTree>
    <p:extLst>
      <p:ext uri="{BB962C8B-B14F-4D97-AF65-F5344CB8AC3E}">
        <p14:creationId xmlns:p14="http://schemas.microsoft.com/office/powerpoint/2010/main" val="134199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FBD47-12F3-CD20-E307-3C5B55642F03}"/>
              </a:ext>
            </a:extLst>
          </p:cNvPr>
          <p:cNvSpPr>
            <a:spLocks noGrp="1"/>
          </p:cNvSpPr>
          <p:nvPr>
            <p:ph type="title"/>
          </p:nvPr>
        </p:nvSpPr>
        <p:spPr/>
        <p:txBody>
          <a:bodyPr/>
          <a:lstStyle/>
          <a:p>
            <a:pPr algn="l"/>
            <a:r>
              <a:rPr lang="en-US" dirty="0"/>
              <a:t>Listen for more attributes.</a:t>
            </a:r>
          </a:p>
        </p:txBody>
      </p:sp>
      <p:sp>
        <p:nvSpPr>
          <p:cNvPr id="3" name="Content Placeholder 2">
            <a:extLst>
              <a:ext uri="{FF2B5EF4-FFF2-40B4-BE49-F238E27FC236}">
                <a16:creationId xmlns:a16="http://schemas.microsoft.com/office/drawing/2014/main" id="{16B24A03-D491-9D31-91C2-AEE0EB5AE475}"/>
              </a:ext>
            </a:extLst>
          </p:cNvPr>
          <p:cNvSpPr>
            <a:spLocks noGrp="1"/>
          </p:cNvSpPr>
          <p:nvPr>
            <p:ph idx="1"/>
          </p:nvPr>
        </p:nvSpPr>
        <p:spPr/>
        <p:txBody>
          <a:bodyPr/>
          <a:lstStyle/>
          <a:p>
            <a:pPr marL="0" indent="0" algn="ctr">
              <a:buNone/>
            </a:pPr>
            <a:r>
              <a:rPr lang="en-US" dirty="0"/>
              <a:t>Romans 12:14-16 (NIV)  Bless those who persecute you; bless and do not curse. 15  Rejoice with those who rejoice; mourn with those who mourn. 16  Live in harmony with one another. Do not be proud, but be willing to associate with people of low position. Do not be conceited.</a:t>
            </a:r>
          </a:p>
        </p:txBody>
      </p:sp>
      <p:pic>
        <p:nvPicPr>
          <p:cNvPr id="4" name="Picture 3">
            <a:extLst>
              <a:ext uri="{FF2B5EF4-FFF2-40B4-BE49-F238E27FC236}">
                <a16:creationId xmlns:a16="http://schemas.microsoft.com/office/drawing/2014/main" id="{7B13E446-25A2-7479-6DDA-3A914F0F23E7}"/>
              </a:ext>
            </a:extLst>
          </p:cNvPr>
          <p:cNvPicPr>
            <a:picLocks noChangeAspect="1"/>
          </p:cNvPicPr>
          <p:nvPr/>
        </p:nvPicPr>
        <p:blipFill>
          <a:blip r:embed="rId2"/>
          <a:stretch>
            <a:fillRect/>
          </a:stretch>
        </p:blipFill>
        <p:spPr>
          <a:xfrm>
            <a:off x="4846119" y="5468072"/>
            <a:ext cx="1990476"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722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8217-6587-26E1-EC2A-E9E78103D24E}"/>
              </a:ext>
            </a:extLst>
          </p:cNvPr>
          <p:cNvSpPr>
            <a:spLocks noGrp="1"/>
          </p:cNvSpPr>
          <p:nvPr>
            <p:ph type="title"/>
          </p:nvPr>
        </p:nvSpPr>
        <p:spPr/>
        <p:txBody>
          <a:bodyPr/>
          <a:lstStyle/>
          <a:p>
            <a:r>
              <a:rPr lang="en-US" dirty="0"/>
              <a:t>Live in Harmony</a:t>
            </a:r>
          </a:p>
        </p:txBody>
      </p:sp>
      <p:sp>
        <p:nvSpPr>
          <p:cNvPr id="3" name="Content Placeholder 2">
            <a:extLst>
              <a:ext uri="{FF2B5EF4-FFF2-40B4-BE49-F238E27FC236}">
                <a16:creationId xmlns:a16="http://schemas.microsoft.com/office/drawing/2014/main" id="{A46B4D19-4188-3D69-EB07-9690A831AFA9}"/>
              </a:ext>
            </a:extLst>
          </p:cNvPr>
          <p:cNvSpPr>
            <a:spLocks noGrp="1"/>
          </p:cNvSpPr>
          <p:nvPr>
            <p:ph idx="1"/>
          </p:nvPr>
        </p:nvSpPr>
        <p:spPr/>
        <p:txBody>
          <a:bodyPr/>
          <a:lstStyle/>
          <a:p>
            <a:r>
              <a:rPr lang="en-US" dirty="0"/>
              <a:t>If Paul were here today, what do you think he would say about why it is important do relate to others this way … especially within the church?</a:t>
            </a:r>
          </a:p>
          <a:p>
            <a:r>
              <a:rPr lang="en-US" dirty="0"/>
              <a:t>Suppose you are taking a college course with someone else, and they get a 97% on their test and you get a 71%.  What is to be your disposition toward them when they are happy at the result and you are discouraged?</a:t>
            </a:r>
          </a:p>
        </p:txBody>
      </p:sp>
    </p:spTree>
    <p:extLst>
      <p:ext uri="{BB962C8B-B14F-4D97-AF65-F5344CB8AC3E}">
        <p14:creationId xmlns:p14="http://schemas.microsoft.com/office/powerpoint/2010/main" val="11723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56E6-5627-2536-A2CA-DD496EEEEBE4}"/>
              </a:ext>
            </a:extLst>
          </p:cNvPr>
          <p:cNvSpPr>
            <a:spLocks noGrp="1"/>
          </p:cNvSpPr>
          <p:nvPr>
            <p:ph type="title"/>
          </p:nvPr>
        </p:nvSpPr>
        <p:spPr/>
        <p:txBody>
          <a:bodyPr/>
          <a:lstStyle/>
          <a:p>
            <a:r>
              <a:rPr lang="en-US" dirty="0"/>
              <a:t>Live in Harmony</a:t>
            </a:r>
          </a:p>
        </p:txBody>
      </p:sp>
      <p:sp>
        <p:nvSpPr>
          <p:cNvPr id="3" name="Content Placeholder 2">
            <a:extLst>
              <a:ext uri="{FF2B5EF4-FFF2-40B4-BE49-F238E27FC236}">
                <a16:creationId xmlns:a16="http://schemas.microsoft.com/office/drawing/2014/main" id="{B2AC8FFA-5117-066E-9312-B250D59B2B98}"/>
              </a:ext>
            </a:extLst>
          </p:cNvPr>
          <p:cNvSpPr>
            <a:spLocks noGrp="1"/>
          </p:cNvSpPr>
          <p:nvPr>
            <p:ph idx="1"/>
          </p:nvPr>
        </p:nvSpPr>
        <p:spPr/>
        <p:txBody>
          <a:bodyPr/>
          <a:lstStyle/>
          <a:p>
            <a:r>
              <a:rPr lang="en-US" dirty="0"/>
              <a:t>Reverse the scenario … you got the 97% and they got the 71% (or worse).  How do you “mourn with those who mourn”?</a:t>
            </a:r>
          </a:p>
          <a:p>
            <a:r>
              <a:rPr lang="en-US" dirty="0"/>
              <a:t>What is to be the believer’s attitude or actions toward those of “low position”?</a:t>
            </a:r>
          </a:p>
          <a:p>
            <a:r>
              <a:rPr lang="en-US" dirty="0"/>
              <a:t>How does humility promote harmony in the church?</a:t>
            </a:r>
          </a:p>
          <a:p>
            <a:endParaRPr lang="en-US" dirty="0"/>
          </a:p>
          <a:p>
            <a:endParaRPr lang="en-US" dirty="0"/>
          </a:p>
        </p:txBody>
      </p:sp>
    </p:spTree>
    <p:extLst>
      <p:ext uri="{BB962C8B-B14F-4D97-AF65-F5344CB8AC3E}">
        <p14:creationId xmlns:p14="http://schemas.microsoft.com/office/powerpoint/2010/main" val="19819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47</TotalTime>
  <Words>895</Words>
  <Application>Microsoft Office PowerPoint</Application>
  <PresentationFormat>Widescreen</PresentationFormat>
  <Paragraphs>73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Honor Your Neighbor</vt:lpstr>
      <vt:lpstr>Video Introduction</vt:lpstr>
      <vt:lpstr>How about it …</vt:lpstr>
      <vt:lpstr>Listen for attributes Paul encourages.</vt:lpstr>
      <vt:lpstr>Seek the Best of Others</vt:lpstr>
      <vt:lpstr>Seek the Best of Others</vt:lpstr>
      <vt:lpstr>Listen for more attributes.</vt:lpstr>
      <vt:lpstr>Live in Harmony</vt:lpstr>
      <vt:lpstr>Live in Harmony</vt:lpstr>
      <vt:lpstr>Listen for a difficult challenge.</vt:lpstr>
      <vt:lpstr>Listen for a difficult challenge.</vt:lpstr>
      <vt:lpstr>Peaceful Relationships</vt:lpstr>
      <vt:lpstr>Peaceful Relationships</vt:lpstr>
      <vt:lpstr>Application</vt:lpstr>
      <vt:lpstr>Application</vt:lpstr>
      <vt:lpstr>Application</vt:lpstr>
      <vt:lpstr>Family Activities</vt:lpstr>
      <vt:lpstr>Honor Your Neighbor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 Your Neighbor</dc:title>
  <dc:creator>Steve Armstrong</dc:creator>
  <cp:lastModifiedBy>Steve Armstrong</cp:lastModifiedBy>
  <cp:revision>3</cp:revision>
  <dcterms:created xsi:type="dcterms:W3CDTF">2022-07-29T14:29:11Z</dcterms:created>
  <dcterms:modified xsi:type="dcterms:W3CDTF">2022-07-29T15:18:40Z</dcterms:modified>
</cp:coreProperties>
</file>