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7" d="100"/>
          <a:sy n="77" d="100"/>
        </p:scale>
        <p:origin x="120"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7D3EC0C-D973-4240-BF21-13D918BC7DA9}" type="datetimeFigureOut">
              <a:rPr lang="en-US" smtClean="0"/>
              <a:t>9/4/2020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270359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9/4/2020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203257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9/4/2020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512064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9/4/2020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538322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D3EC0C-D973-4240-BF21-13D918BC7DA9}" type="datetimeFigureOut">
              <a:rPr lang="en-US" smtClean="0"/>
              <a:t>9/4/2020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2320791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D3EC0C-D973-4240-BF21-13D918BC7DA9}" type="datetimeFigureOut">
              <a:rPr lang="en-US" smtClean="0"/>
              <a:t>9/4/2020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23122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D3EC0C-D973-4240-BF21-13D918BC7DA9}" type="datetimeFigureOut">
              <a:rPr lang="en-US" smtClean="0"/>
              <a:t>9/4/2020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53100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D3EC0C-D973-4240-BF21-13D918BC7DA9}" type="datetimeFigureOut">
              <a:rPr lang="en-US" smtClean="0"/>
              <a:t>9/4/2020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08150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D3EC0C-D973-4240-BF21-13D918BC7DA9}" type="datetimeFigureOut">
              <a:rPr lang="en-US" smtClean="0"/>
              <a:t>9/4/2020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2972911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D3EC0C-D973-4240-BF21-13D918BC7DA9}" type="datetimeFigureOut">
              <a:rPr lang="en-US" smtClean="0"/>
              <a:t>9/4/2020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4194828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D3EC0C-D973-4240-BF21-13D918BC7DA9}" type="datetimeFigureOut">
              <a:rPr lang="en-US" smtClean="0"/>
              <a:t>9/4/2020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021861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9000" b="-19000"/>
          </a:stretch>
        </a:blipFill>
        <a:effectLst/>
      </p:bgPr>
    </p:bg>
    <p:spTree>
      <p:nvGrpSpPr>
        <p:cNvPr id="1" name=""/>
        <p:cNvGrpSpPr/>
        <p:nvPr/>
      </p:nvGrpSpPr>
      <p:grpSpPr>
        <a:xfrm>
          <a:off x="0" y="0"/>
          <a:ext cx="0" cy="0"/>
          <a:chOff x="0" y="0"/>
          <a:chExt cx="0" cy="0"/>
        </a:xfrm>
      </p:grpSpPr>
      <p:sp>
        <p:nvSpPr>
          <p:cNvPr id="7" name="Folded Corner 6"/>
          <p:cNvSpPr/>
          <p:nvPr userDrawn="1"/>
        </p:nvSpPr>
        <p:spPr>
          <a:xfrm>
            <a:off x="656216" y="249382"/>
            <a:ext cx="11015831" cy="6377329"/>
          </a:xfrm>
          <a:prstGeom prst="foldedCorner">
            <a:avLst/>
          </a:prstGeom>
          <a:gradFill>
            <a:gsLst>
              <a:gs pos="0">
                <a:schemeClr val="accent1">
                  <a:lumMod val="5000"/>
                  <a:lumOff val="95000"/>
                  <a:alpha val="83000"/>
                </a:schemeClr>
              </a:gs>
              <a:gs pos="64000">
                <a:schemeClr val="accent1">
                  <a:lumMod val="45000"/>
                  <a:lumOff val="55000"/>
                  <a:alpha val="84000"/>
                </a:schemeClr>
              </a:gs>
              <a:gs pos="83000">
                <a:schemeClr val="accent1">
                  <a:lumMod val="45000"/>
                  <a:lumOff val="55000"/>
                  <a:alpha val="84000"/>
                </a:schemeClr>
              </a:gs>
              <a:gs pos="100000">
                <a:schemeClr val="accent1">
                  <a:lumMod val="30000"/>
                  <a:lumOff val="70000"/>
                  <a:alpha val="84000"/>
                </a:schemeClr>
              </a:gs>
            </a:gsLst>
            <a:lin ang="3600000" scaled="0"/>
          </a:gradFill>
          <a:ln>
            <a:noFill/>
          </a:ln>
          <a:effectLst>
            <a:outerShdw blurRad="1651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D3EC0C-D973-4240-BF21-13D918BC7DA9}" type="datetimeFigureOut">
              <a:rPr lang="en-US" smtClean="0"/>
              <a:t>9/4/2020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329984-D937-41E6-9E9F-EFD2EFD29535}" type="slidenum">
              <a:rPr lang="en-US" smtClean="0"/>
              <a:t>‹#›</a:t>
            </a:fld>
            <a:endParaRPr lang="en-US"/>
          </a:p>
        </p:txBody>
      </p:sp>
    </p:spTree>
    <p:extLst>
      <p:ext uri="{BB962C8B-B14F-4D97-AF65-F5344CB8AC3E}">
        <p14:creationId xmlns:p14="http://schemas.microsoft.com/office/powerpoint/2010/main" val="2162879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atch.liberty.edu/media/0_dzqqi0s5"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hyperlink" Target="https://tinyurl.com/y3esef24"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Honor Parents</a:t>
            </a:r>
          </a:p>
        </p:txBody>
      </p:sp>
      <p:sp>
        <p:nvSpPr>
          <p:cNvPr id="3" name="Subtitle 2"/>
          <p:cNvSpPr>
            <a:spLocks noGrp="1"/>
          </p:cNvSpPr>
          <p:nvPr>
            <p:ph type="subTitle" idx="1"/>
          </p:nvPr>
        </p:nvSpPr>
        <p:spPr>
          <a:xfrm>
            <a:off x="1524000" y="3883230"/>
            <a:ext cx="9144000" cy="1374569"/>
          </a:xfrm>
        </p:spPr>
        <p:txBody>
          <a:bodyPr/>
          <a:lstStyle/>
          <a:p>
            <a:r>
              <a:rPr lang="en-US" dirty="0"/>
              <a:t>September 20</a:t>
            </a:r>
          </a:p>
        </p:txBody>
      </p:sp>
    </p:spTree>
    <p:extLst>
      <p:ext uri="{BB962C8B-B14F-4D97-AF65-F5344CB8AC3E}">
        <p14:creationId xmlns:p14="http://schemas.microsoft.com/office/powerpoint/2010/main" val="2752842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B54EB-7A8C-47E9-9AE2-95677809728B}"/>
              </a:ext>
            </a:extLst>
          </p:cNvPr>
          <p:cNvSpPr>
            <a:spLocks noGrp="1"/>
          </p:cNvSpPr>
          <p:nvPr>
            <p:ph type="title"/>
          </p:nvPr>
        </p:nvSpPr>
        <p:spPr/>
        <p:txBody>
          <a:bodyPr/>
          <a:lstStyle/>
          <a:p>
            <a:r>
              <a:rPr lang="en-US" dirty="0"/>
              <a:t>Backstory … David and Absalom</a:t>
            </a:r>
          </a:p>
        </p:txBody>
      </p:sp>
      <p:sp>
        <p:nvSpPr>
          <p:cNvPr id="3" name="Content Placeholder 2">
            <a:extLst>
              <a:ext uri="{FF2B5EF4-FFF2-40B4-BE49-F238E27FC236}">
                <a16:creationId xmlns:a16="http://schemas.microsoft.com/office/drawing/2014/main" id="{75A7C75A-D4C7-46D4-AC8C-242532F9BE0B}"/>
              </a:ext>
            </a:extLst>
          </p:cNvPr>
          <p:cNvSpPr>
            <a:spLocks noGrp="1"/>
          </p:cNvSpPr>
          <p:nvPr>
            <p:ph idx="1"/>
          </p:nvPr>
        </p:nvSpPr>
        <p:spPr/>
        <p:txBody>
          <a:bodyPr/>
          <a:lstStyle/>
          <a:p>
            <a:r>
              <a:rPr lang="en-US" dirty="0">
                <a:solidFill>
                  <a:srgbClr val="C00000"/>
                </a:solidFill>
              </a:rPr>
              <a:t>Previously Absalom had been out of favor</a:t>
            </a:r>
          </a:p>
          <a:p>
            <a:r>
              <a:rPr lang="en-US" dirty="0">
                <a:solidFill>
                  <a:srgbClr val="C00000"/>
                </a:solidFill>
              </a:rPr>
              <a:t>Campaigned to undermine his father’s position. </a:t>
            </a:r>
          </a:p>
          <a:p>
            <a:r>
              <a:rPr lang="en-US" dirty="0">
                <a:solidFill>
                  <a:srgbClr val="C00000"/>
                </a:solidFill>
              </a:rPr>
              <a:t>Intercepted people coming to Jerusalem</a:t>
            </a:r>
          </a:p>
          <a:p>
            <a:r>
              <a:rPr lang="en-US" dirty="0">
                <a:solidFill>
                  <a:srgbClr val="C00000"/>
                </a:solidFill>
              </a:rPr>
              <a:t>Told them king could/would not listen to claims</a:t>
            </a:r>
          </a:p>
          <a:p>
            <a:r>
              <a:rPr lang="en-US" dirty="0">
                <a:solidFill>
                  <a:srgbClr val="C00000"/>
                </a:solidFill>
              </a:rPr>
              <a:t>Open rebellion in Jerusalem unwise</a:t>
            </a:r>
          </a:p>
          <a:p>
            <a:r>
              <a:rPr lang="en-US" dirty="0">
                <a:solidFill>
                  <a:srgbClr val="C00000"/>
                </a:solidFill>
              </a:rPr>
              <a:t>Lied to king – “previous vow”, actually going away to organize the rebellion.</a:t>
            </a:r>
          </a:p>
          <a:p>
            <a:endParaRPr lang="en-US" dirty="0"/>
          </a:p>
        </p:txBody>
      </p:sp>
    </p:spTree>
    <p:extLst>
      <p:ext uri="{BB962C8B-B14F-4D97-AF65-F5344CB8AC3E}">
        <p14:creationId xmlns:p14="http://schemas.microsoft.com/office/powerpoint/2010/main" val="2122092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621A8-64F4-4B92-BF32-D1B56C712CCB}"/>
              </a:ext>
            </a:extLst>
          </p:cNvPr>
          <p:cNvSpPr>
            <a:spLocks noGrp="1"/>
          </p:cNvSpPr>
          <p:nvPr>
            <p:ph type="title"/>
          </p:nvPr>
        </p:nvSpPr>
        <p:spPr/>
        <p:txBody>
          <a:bodyPr/>
          <a:lstStyle/>
          <a:p>
            <a:r>
              <a:rPr lang="en-US" dirty="0"/>
              <a:t>Honor,  Truthfulness, and Integrity</a:t>
            </a:r>
          </a:p>
        </p:txBody>
      </p:sp>
      <p:sp>
        <p:nvSpPr>
          <p:cNvPr id="3" name="Content Placeholder 2">
            <a:extLst>
              <a:ext uri="{FF2B5EF4-FFF2-40B4-BE49-F238E27FC236}">
                <a16:creationId xmlns:a16="http://schemas.microsoft.com/office/drawing/2014/main" id="{84A7C22F-911F-4B35-A70C-50A12DBDF498}"/>
              </a:ext>
            </a:extLst>
          </p:cNvPr>
          <p:cNvSpPr>
            <a:spLocks noGrp="1"/>
          </p:cNvSpPr>
          <p:nvPr>
            <p:ph idx="1"/>
          </p:nvPr>
        </p:nvSpPr>
        <p:spPr/>
        <p:txBody>
          <a:bodyPr/>
          <a:lstStyle/>
          <a:p>
            <a:r>
              <a:rPr lang="en-US" dirty="0"/>
              <a:t>In what way might David have been naive? </a:t>
            </a:r>
          </a:p>
          <a:p>
            <a:r>
              <a:rPr lang="en-US" dirty="0"/>
              <a:t>How is this story a negative illustration of the fifth commandment? </a:t>
            </a:r>
          </a:p>
          <a:p>
            <a:r>
              <a:rPr lang="en-US" dirty="0"/>
              <a:t>How does seeking a parent’s welfare honor them? </a:t>
            </a:r>
          </a:p>
          <a:p>
            <a:endParaRPr lang="en-US" dirty="0"/>
          </a:p>
        </p:txBody>
      </p:sp>
    </p:spTree>
    <p:extLst>
      <p:ext uri="{BB962C8B-B14F-4D97-AF65-F5344CB8AC3E}">
        <p14:creationId xmlns:p14="http://schemas.microsoft.com/office/powerpoint/2010/main" val="86854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8B67D-67FC-4D55-89FA-E2D885F7BA72}"/>
              </a:ext>
            </a:extLst>
          </p:cNvPr>
          <p:cNvSpPr>
            <a:spLocks noGrp="1"/>
          </p:cNvSpPr>
          <p:nvPr>
            <p:ph type="title"/>
          </p:nvPr>
        </p:nvSpPr>
        <p:spPr/>
        <p:txBody>
          <a:bodyPr/>
          <a:lstStyle/>
          <a:p>
            <a:r>
              <a:rPr lang="en-US" dirty="0"/>
              <a:t>Honor,  Truthfulness, and Integrity</a:t>
            </a:r>
          </a:p>
        </p:txBody>
      </p:sp>
      <p:sp>
        <p:nvSpPr>
          <p:cNvPr id="3" name="Content Placeholder 2">
            <a:extLst>
              <a:ext uri="{FF2B5EF4-FFF2-40B4-BE49-F238E27FC236}">
                <a16:creationId xmlns:a16="http://schemas.microsoft.com/office/drawing/2014/main" id="{7E651013-4F8F-463B-B6AD-BE509B2AD9E7}"/>
              </a:ext>
            </a:extLst>
          </p:cNvPr>
          <p:cNvSpPr>
            <a:spLocks noGrp="1"/>
          </p:cNvSpPr>
          <p:nvPr>
            <p:ph idx="1"/>
          </p:nvPr>
        </p:nvSpPr>
        <p:spPr/>
        <p:txBody>
          <a:bodyPr/>
          <a:lstStyle/>
          <a:p>
            <a:r>
              <a:rPr lang="en-US" dirty="0"/>
              <a:t> How did your desire to honor your parents impact your decisions? </a:t>
            </a:r>
          </a:p>
          <a:p>
            <a:r>
              <a:rPr lang="en-US" dirty="0"/>
              <a:t>How does truthfulness and integrity honor parents?</a:t>
            </a:r>
          </a:p>
        </p:txBody>
      </p:sp>
    </p:spTree>
    <p:extLst>
      <p:ext uri="{BB962C8B-B14F-4D97-AF65-F5344CB8AC3E}">
        <p14:creationId xmlns:p14="http://schemas.microsoft.com/office/powerpoint/2010/main" val="81572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2B1A0-45FF-4D08-A73E-A2E3AE6EA5ED}"/>
              </a:ext>
            </a:extLst>
          </p:cNvPr>
          <p:cNvSpPr>
            <a:spLocks noGrp="1"/>
          </p:cNvSpPr>
          <p:nvPr>
            <p:ph type="title"/>
          </p:nvPr>
        </p:nvSpPr>
        <p:spPr/>
        <p:txBody>
          <a:bodyPr/>
          <a:lstStyle/>
          <a:p>
            <a:pPr algn="l"/>
            <a:r>
              <a:rPr lang="en-US" dirty="0"/>
              <a:t>Listen for David’s initial response to the revolt.</a:t>
            </a:r>
          </a:p>
        </p:txBody>
      </p:sp>
      <p:sp>
        <p:nvSpPr>
          <p:cNvPr id="3" name="Content Placeholder 2">
            <a:extLst>
              <a:ext uri="{FF2B5EF4-FFF2-40B4-BE49-F238E27FC236}">
                <a16:creationId xmlns:a16="http://schemas.microsoft.com/office/drawing/2014/main" id="{79FBB5C4-4BBE-44D4-A9D9-ABAFEE626CE7}"/>
              </a:ext>
            </a:extLst>
          </p:cNvPr>
          <p:cNvSpPr>
            <a:spLocks noGrp="1"/>
          </p:cNvSpPr>
          <p:nvPr>
            <p:ph idx="1"/>
          </p:nvPr>
        </p:nvSpPr>
        <p:spPr>
          <a:xfrm>
            <a:off x="1515649" y="2176354"/>
            <a:ext cx="9474896" cy="4351338"/>
          </a:xfrm>
        </p:spPr>
        <p:txBody>
          <a:bodyPr/>
          <a:lstStyle/>
          <a:p>
            <a:pPr marL="0" indent="0" algn="ctr">
              <a:buNone/>
            </a:pPr>
            <a:r>
              <a:rPr lang="en-US" dirty="0"/>
              <a:t>2 Samuel 15:13-14 (NIV)  A messenger came and told David, "The hearts of the men of Israel are with Absalom." 14  Then David said to all his officials who were with him in Jerusalem, "Come! We must flee, </a:t>
            </a:r>
          </a:p>
        </p:txBody>
      </p:sp>
    </p:spTree>
    <p:extLst>
      <p:ext uri="{BB962C8B-B14F-4D97-AF65-F5344CB8AC3E}">
        <p14:creationId xmlns:p14="http://schemas.microsoft.com/office/powerpoint/2010/main" val="51644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2B1A0-45FF-4D08-A73E-A2E3AE6EA5ED}"/>
              </a:ext>
            </a:extLst>
          </p:cNvPr>
          <p:cNvSpPr>
            <a:spLocks noGrp="1"/>
          </p:cNvSpPr>
          <p:nvPr>
            <p:ph type="title"/>
          </p:nvPr>
        </p:nvSpPr>
        <p:spPr/>
        <p:txBody>
          <a:bodyPr/>
          <a:lstStyle/>
          <a:p>
            <a:pPr algn="l"/>
            <a:r>
              <a:rPr lang="en-US" dirty="0"/>
              <a:t>Listen for David’s initial response to the revolt.</a:t>
            </a:r>
          </a:p>
        </p:txBody>
      </p:sp>
      <p:sp>
        <p:nvSpPr>
          <p:cNvPr id="3" name="Content Placeholder 2">
            <a:extLst>
              <a:ext uri="{FF2B5EF4-FFF2-40B4-BE49-F238E27FC236}">
                <a16:creationId xmlns:a16="http://schemas.microsoft.com/office/drawing/2014/main" id="{79FBB5C4-4BBE-44D4-A9D9-ABAFEE626CE7}"/>
              </a:ext>
            </a:extLst>
          </p:cNvPr>
          <p:cNvSpPr>
            <a:spLocks noGrp="1"/>
          </p:cNvSpPr>
          <p:nvPr>
            <p:ph idx="1"/>
          </p:nvPr>
        </p:nvSpPr>
        <p:spPr>
          <a:xfrm>
            <a:off x="1515649" y="2176354"/>
            <a:ext cx="9474896" cy="4351338"/>
          </a:xfrm>
        </p:spPr>
        <p:txBody>
          <a:bodyPr/>
          <a:lstStyle/>
          <a:p>
            <a:pPr marL="0" indent="0" algn="ctr">
              <a:buNone/>
            </a:pPr>
            <a:r>
              <a:rPr lang="en-US" dirty="0"/>
              <a:t>or none of us will escape from Absalom. We must leave immediately, or he will move quickly to overtake us and bring ruin upon us and put the city to the sword."</a:t>
            </a:r>
          </a:p>
        </p:txBody>
      </p:sp>
      <p:pic>
        <p:nvPicPr>
          <p:cNvPr id="5" name="Picture 4">
            <a:extLst>
              <a:ext uri="{FF2B5EF4-FFF2-40B4-BE49-F238E27FC236}">
                <a16:creationId xmlns:a16="http://schemas.microsoft.com/office/drawing/2014/main" id="{20BF4361-2C46-4EA3-9481-ED5C464A5031}"/>
              </a:ext>
            </a:extLst>
          </p:cNvPr>
          <p:cNvPicPr>
            <a:picLocks noChangeAspect="1"/>
          </p:cNvPicPr>
          <p:nvPr/>
        </p:nvPicPr>
        <p:blipFill>
          <a:blip r:embed="rId2"/>
          <a:stretch>
            <a:fillRect/>
          </a:stretch>
        </p:blipFill>
        <p:spPr>
          <a:xfrm>
            <a:off x="5046258" y="4929861"/>
            <a:ext cx="2326145" cy="34764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03350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2CD3B-9DF3-4747-BA2A-B9B83A0F3B71}"/>
              </a:ext>
            </a:extLst>
          </p:cNvPr>
          <p:cNvSpPr>
            <a:spLocks noGrp="1"/>
          </p:cNvSpPr>
          <p:nvPr>
            <p:ph type="title"/>
          </p:nvPr>
        </p:nvSpPr>
        <p:spPr/>
        <p:txBody>
          <a:bodyPr/>
          <a:lstStyle/>
          <a:p>
            <a:r>
              <a:rPr lang="en-US" dirty="0"/>
              <a:t>“Honor” Seeks Welfare of Parents</a:t>
            </a:r>
          </a:p>
        </p:txBody>
      </p:sp>
      <p:sp>
        <p:nvSpPr>
          <p:cNvPr id="3" name="Content Placeholder 2">
            <a:extLst>
              <a:ext uri="{FF2B5EF4-FFF2-40B4-BE49-F238E27FC236}">
                <a16:creationId xmlns:a16="http://schemas.microsoft.com/office/drawing/2014/main" id="{710330DF-8B6B-4DC6-A6E0-9FDEA10AB4CF}"/>
              </a:ext>
            </a:extLst>
          </p:cNvPr>
          <p:cNvSpPr>
            <a:spLocks noGrp="1"/>
          </p:cNvSpPr>
          <p:nvPr>
            <p:ph idx="1"/>
          </p:nvPr>
        </p:nvSpPr>
        <p:spPr/>
        <p:txBody>
          <a:bodyPr/>
          <a:lstStyle/>
          <a:p>
            <a:r>
              <a:rPr lang="en-US" dirty="0"/>
              <a:t>What discouraging message came to David in Jerusalem?</a:t>
            </a:r>
          </a:p>
          <a:p>
            <a:r>
              <a:rPr lang="en-US" dirty="0"/>
              <a:t>Why did David feel it was necessary to leave the city? Why was his decision to flee Jerusalem a wise one?</a:t>
            </a:r>
          </a:p>
          <a:p>
            <a:r>
              <a:rPr lang="en-US" dirty="0"/>
              <a:t>What do you read between the lines to indicate David  was not ready to relinquish the kingship? </a:t>
            </a:r>
          </a:p>
        </p:txBody>
      </p:sp>
    </p:spTree>
    <p:extLst>
      <p:ext uri="{BB962C8B-B14F-4D97-AF65-F5344CB8AC3E}">
        <p14:creationId xmlns:p14="http://schemas.microsoft.com/office/powerpoint/2010/main" val="103379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2991D-7F7D-41CB-9695-074CE088FD14}"/>
              </a:ext>
            </a:extLst>
          </p:cNvPr>
          <p:cNvSpPr>
            <a:spLocks noGrp="1"/>
          </p:cNvSpPr>
          <p:nvPr>
            <p:ph type="title"/>
          </p:nvPr>
        </p:nvSpPr>
        <p:spPr/>
        <p:txBody>
          <a:bodyPr/>
          <a:lstStyle/>
          <a:p>
            <a:r>
              <a:rPr lang="en-US" dirty="0"/>
              <a:t>The Rest of the Story</a:t>
            </a:r>
          </a:p>
        </p:txBody>
      </p:sp>
      <p:sp>
        <p:nvSpPr>
          <p:cNvPr id="3" name="Content Placeholder 2">
            <a:extLst>
              <a:ext uri="{FF2B5EF4-FFF2-40B4-BE49-F238E27FC236}">
                <a16:creationId xmlns:a16="http://schemas.microsoft.com/office/drawing/2014/main" id="{D995F075-66BE-42C3-89A9-A22A99519A56}"/>
              </a:ext>
            </a:extLst>
          </p:cNvPr>
          <p:cNvSpPr>
            <a:spLocks noGrp="1"/>
          </p:cNvSpPr>
          <p:nvPr>
            <p:ph idx="1"/>
          </p:nvPr>
        </p:nvSpPr>
        <p:spPr/>
        <p:txBody>
          <a:bodyPr/>
          <a:lstStyle/>
          <a:p>
            <a:r>
              <a:rPr lang="en-US" dirty="0">
                <a:solidFill>
                  <a:srgbClr val="C00000"/>
                </a:solidFill>
              </a:rPr>
              <a:t>David and his company journeyed beyond the Jordan River </a:t>
            </a:r>
          </a:p>
          <a:p>
            <a:r>
              <a:rPr lang="en-US" dirty="0">
                <a:solidFill>
                  <a:srgbClr val="C00000"/>
                </a:solidFill>
              </a:rPr>
              <a:t>There they organized and prepared for battle.</a:t>
            </a:r>
          </a:p>
          <a:p>
            <a:r>
              <a:rPr lang="en-US" dirty="0">
                <a:solidFill>
                  <a:srgbClr val="C00000"/>
                </a:solidFill>
              </a:rPr>
              <a:t>The rebellion ended when David’s forces defeated Absalom’s forces. </a:t>
            </a:r>
          </a:p>
          <a:p>
            <a:r>
              <a:rPr lang="en-US" dirty="0">
                <a:solidFill>
                  <a:srgbClr val="C00000"/>
                </a:solidFill>
              </a:rPr>
              <a:t>Absalom was killed in the battle </a:t>
            </a:r>
          </a:p>
          <a:p>
            <a:r>
              <a:rPr lang="en-US" dirty="0">
                <a:solidFill>
                  <a:srgbClr val="C00000"/>
                </a:solidFill>
              </a:rPr>
              <a:t>Eventually David was restored to the throne of Israel (2 Sam. 18–19). </a:t>
            </a:r>
          </a:p>
          <a:p>
            <a:endParaRPr lang="en-US" dirty="0"/>
          </a:p>
        </p:txBody>
      </p:sp>
    </p:spTree>
    <p:extLst>
      <p:ext uri="{BB962C8B-B14F-4D97-AF65-F5344CB8AC3E}">
        <p14:creationId xmlns:p14="http://schemas.microsoft.com/office/powerpoint/2010/main" val="302091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7261F-DACE-4DE2-8908-D1D248CD4E41}"/>
              </a:ext>
            </a:extLst>
          </p:cNvPr>
          <p:cNvSpPr>
            <a:spLocks noGrp="1"/>
          </p:cNvSpPr>
          <p:nvPr>
            <p:ph type="title"/>
          </p:nvPr>
        </p:nvSpPr>
        <p:spPr/>
        <p:txBody>
          <a:bodyPr/>
          <a:lstStyle/>
          <a:p>
            <a:r>
              <a:rPr lang="en-US" dirty="0"/>
              <a:t>“Honor” Seeks Welfare of Parents</a:t>
            </a:r>
          </a:p>
        </p:txBody>
      </p:sp>
      <p:sp>
        <p:nvSpPr>
          <p:cNvPr id="3" name="Content Placeholder 2">
            <a:extLst>
              <a:ext uri="{FF2B5EF4-FFF2-40B4-BE49-F238E27FC236}">
                <a16:creationId xmlns:a16="http://schemas.microsoft.com/office/drawing/2014/main" id="{70281E2E-E94E-4E76-8EEF-2ABFFA1CB389}"/>
              </a:ext>
            </a:extLst>
          </p:cNvPr>
          <p:cNvSpPr>
            <a:spLocks noGrp="1"/>
          </p:cNvSpPr>
          <p:nvPr>
            <p:ph idx="1"/>
          </p:nvPr>
        </p:nvSpPr>
        <p:spPr/>
        <p:txBody>
          <a:bodyPr/>
          <a:lstStyle/>
          <a:p>
            <a:r>
              <a:rPr lang="en-US" dirty="0"/>
              <a:t>Not altogether a happy ending.  What advice for us can we glean from these events?</a:t>
            </a:r>
          </a:p>
        </p:txBody>
      </p:sp>
      <p:pic>
        <p:nvPicPr>
          <p:cNvPr id="9" name="Picture 8">
            <a:extLst>
              <a:ext uri="{FF2B5EF4-FFF2-40B4-BE49-F238E27FC236}">
                <a16:creationId xmlns:a16="http://schemas.microsoft.com/office/drawing/2014/main" id="{940D5D94-115B-4978-90DE-3C048DD786D8}"/>
              </a:ext>
            </a:extLst>
          </p:cNvPr>
          <p:cNvPicPr>
            <a:picLocks noChangeAspect="1"/>
          </p:cNvPicPr>
          <p:nvPr/>
        </p:nvPicPr>
        <p:blipFill>
          <a:blip r:embed="rId2"/>
          <a:stretch>
            <a:fillRect/>
          </a:stretch>
        </p:blipFill>
        <p:spPr>
          <a:xfrm>
            <a:off x="4041127" y="3334184"/>
            <a:ext cx="4062119" cy="24778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3010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578B4-4832-42AC-A928-EDBEE400C6A6}"/>
              </a:ext>
            </a:extLst>
          </p:cNvPr>
          <p:cNvSpPr>
            <a:spLocks noGrp="1"/>
          </p:cNvSpPr>
          <p:nvPr>
            <p:ph type="title"/>
          </p:nvPr>
        </p:nvSpPr>
        <p:spPr/>
        <p:txBody>
          <a:bodyPr/>
          <a:lstStyle/>
          <a:p>
            <a:r>
              <a:rPr lang="en-US" dirty="0"/>
              <a:t>Application</a:t>
            </a:r>
          </a:p>
        </p:txBody>
      </p:sp>
      <p:sp>
        <p:nvSpPr>
          <p:cNvPr id="3" name="Content Placeholder 2">
            <a:extLst>
              <a:ext uri="{FF2B5EF4-FFF2-40B4-BE49-F238E27FC236}">
                <a16:creationId xmlns:a16="http://schemas.microsoft.com/office/drawing/2014/main" id="{D246591C-366D-4784-8A47-13AF1945C4BA}"/>
              </a:ext>
            </a:extLst>
          </p:cNvPr>
          <p:cNvSpPr>
            <a:spLocks noGrp="1"/>
          </p:cNvSpPr>
          <p:nvPr>
            <p:ph idx="1"/>
          </p:nvPr>
        </p:nvSpPr>
        <p:spPr/>
        <p:txBody>
          <a:bodyPr/>
          <a:lstStyle/>
          <a:p>
            <a:r>
              <a:rPr lang="en-US" dirty="0"/>
              <a:t>Repent. </a:t>
            </a:r>
          </a:p>
          <a:p>
            <a:pPr lvl="1"/>
            <a:r>
              <a:rPr lang="en-US" dirty="0"/>
              <a:t>We have all failed in one way or another when it comes to showing our parents honor or living honorably so that our children will honor us. </a:t>
            </a:r>
          </a:p>
          <a:p>
            <a:pPr lvl="1"/>
            <a:r>
              <a:rPr lang="en-US" dirty="0"/>
              <a:t>Confess and repent of any sins of dishonor you have had or any ways you have made it difficult for your children to honor you. </a:t>
            </a:r>
          </a:p>
          <a:p>
            <a:endParaRPr lang="en-US" dirty="0"/>
          </a:p>
        </p:txBody>
      </p:sp>
    </p:spTree>
    <p:extLst>
      <p:ext uri="{BB962C8B-B14F-4D97-AF65-F5344CB8AC3E}">
        <p14:creationId xmlns:p14="http://schemas.microsoft.com/office/powerpoint/2010/main" val="262719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578B4-4832-42AC-A928-EDBEE400C6A6}"/>
              </a:ext>
            </a:extLst>
          </p:cNvPr>
          <p:cNvSpPr>
            <a:spLocks noGrp="1"/>
          </p:cNvSpPr>
          <p:nvPr>
            <p:ph type="title"/>
          </p:nvPr>
        </p:nvSpPr>
        <p:spPr/>
        <p:txBody>
          <a:bodyPr/>
          <a:lstStyle/>
          <a:p>
            <a:r>
              <a:rPr lang="en-US"/>
              <a:t>Application</a:t>
            </a:r>
          </a:p>
        </p:txBody>
      </p:sp>
      <p:sp>
        <p:nvSpPr>
          <p:cNvPr id="3" name="Content Placeholder 2">
            <a:extLst>
              <a:ext uri="{FF2B5EF4-FFF2-40B4-BE49-F238E27FC236}">
                <a16:creationId xmlns:a16="http://schemas.microsoft.com/office/drawing/2014/main" id="{D246591C-366D-4784-8A47-13AF1945C4BA}"/>
              </a:ext>
            </a:extLst>
          </p:cNvPr>
          <p:cNvSpPr>
            <a:spLocks noGrp="1"/>
          </p:cNvSpPr>
          <p:nvPr>
            <p:ph idx="1"/>
          </p:nvPr>
        </p:nvSpPr>
        <p:spPr/>
        <p:txBody>
          <a:bodyPr/>
          <a:lstStyle/>
          <a:p>
            <a:r>
              <a:rPr lang="en-US" dirty="0"/>
              <a:t>Model. </a:t>
            </a:r>
          </a:p>
          <a:p>
            <a:pPr lvl="1"/>
            <a:r>
              <a:rPr lang="en-US" dirty="0"/>
              <a:t>Determine to be a model of truthfulness and integrity in front of all people: </a:t>
            </a:r>
          </a:p>
          <a:p>
            <a:pPr lvl="1"/>
            <a:r>
              <a:rPr lang="en-US" dirty="0"/>
              <a:t>Your children, your grandchildren, and the children of others. </a:t>
            </a:r>
          </a:p>
          <a:p>
            <a:endParaRPr lang="en-US" dirty="0"/>
          </a:p>
        </p:txBody>
      </p:sp>
    </p:spTree>
    <p:extLst>
      <p:ext uri="{BB962C8B-B14F-4D97-AF65-F5344CB8AC3E}">
        <p14:creationId xmlns:p14="http://schemas.microsoft.com/office/powerpoint/2010/main" val="3980720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805D2F-355C-4EF0-8F92-FB6CDC19C112}"/>
              </a:ext>
            </a:extLst>
          </p:cNvPr>
          <p:cNvSpPr>
            <a:spLocks noGrp="1"/>
          </p:cNvSpPr>
          <p:nvPr>
            <p:ph type="title"/>
          </p:nvPr>
        </p:nvSpPr>
        <p:spPr/>
        <p:txBody>
          <a:bodyPr/>
          <a:lstStyle/>
          <a:p>
            <a:r>
              <a:rPr lang="en-US" dirty="0"/>
              <a:t>Video Introduction</a:t>
            </a:r>
          </a:p>
        </p:txBody>
      </p:sp>
      <p:pic>
        <p:nvPicPr>
          <p:cNvPr id="6" name="Picture 5">
            <a:hlinkClick r:id="rId2"/>
            <a:extLst>
              <a:ext uri="{FF2B5EF4-FFF2-40B4-BE49-F238E27FC236}">
                <a16:creationId xmlns:a16="http://schemas.microsoft.com/office/drawing/2014/main" id="{7336C4F0-83D8-4729-B5F6-8E424D3B91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3917" y="1121464"/>
            <a:ext cx="7084166" cy="4615072"/>
          </a:xfrm>
          <a:prstGeom prst="rect">
            <a:avLst/>
          </a:prstGeom>
        </p:spPr>
      </p:pic>
      <p:sp>
        <p:nvSpPr>
          <p:cNvPr id="7" name="TextBox 6">
            <a:extLst>
              <a:ext uri="{FF2B5EF4-FFF2-40B4-BE49-F238E27FC236}">
                <a16:creationId xmlns:a16="http://schemas.microsoft.com/office/drawing/2014/main" id="{AF0124D3-CCED-42E1-9FA1-E3B7257C49E3}"/>
              </a:ext>
            </a:extLst>
          </p:cNvPr>
          <p:cNvSpPr txBox="1"/>
          <p:nvPr/>
        </p:nvSpPr>
        <p:spPr>
          <a:xfrm>
            <a:off x="3906982" y="5581403"/>
            <a:ext cx="3930732" cy="461665"/>
          </a:xfrm>
          <a:prstGeom prst="rect">
            <a:avLst/>
          </a:prstGeom>
          <a:noFill/>
        </p:spPr>
        <p:txBody>
          <a:bodyPr wrap="square" rtlCol="0">
            <a:spAutoFit/>
          </a:bodyPr>
          <a:lstStyle/>
          <a:p>
            <a:pPr algn="ctr"/>
            <a:r>
              <a:rPr lang="en-US" sz="2400" dirty="0">
                <a:hlinkClick r:id="rId2"/>
              </a:rPr>
              <a:t>View Video</a:t>
            </a:r>
            <a:endParaRPr lang="en-US" sz="2400" dirty="0"/>
          </a:p>
        </p:txBody>
      </p:sp>
    </p:spTree>
    <p:extLst>
      <p:ext uri="{BB962C8B-B14F-4D97-AF65-F5344CB8AC3E}">
        <p14:creationId xmlns:p14="http://schemas.microsoft.com/office/powerpoint/2010/main" val="188246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578B4-4832-42AC-A928-EDBEE400C6A6}"/>
              </a:ext>
            </a:extLst>
          </p:cNvPr>
          <p:cNvSpPr>
            <a:spLocks noGrp="1"/>
          </p:cNvSpPr>
          <p:nvPr>
            <p:ph type="title"/>
          </p:nvPr>
        </p:nvSpPr>
        <p:spPr/>
        <p:txBody>
          <a:bodyPr/>
          <a:lstStyle/>
          <a:p>
            <a:r>
              <a:rPr lang="en-US"/>
              <a:t>Application</a:t>
            </a:r>
          </a:p>
        </p:txBody>
      </p:sp>
      <p:sp>
        <p:nvSpPr>
          <p:cNvPr id="3" name="Content Placeholder 2">
            <a:extLst>
              <a:ext uri="{FF2B5EF4-FFF2-40B4-BE49-F238E27FC236}">
                <a16:creationId xmlns:a16="http://schemas.microsoft.com/office/drawing/2014/main" id="{D246591C-366D-4784-8A47-13AF1945C4BA}"/>
              </a:ext>
            </a:extLst>
          </p:cNvPr>
          <p:cNvSpPr>
            <a:spLocks noGrp="1"/>
          </p:cNvSpPr>
          <p:nvPr>
            <p:ph idx="1"/>
          </p:nvPr>
        </p:nvSpPr>
        <p:spPr>
          <a:xfrm>
            <a:off x="838200" y="1687839"/>
            <a:ext cx="10515600" cy="4351338"/>
          </a:xfrm>
        </p:spPr>
        <p:txBody>
          <a:bodyPr/>
          <a:lstStyle/>
          <a:p>
            <a:r>
              <a:rPr lang="en-US" dirty="0"/>
              <a:t>Act. </a:t>
            </a:r>
          </a:p>
          <a:p>
            <a:pPr lvl="1"/>
            <a:r>
              <a:rPr lang="en-US" dirty="0"/>
              <a:t>Do something tangible to help and support parents with young children in your church. </a:t>
            </a:r>
          </a:p>
          <a:p>
            <a:pPr lvl="1"/>
            <a:r>
              <a:rPr lang="en-US" dirty="0"/>
              <a:t>For senior adults whose parents are no longer living, you can show them honor by how you talk about them. </a:t>
            </a:r>
          </a:p>
          <a:p>
            <a:pPr lvl="1"/>
            <a:r>
              <a:rPr lang="en-US" dirty="0"/>
              <a:t>If this is you, share with someone the role your parents played in your life and how God used them to shape you into the person you are today. </a:t>
            </a:r>
          </a:p>
        </p:txBody>
      </p:sp>
    </p:spTree>
    <p:extLst>
      <p:ext uri="{BB962C8B-B14F-4D97-AF65-F5344CB8AC3E}">
        <p14:creationId xmlns:p14="http://schemas.microsoft.com/office/powerpoint/2010/main" val="3436158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BC525-D0FE-40A6-9547-9E7C2CD266B5}"/>
              </a:ext>
            </a:extLst>
          </p:cNvPr>
          <p:cNvSpPr>
            <a:spLocks noGrp="1"/>
          </p:cNvSpPr>
          <p:nvPr>
            <p:ph type="title"/>
          </p:nvPr>
        </p:nvSpPr>
        <p:spPr/>
        <p:txBody>
          <a:bodyPr/>
          <a:lstStyle/>
          <a:p>
            <a:r>
              <a:rPr lang="en-US" dirty="0"/>
              <a:t>Family Activity</a:t>
            </a:r>
          </a:p>
        </p:txBody>
      </p:sp>
      <p:pic>
        <p:nvPicPr>
          <p:cNvPr id="5" name="Picture 4">
            <a:extLst>
              <a:ext uri="{FF2B5EF4-FFF2-40B4-BE49-F238E27FC236}">
                <a16:creationId xmlns:a16="http://schemas.microsoft.com/office/drawing/2014/main" id="{731FFBB6-513E-4C2B-9F65-A15079A068CC}"/>
              </a:ext>
            </a:extLst>
          </p:cNvPr>
          <p:cNvPicPr>
            <a:picLocks noChangeAspect="1"/>
          </p:cNvPicPr>
          <p:nvPr/>
        </p:nvPicPr>
        <p:blipFill rotWithShape="1">
          <a:blip r:embed="rId2">
            <a:extLst>
              <a:ext uri="{28A0092B-C50C-407E-A947-70E740481C1C}">
                <a14:useLocalDpi xmlns:a14="http://schemas.microsoft.com/office/drawing/2010/main" val="0"/>
              </a:ext>
            </a:extLst>
          </a:blip>
          <a:srcRect l="52495" t="48613"/>
          <a:stretch/>
        </p:blipFill>
        <p:spPr>
          <a:xfrm>
            <a:off x="1665962" y="1626040"/>
            <a:ext cx="2943616" cy="414197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EB994C15-7A62-46EE-A3D8-8403EAAEB50D}"/>
              </a:ext>
            </a:extLst>
          </p:cNvPr>
          <p:cNvPicPr>
            <a:picLocks noChangeAspect="1"/>
          </p:cNvPicPr>
          <p:nvPr/>
        </p:nvPicPr>
        <p:blipFill rotWithShape="1">
          <a:blip r:embed="rId3">
            <a:extLst>
              <a:ext uri="{28A0092B-C50C-407E-A947-70E740481C1C}">
                <a14:useLocalDpi xmlns:a14="http://schemas.microsoft.com/office/drawing/2010/main" val="0"/>
              </a:ext>
            </a:extLst>
          </a:blip>
          <a:srcRect l="8600" t="10808" r="10703" b="12212"/>
          <a:stretch/>
        </p:blipFill>
        <p:spPr>
          <a:xfrm>
            <a:off x="7315200" y="4196221"/>
            <a:ext cx="2354894" cy="1860657"/>
          </a:xfrm>
          <a:prstGeom prst="rect">
            <a:avLst/>
          </a:prstGeom>
          <a:ln>
            <a:noFill/>
          </a:ln>
          <a:effectLst>
            <a:outerShdw blurRad="292100" dist="139700" dir="2700000" algn="tl" rotWithShape="0">
              <a:srgbClr val="333333">
                <a:alpha val="65000"/>
              </a:srgbClr>
            </a:outerShdw>
          </a:effectLst>
          <a:scene3d>
            <a:camera prst="isometricOffAxis1Top"/>
            <a:lightRig rig="threePt" dir="t"/>
          </a:scene3d>
        </p:spPr>
      </p:pic>
      <p:sp>
        <p:nvSpPr>
          <p:cNvPr id="10" name="Speech Bubble: Oval 9">
            <a:extLst>
              <a:ext uri="{FF2B5EF4-FFF2-40B4-BE49-F238E27FC236}">
                <a16:creationId xmlns:a16="http://schemas.microsoft.com/office/drawing/2014/main" id="{FBF11AE4-5A29-482C-9BDC-4D95250D6D6D}"/>
              </a:ext>
            </a:extLst>
          </p:cNvPr>
          <p:cNvSpPr/>
          <p:nvPr/>
        </p:nvSpPr>
        <p:spPr>
          <a:xfrm>
            <a:off x="4534422" y="1803748"/>
            <a:ext cx="5862181" cy="2054268"/>
          </a:xfrm>
          <a:prstGeom prst="wedgeEllipseCallout">
            <a:avLst>
              <a:gd name="adj1" fmla="val -51203"/>
              <a:gd name="adj2" fmla="val 22866"/>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latin typeface="Comic Sans MS" panose="030F0702030302020204" pitchFamily="66" charset="0"/>
              </a:rPr>
              <a:t>Uh-oh … that looks like an important message.  I think it was sent to your Bible Study leader.  You can help!  And there’s more intrigue at </a:t>
            </a:r>
            <a:r>
              <a:rPr lang="en-US" sz="1800" u="sng" dirty="0">
                <a:solidFill>
                  <a:srgbClr val="0563C1"/>
                </a:solidFill>
                <a:effectLst/>
                <a:latin typeface="Comic Sans MS" panose="030F0702030302020204" pitchFamily="66" charset="0"/>
                <a:ea typeface="Times New Roman" panose="02020603050405020304" pitchFamily="18" charset="0"/>
                <a:cs typeface="Times New Roman" panose="02020603050405020304" pitchFamily="18" charset="0"/>
                <a:hlinkClick r:id="rId4"/>
              </a:rPr>
              <a:t>https://tinyurl.com/y3esef24</a:t>
            </a:r>
            <a:endParaRPr lang="en-US" dirty="0">
              <a:latin typeface="Comic Sans MS" panose="030F0702030302020204" pitchFamily="66" charset="0"/>
            </a:endParaRPr>
          </a:p>
        </p:txBody>
      </p:sp>
    </p:spTree>
    <p:extLst>
      <p:ext uri="{BB962C8B-B14F-4D97-AF65-F5344CB8AC3E}">
        <p14:creationId xmlns:p14="http://schemas.microsoft.com/office/powerpoint/2010/main" val="3653091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Honor Parents</a:t>
            </a:r>
          </a:p>
        </p:txBody>
      </p:sp>
      <p:sp>
        <p:nvSpPr>
          <p:cNvPr id="3" name="Subtitle 2"/>
          <p:cNvSpPr>
            <a:spLocks noGrp="1"/>
          </p:cNvSpPr>
          <p:nvPr>
            <p:ph type="subTitle" idx="1"/>
          </p:nvPr>
        </p:nvSpPr>
        <p:spPr>
          <a:xfrm>
            <a:off x="1524000" y="3883230"/>
            <a:ext cx="9144000" cy="1374569"/>
          </a:xfrm>
        </p:spPr>
        <p:txBody>
          <a:bodyPr/>
          <a:lstStyle/>
          <a:p>
            <a:r>
              <a:rPr lang="en-US" dirty="0"/>
              <a:t>September 20</a:t>
            </a:r>
          </a:p>
        </p:txBody>
      </p:sp>
    </p:spTree>
    <p:extLst>
      <p:ext uri="{BB962C8B-B14F-4D97-AF65-F5344CB8AC3E}">
        <p14:creationId xmlns:p14="http://schemas.microsoft.com/office/powerpoint/2010/main" val="1642927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D81065-BA97-415A-BC7C-339A1C23AD5F}"/>
              </a:ext>
            </a:extLst>
          </p:cNvPr>
          <p:cNvSpPr>
            <a:spLocks noGrp="1"/>
          </p:cNvSpPr>
          <p:nvPr>
            <p:ph type="title"/>
          </p:nvPr>
        </p:nvSpPr>
        <p:spPr/>
        <p:txBody>
          <a:bodyPr/>
          <a:lstStyle/>
          <a:p>
            <a:r>
              <a:rPr lang="en-US" dirty="0"/>
              <a:t>Remember those times …</a:t>
            </a:r>
          </a:p>
        </p:txBody>
      </p:sp>
      <p:sp>
        <p:nvSpPr>
          <p:cNvPr id="4" name="Content Placeholder 3">
            <a:extLst>
              <a:ext uri="{FF2B5EF4-FFF2-40B4-BE49-F238E27FC236}">
                <a16:creationId xmlns:a16="http://schemas.microsoft.com/office/drawing/2014/main" id="{EC86F087-631E-4D15-92C3-D75B137CBC40}"/>
              </a:ext>
            </a:extLst>
          </p:cNvPr>
          <p:cNvSpPr>
            <a:spLocks noGrp="1"/>
          </p:cNvSpPr>
          <p:nvPr>
            <p:ph idx="1"/>
          </p:nvPr>
        </p:nvSpPr>
        <p:spPr/>
        <p:txBody>
          <a:bodyPr/>
          <a:lstStyle/>
          <a:p>
            <a:r>
              <a:rPr lang="en-US" dirty="0"/>
              <a:t>What is a favorite memory of time you spent with your parents?</a:t>
            </a:r>
          </a:p>
          <a:p>
            <a:r>
              <a:rPr lang="en-US" dirty="0">
                <a:solidFill>
                  <a:srgbClr val="C00000"/>
                </a:solidFill>
              </a:rPr>
              <a:t>It’s great to have some good family memories.</a:t>
            </a:r>
          </a:p>
          <a:p>
            <a:pPr lvl="1"/>
            <a:r>
              <a:rPr lang="en-US" dirty="0">
                <a:solidFill>
                  <a:srgbClr val="C00000"/>
                </a:solidFill>
              </a:rPr>
              <a:t>God intends good family relationships in both directions.</a:t>
            </a:r>
          </a:p>
          <a:p>
            <a:pPr lvl="1"/>
            <a:r>
              <a:rPr lang="en-US" dirty="0">
                <a:solidFill>
                  <a:srgbClr val="C00000"/>
                </a:solidFill>
              </a:rPr>
              <a:t>He calls for us to honor our parents as seen in our words and actions.</a:t>
            </a:r>
          </a:p>
          <a:p>
            <a:endParaRPr lang="en-US" dirty="0"/>
          </a:p>
        </p:txBody>
      </p:sp>
      <p:grpSp>
        <p:nvGrpSpPr>
          <p:cNvPr id="15" name="Group 14">
            <a:extLst>
              <a:ext uri="{FF2B5EF4-FFF2-40B4-BE49-F238E27FC236}">
                <a16:creationId xmlns:a16="http://schemas.microsoft.com/office/drawing/2014/main" id="{4C4F8A04-AE95-4D9F-AB5C-D5FD38FD0F39}"/>
              </a:ext>
            </a:extLst>
          </p:cNvPr>
          <p:cNvGrpSpPr/>
          <p:nvPr/>
        </p:nvGrpSpPr>
        <p:grpSpPr>
          <a:xfrm>
            <a:off x="2108859" y="2861952"/>
            <a:ext cx="8483930" cy="2452255"/>
            <a:chOff x="2108859" y="2861952"/>
            <a:chExt cx="8483930" cy="2452255"/>
          </a:xfrm>
        </p:grpSpPr>
        <p:pic>
          <p:nvPicPr>
            <p:cNvPr id="6" name="Picture 5">
              <a:extLst>
                <a:ext uri="{FF2B5EF4-FFF2-40B4-BE49-F238E27FC236}">
                  <a16:creationId xmlns:a16="http://schemas.microsoft.com/office/drawing/2014/main" id="{CF01F34F-DFF2-43F3-B6C5-112C5AC4BF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8859" y="3231077"/>
              <a:ext cx="2083130" cy="208313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91DC612E-26AD-41FC-985E-9233A18770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622568" y="2906343"/>
              <a:ext cx="1970221" cy="2300988"/>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890BFEB5-E0FA-4A07-BAD6-B2B66C03E9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6739" y="2861952"/>
              <a:ext cx="3004649" cy="1930487"/>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30066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0BCC-B2A2-4D79-ABE3-08C226E86F63}"/>
              </a:ext>
            </a:extLst>
          </p:cNvPr>
          <p:cNvSpPr>
            <a:spLocks noGrp="1"/>
          </p:cNvSpPr>
          <p:nvPr>
            <p:ph type="title"/>
          </p:nvPr>
        </p:nvSpPr>
        <p:spPr/>
        <p:txBody>
          <a:bodyPr/>
          <a:lstStyle/>
          <a:p>
            <a:pPr algn="l"/>
            <a:r>
              <a:rPr lang="en-US" dirty="0"/>
              <a:t>Listen for the result of obedience.</a:t>
            </a:r>
          </a:p>
        </p:txBody>
      </p:sp>
      <p:sp>
        <p:nvSpPr>
          <p:cNvPr id="3" name="Content Placeholder 2">
            <a:extLst>
              <a:ext uri="{FF2B5EF4-FFF2-40B4-BE49-F238E27FC236}">
                <a16:creationId xmlns:a16="http://schemas.microsoft.com/office/drawing/2014/main" id="{46A332AD-B746-4BCC-A499-5C153EE6F3D3}"/>
              </a:ext>
            </a:extLst>
          </p:cNvPr>
          <p:cNvSpPr>
            <a:spLocks noGrp="1"/>
          </p:cNvSpPr>
          <p:nvPr>
            <p:ph idx="1"/>
          </p:nvPr>
        </p:nvSpPr>
        <p:spPr>
          <a:xfrm>
            <a:off x="2082800" y="2447925"/>
            <a:ext cx="7899400" cy="2352675"/>
          </a:xfrm>
        </p:spPr>
        <p:txBody>
          <a:bodyPr/>
          <a:lstStyle/>
          <a:p>
            <a:pPr marL="0" indent="0" algn="ctr">
              <a:buNone/>
            </a:pPr>
            <a:r>
              <a:rPr lang="en-US" dirty="0"/>
              <a:t>Exodus 20:12 (NIV)  "Honor your father and your mother, so that you may live long in the land the LORD your God is giving you. </a:t>
            </a:r>
          </a:p>
        </p:txBody>
      </p:sp>
      <p:pic>
        <p:nvPicPr>
          <p:cNvPr id="5" name="Picture 4">
            <a:extLst>
              <a:ext uri="{FF2B5EF4-FFF2-40B4-BE49-F238E27FC236}">
                <a16:creationId xmlns:a16="http://schemas.microsoft.com/office/drawing/2014/main" id="{F9566CE7-9BFF-454C-878D-AEE7BB6F45E5}"/>
              </a:ext>
            </a:extLst>
          </p:cNvPr>
          <p:cNvPicPr>
            <a:picLocks noChangeAspect="1"/>
          </p:cNvPicPr>
          <p:nvPr/>
        </p:nvPicPr>
        <p:blipFill>
          <a:blip r:embed="rId2"/>
          <a:stretch>
            <a:fillRect/>
          </a:stretch>
        </p:blipFill>
        <p:spPr>
          <a:xfrm>
            <a:off x="5008680" y="5092700"/>
            <a:ext cx="2326145" cy="34764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4076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09874-BDC7-411F-8897-930A38C79980}"/>
              </a:ext>
            </a:extLst>
          </p:cNvPr>
          <p:cNvSpPr>
            <a:spLocks noGrp="1"/>
          </p:cNvSpPr>
          <p:nvPr>
            <p:ph type="title"/>
          </p:nvPr>
        </p:nvSpPr>
        <p:spPr/>
        <p:txBody>
          <a:bodyPr/>
          <a:lstStyle/>
          <a:p>
            <a:r>
              <a:rPr lang="en-US" dirty="0"/>
              <a:t>Honor Parents God Has </a:t>
            </a:r>
            <a:br>
              <a:rPr lang="en-US" dirty="0"/>
            </a:br>
            <a:r>
              <a:rPr lang="en-US" dirty="0"/>
              <a:t>Placed in Your Life</a:t>
            </a:r>
          </a:p>
        </p:txBody>
      </p:sp>
      <p:sp>
        <p:nvSpPr>
          <p:cNvPr id="3" name="Content Placeholder 2">
            <a:extLst>
              <a:ext uri="{FF2B5EF4-FFF2-40B4-BE49-F238E27FC236}">
                <a16:creationId xmlns:a16="http://schemas.microsoft.com/office/drawing/2014/main" id="{E7058A3C-5B3B-4AFE-A9F1-23D9050A8E9D}"/>
              </a:ext>
            </a:extLst>
          </p:cNvPr>
          <p:cNvSpPr>
            <a:spLocks noGrp="1"/>
          </p:cNvSpPr>
          <p:nvPr>
            <p:ph idx="1"/>
          </p:nvPr>
        </p:nvSpPr>
        <p:spPr>
          <a:xfrm>
            <a:off x="838200" y="1954061"/>
            <a:ext cx="10515600" cy="4222902"/>
          </a:xfrm>
        </p:spPr>
        <p:txBody>
          <a:bodyPr/>
          <a:lstStyle/>
          <a:p>
            <a:r>
              <a:rPr lang="en-US" dirty="0"/>
              <a:t>How does the phrasing of the fifth commandment differ from that of most of the other commandments? </a:t>
            </a:r>
          </a:p>
          <a:p>
            <a:r>
              <a:rPr lang="en-US" dirty="0"/>
              <a:t>To whom was the commandment directed?</a:t>
            </a:r>
          </a:p>
          <a:p>
            <a:r>
              <a:rPr lang="en-US" dirty="0"/>
              <a:t>What are its implications for the future? </a:t>
            </a:r>
          </a:p>
          <a:p>
            <a:r>
              <a:rPr lang="en-US" dirty="0"/>
              <a:t> What are good ways to teach our children parental respect?</a:t>
            </a:r>
          </a:p>
          <a:p>
            <a:endParaRPr lang="en-US" dirty="0"/>
          </a:p>
        </p:txBody>
      </p:sp>
    </p:spTree>
    <p:extLst>
      <p:ext uri="{BB962C8B-B14F-4D97-AF65-F5344CB8AC3E}">
        <p14:creationId xmlns:p14="http://schemas.microsoft.com/office/powerpoint/2010/main" val="209837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69696"/>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143BE-747B-46B6-A5F1-E32BA8450B8E}"/>
              </a:ext>
            </a:extLst>
          </p:cNvPr>
          <p:cNvSpPr>
            <a:spLocks noGrp="1"/>
          </p:cNvSpPr>
          <p:nvPr>
            <p:ph type="title"/>
          </p:nvPr>
        </p:nvSpPr>
        <p:spPr/>
        <p:txBody>
          <a:bodyPr/>
          <a:lstStyle/>
          <a:p>
            <a:r>
              <a:rPr lang="en-US" dirty="0"/>
              <a:t>Honor Parents God Has </a:t>
            </a:r>
            <a:br>
              <a:rPr lang="en-US" dirty="0"/>
            </a:br>
            <a:r>
              <a:rPr lang="en-US" dirty="0"/>
              <a:t>Placed in Your Life</a:t>
            </a:r>
          </a:p>
        </p:txBody>
      </p:sp>
      <p:sp>
        <p:nvSpPr>
          <p:cNvPr id="3" name="Content Placeholder 2">
            <a:extLst>
              <a:ext uri="{FF2B5EF4-FFF2-40B4-BE49-F238E27FC236}">
                <a16:creationId xmlns:a16="http://schemas.microsoft.com/office/drawing/2014/main" id="{E1698A7C-A7DE-4FFA-BFA0-5E348AF5F2AF}"/>
              </a:ext>
            </a:extLst>
          </p:cNvPr>
          <p:cNvSpPr>
            <a:spLocks noGrp="1"/>
          </p:cNvSpPr>
          <p:nvPr>
            <p:ph idx="1"/>
          </p:nvPr>
        </p:nvSpPr>
        <p:spPr>
          <a:xfrm>
            <a:off x="838200" y="1841325"/>
            <a:ext cx="10515600" cy="4335637"/>
          </a:xfrm>
        </p:spPr>
        <p:txBody>
          <a:bodyPr/>
          <a:lstStyle/>
          <a:p>
            <a:r>
              <a:rPr lang="en-US" dirty="0"/>
              <a:t>What are some ways parents can be honored in both word and action by young (still living at home) children?  </a:t>
            </a:r>
          </a:p>
          <a:p>
            <a:r>
              <a:rPr lang="en-US" dirty="0"/>
              <a:t>What are some ways parents can be honored in both word and action by adult children?  </a:t>
            </a:r>
          </a:p>
          <a:p>
            <a:r>
              <a:rPr lang="en-US" dirty="0"/>
              <a:t>What are some similarities between honoring your parents and honoring God? </a:t>
            </a:r>
          </a:p>
        </p:txBody>
      </p:sp>
    </p:spTree>
    <p:extLst>
      <p:ext uri="{BB962C8B-B14F-4D97-AF65-F5344CB8AC3E}">
        <p14:creationId xmlns:p14="http://schemas.microsoft.com/office/powerpoint/2010/main" val="3022017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A1DC7-A82E-4E35-92FF-5DDA36890E74}"/>
              </a:ext>
            </a:extLst>
          </p:cNvPr>
          <p:cNvSpPr>
            <a:spLocks noGrp="1"/>
          </p:cNvSpPr>
          <p:nvPr>
            <p:ph type="title"/>
          </p:nvPr>
        </p:nvSpPr>
        <p:spPr/>
        <p:txBody>
          <a:bodyPr/>
          <a:lstStyle/>
          <a:p>
            <a:pPr algn="l"/>
            <a:r>
              <a:rPr lang="en-US" dirty="0"/>
              <a:t>Listen for a negative example, </a:t>
            </a:r>
            <a:r>
              <a:rPr lang="en-US" b="1" dirty="0"/>
              <a:t>dis</a:t>
            </a:r>
            <a:r>
              <a:rPr lang="en-US" dirty="0"/>
              <a:t>honoring parents.</a:t>
            </a:r>
          </a:p>
        </p:txBody>
      </p:sp>
      <p:sp>
        <p:nvSpPr>
          <p:cNvPr id="3" name="Content Placeholder 2">
            <a:extLst>
              <a:ext uri="{FF2B5EF4-FFF2-40B4-BE49-F238E27FC236}">
                <a16:creationId xmlns:a16="http://schemas.microsoft.com/office/drawing/2014/main" id="{14112D7C-ECB4-4601-B8AF-50175B3FE00C}"/>
              </a:ext>
            </a:extLst>
          </p:cNvPr>
          <p:cNvSpPr>
            <a:spLocks noGrp="1"/>
          </p:cNvSpPr>
          <p:nvPr>
            <p:ph idx="1"/>
          </p:nvPr>
        </p:nvSpPr>
        <p:spPr/>
        <p:txBody>
          <a:bodyPr/>
          <a:lstStyle/>
          <a:p>
            <a:pPr marL="0" indent="0" algn="ctr">
              <a:buNone/>
            </a:pPr>
            <a:r>
              <a:rPr lang="en-US" dirty="0"/>
              <a:t>2 Samuel 15:7-12 (NIV)  At the end of four years, Absalom said to the king, "Let me go to Hebron and fulfill a vow I made to the LORD. 8  While your servant was living at </a:t>
            </a:r>
            <a:r>
              <a:rPr lang="en-US" dirty="0" err="1"/>
              <a:t>Geshur</a:t>
            </a:r>
            <a:r>
              <a:rPr lang="en-US" dirty="0"/>
              <a:t> in Aram, I made this vow: 'If the LORD takes me back to Jerusalem, I will worship the LORD in Hebron.'" 9  The king said to him, "Go in peace." So he went to Hebron.</a:t>
            </a:r>
          </a:p>
        </p:txBody>
      </p:sp>
    </p:spTree>
    <p:extLst>
      <p:ext uri="{BB962C8B-B14F-4D97-AF65-F5344CB8AC3E}">
        <p14:creationId xmlns:p14="http://schemas.microsoft.com/office/powerpoint/2010/main" val="186965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A1DC7-A82E-4E35-92FF-5DDA36890E74}"/>
              </a:ext>
            </a:extLst>
          </p:cNvPr>
          <p:cNvSpPr>
            <a:spLocks noGrp="1"/>
          </p:cNvSpPr>
          <p:nvPr>
            <p:ph type="title"/>
          </p:nvPr>
        </p:nvSpPr>
        <p:spPr/>
        <p:txBody>
          <a:bodyPr/>
          <a:lstStyle/>
          <a:p>
            <a:pPr algn="l"/>
            <a:r>
              <a:rPr lang="en-US" dirty="0"/>
              <a:t>Listen for a negative example, </a:t>
            </a:r>
            <a:r>
              <a:rPr lang="en-US" b="1" dirty="0"/>
              <a:t>dis</a:t>
            </a:r>
            <a:r>
              <a:rPr lang="en-US" dirty="0"/>
              <a:t>honoring parents.</a:t>
            </a:r>
          </a:p>
        </p:txBody>
      </p:sp>
      <p:sp>
        <p:nvSpPr>
          <p:cNvPr id="3" name="Content Placeholder 2">
            <a:extLst>
              <a:ext uri="{FF2B5EF4-FFF2-40B4-BE49-F238E27FC236}">
                <a16:creationId xmlns:a16="http://schemas.microsoft.com/office/drawing/2014/main" id="{14112D7C-ECB4-4601-B8AF-50175B3FE00C}"/>
              </a:ext>
            </a:extLst>
          </p:cNvPr>
          <p:cNvSpPr>
            <a:spLocks noGrp="1"/>
          </p:cNvSpPr>
          <p:nvPr>
            <p:ph idx="1"/>
          </p:nvPr>
        </p:nvSpPr>
        <p:spPr>
          <a:xfrm>
            <a:off x="1227549" y="1863203"/>
            <a:ext cx="9888255" cy="4351338"/>
          </a:xfrm>
        </p:spPr>
        <p:txBody>
          <a:bodyPr/>
          <a:lstStyle/>
          <a:p>
            <a:pPr marL="0" indent="0" algn="ctr">
              <a:buNone/>
            </a:pPr>
            <a:r>
              <a:rPr lang="en-US" dirty="0"/>
              <a:t>Then Absalom sent secret messengers throughout the tribes of Israel to say, "As soon as you hear the sound of the trumpets, then say, 'Absalom is king in Hebron.'" 11  Two hundred men from Jerusalem had accompanied Absalom. They had been invited as guests and went quite innocently, </a:t>
            </a:r>
          </a:p>
        </p:txBody>
      </p:sp>
    </p:spTree>
    <p:extLst>
      <p:ext uri="{BB962C8B-B14F-4D97-AF65-F5344CB8AC3E}">
        <p14:creationId xmlns:p14="http://schemas.microsoft.com/office/powerpoint/2010/main" val="2637996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A1DC7-A82E-4E35-92FF-5DDA36890E74}"/>
              </a:ext>
            </a:extLst>
          </p:cNvPr>
          <p:cNvSpPr>
            <a:spLocks noGrp="1"/>
          </p:cNvSpPr>
          <p:nvPr>
            <p:ph type="title"/>
          </p:nvPr>
        </p:nvSpPr>
        <p:spPr/>
        <p:txBody>
          <a:bodyPr/>
          <a:lstStyle/>
          <a:p>
            <a:pPr algn="l"/>
            <a:r>
              <a:rPr lang="en-US" dirty="0"/>
              <a:t>Listen for a negative example, </a:t>
            </a:r>
            <a:r>
              <a:rPr lang="en-US" b="1" dirty="0"/>
              <a:t>dis</a:t>
            </a:r>
            <a:r>
              <a:rPr lang="en-US" dirty="0"/>
              <a:t>honoring parents.</a:t>
            </a:r>
          </a:p>
        </p:txBody>
      </p:sp>
      <p:sp>
        <p:nvSpPr>
          <p:cNvPr id="3" name="Content Placeholder 2">
            <a:extLst>
              <a:ext uri="{FF2B5EF4-FFF2-40B4-BE49-F238E27FC236}">
                <a16:creationId xmlns:a16="http://schemas.microsoft.com/office/drawing/2014/main" id="{14112D7C-ECB4-4601-B8AF-50175B3FE00C}"/>
              </a:ext>
            </a:extLst>
          </p:cNvPr>
          <p:cNvSpPr>
            <a:spLocks noGrp="1"/>
          </p:cNvSpPr>
          <p:nvPr>
            <p:ph idx="1"/>
          </p:nvPr>
        </p:nvSpPr>
        <p:spPr>
          <a:xfrm>
            <a:off x="1227549" y="1863203"/>
            <a:ext cx="9888255" cy="4351338"/>
          </a:xfrm>
        </p:spPr>
        <p:txBody>
          <a:bodyPr/>
          <a:lstStyle/>
          <a:p>
            <a:pPr marL="0" indent="0" algn="ctr">
              <a:buNone/>
            </a:pPr>
            <a:r>
              <a:rPr lang="en-US" dirty="0"/>
              <a:t>knowing nothing about the matter. 12  While Absalom was offering sacrifices, he also sent for Ahithophel the </a:t>
            </a:r>
            <a:r>
              <a:rPr lang="en-US" dirty="0" err="1"/>
              <a:t>Gilonite</a:t>
            </a:r>
            <a:r>
              <a:rPr lang="en-US" dirty="0"/>
              <a:t>, David's counselor, to come from </a:t>
            </a:r>
            <a:r>
              <a:rPr lang="en-US" dirty="0" err="1"/>
              <a:t>Giloh</a:t>
            </a:r>
            <a:r>
              <a:rPr lang="en-US" dirty="0"/>
              <a:t>, his hometown. And so the conspiracy gained strength, and Absalom's following kept on increasing.</a:t>
            </a:r>
          </a:p>
        </p:txBody>
      </p:sp>
      <p:pic>
        <p:nvPicPr>
          <p:cNvPr id="4" name="Picture 3">
            <a:extLst>
              <a:ext uri="{FF2B5EF4-FFF2-40B4-BE49-F238E27FC236}">
                <a16:creationId xmlns:a16="http://schemas.microsoft.com/office/drawing/2014/main" id="{0E3464B7-7A03-457F-8D78-19B37E14A42E}"/>
              </a:ext>
            </a:extLst>
          </p:cNvPr>
          <p:cNvPicPr>
            <a:picLocks noChangeAspect="1"/>
          </p:cNvPicPr>
          <p:nvPr/>
        </p:nvPicPr>
        <p:blipFill>
          <a:blip r:embed="rId2"/>
          <a:stretch>
            <a:fillRect/>
          </a:stretch>
        </p:blipFill>
        <p:spPr>
          <a:xfrm>
            <a:off x="5033732" y="5368272"/>
            <a:ext cx="2326145" cy="34764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993153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E5AA1F7-6FBE-4C82-8877-B892F7286642}" vid="{58E30FAA-7D03-45B4-AB81-753AF28EFCA9}"/>
    </a:ext>
  </a:extLst>
</a:theme>
</file>

<file path=docProps/app.xml><?xml version="1.0" encoding="utf-8"?>
<Properties xmlns="http://schemas.openxmlformats.org/officeDocument/2006/extended-properties" xmlns:vt="http://schemas.openxmlformats.org/officeDocument/2006/docPropsVTypes">
  <Template>ss4</Template>
  <TotalTime>239</TotalTime>
  <Words>977</Words>
  <Application>Microsoft Office PowerPoint</Application>
  <PresentationFormat>Widescreen</PresentationFormat>
  <Paragraphs>73</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Comic Sans MS</vt:lpstr>
      <vt:lpstr>Office Theme</vt:lpstr>
      <vt:lpstr>Honor Parents</vt:lpstr>
      <vt:lpstr>Video Introduction</vt:lpstr>
      <vt:lpstr>Remember those times …</vt:lpstr>
      <vt:lpstr>Listen for the result of obedience.</vt:lpstr>
      <vt:lpstr>Honor Parents God Has  Placed in Your Life</vt:lpstr>
      <vt:lpstr>Honor Parents God Has  Placed in Your Life</vt:lpstr>
      <vt:lpstr>Listen for a negative example, dishonoring parents.</vt:lpstr>
      <vt:lpstr>Listen for a negative example, dishonoring parents.</vt:lpstr>
      <vt:lpstr>Listen for a negative example, dishonoring parents.</vt:lpstr>
      <vt:lpstr>Backstory … David and Absalom</vt:lpstr>
      <vt:lpstr>Honor,  Truthfulness, and Integrity</vt:lpstr>
      <vt:lpstr>Honor,  Truthfulness, and Integrity</vt:lpstr>
      <vt:lpstr>Listen for David’s initial response to the revolt.</vt:lpstr>
      <vt:lpstr>Listen for David’s initial response to the revolt.</vt:lpstr>
      <vt:lpstr>“Honor” Seeks Welfare of Parents</vt:lpstr>
      <vt:lpstr>The Rest of the Story</vt:lpstr>
      <vt:lpstr>“Honor” Seeks Welfare of Parents</vt:lpstr>
      <vt:lpstr>Application</vt:lpstr>
      <vt:lpstr>Application</vt:lpstr>
      <vt:lpstr>Application</vt:lpstr>
      <vt:lpstr>Family Activity</vt:lpstr>
      <vt:lpstr>Honor Parents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Honor Parents</dc:title>
  <dc:creator>Stephen Armstrong</dc:creator>
  <cp:lastModifiedBy>Stephen Armstrong</cp:lastModifiedBy>
  <cp:revision>1</cp:revision>
  <dcterms:created xsi:type="dcterms:W3CDTF">2020-09-04T13:23:32Z</dcterms:created>
  <dcterms:modified xsi:type="dcterms:W3CDTF">2020-09-04T17:23:28Z</dcterms:modified>
</cp:coreProperties>
</file>