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70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y3juqpgh"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2valhnd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Marriage</a:t>
            </a:r>
          </a:p>
        </p:txBody>
      </p:sp>
      <p:sp>
        <p:nvSpPr>
          <p:cNvPr id="3" name="Subtitle 2"/>
          <p:cNvSpPr>
            <a:spLocks noGrp="1"/>
          </p:cNvSpPr>
          <p:nvPr>
            <p:ph type="subTitle" idx="1"/>
          </p:nvPr>
        </p:nvSpPr>
        <p:spPr>
          <a:xfrm>
            <a:off x="1524000" y="3914078"/>
            <a:ext cx="9144000" cy="1343722"/>
          </a:xfrm>
        </p:spPr>
        <p:txBody>
          <a:bodyPr/>
          <a:lstStyle/>
          <a:p>
            <a:r>
              <a:rPr lang="en-US" dirty="0"/>
              <a:t>October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4026-99E0-4998-9D7C-017C52D72FA6}"/>
              </a:ext>
            </a:extLst>
          </p:cNvPr>
          <p:cNvSpPr>
            <a:spLocks noGrp="1"/>
          </p:cNvSpPr>
          <p:nvPr>
            <p:ph type="title"/>
          </p:nvPr>
        </p:nvSpPr>
        <p:spPr/>
        <p:txBody>
          <a:bodyPr/>
          <a:lstStyle/>
          <a:p>
            <a:r>
              <a:rPr lang="en-US" dirty="0"/>
              <a:t>Guard Your Thoughts</a:t>
            </a:r>
          </a:p>
        </p:txBody>
      </p:sp>
      <p:sp>
        <p:nvSpPr>
          <p:cNvPr id="3" name="Content Placeholder 2">
            <a:extLst>
              <a:ext uri="{FF2B5EF4-FFF2-40B4-BE49-F238E27FC236}">
                <a16:creationId xmlns:a16="http://schemas.microsoft.com/office/drawing/2014/main" id="{9901929E-B2BE-4E92-936D-F442CAF93843}"/>
              </a:ext>
            </a:extLst>
          </p:cNvPr>
          <p:cNvSpPr>
            <a:spLocks noGrp="1"/>
          </p:cNvSpPr>
          <p:nvPr>
            <p:ph idx="1"/>
          </p:nvPr>
        </p:nvSpPr>
        <p:spPr/>
        <p:txBody>
          <a:bodyPr/>
          <a:lstStyle/>
          <a:p>
            <a:r>
              <a:rPr lang="en-US" dirty="0"/>
              <a:t>What words and phrases in verse 1 define the setting for this incident in David’s life.</a:t>
            </a:r>
          </a:p>
          <a:p>
            <a:r>
              <a:rPr lang="en-US" dirty="0"/>
              <a:t>What happened one night when David couldn’t sleep?</a:t>
            </a:r>
          </a:p>
          <a:p>
            <a:r>
              <a:rPr lang="en-US" dirty="0"/>
              <a:t>In what way did David use his authority inappropriately?</a:t>
            </a:r>
          </a:p>
        </p:txBody>
      </p:sp>
    </p:spTree>
    <p:extLst>
      <p:ext uri="{BB962C8B-B14F-4D97-AF65-F5344CB8AC3E}">
        <p14:creationId xmlns:p14="http://schemas.microsoft.com/office/powerpoint/2010/main" val="319792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FE81-C2B5-4A37-898C-0DF9D28D6F20}"/>
              </a:ext>
            </a:extLst>
          </p:cNvPr>
          <p:cNvSpPr>
            <a:spLocks noGrp="1"/>
          </p:cNvSpPr>
          <p:nvPr>
            <p:ph type="title"/>
          </p:nvPr>
        </p:nvSpPr>
        <p:spPr/>
        <p:txBody>
          <a:bodyPr/>
          <a:lstStyle/>
          <a:p>
            <a:r>
              <a:rPr lang="en-US" dirty="0"/>
              <a:t>Guard Your Thoughts</a:t>
            </a:r>
          </a:p>
        </p:txBody>
      </p:sp>
      <p:sp>
        <p:nvSpPr>
          <p:cNvPr id="3" name="Content Placeholder 2">
            <a:extLst>
              <a:ext uri="{FF2B5EF4-FFF2-40B4-BE49-F238E27FC236}">
                <a16:creationId xmlns:a16="http://schemas.microsoft.com/office/drawing/2014/main" id="{C1F90FBF-2967-4518-936B-05E5C776D292}"/>
              </a:ext>
            </a:extLst>
          </p:cNvPr>
          <p:cNvSpPr>
            <a:spLocks noGrp="1"/>
          </p:cNvSpPr>
          <p:nvPr>
            <p:ph idx="1"/>
          </p:nvPr>
        </p:nvSpPr>
        <p:spPr/>
        <p:txBody>
          <a:bodyPr/>
          <a:lstStyle/>
          <a:p>
            <a:r>
              <a:rPr lang="en-US" dirty="0"/>
              <a:t>What do </a:t>
            </a:r>
            <a:r>
              <a:rPr lang="en-US" i="1" dirty="0"/>
              <a:t>you</a:t>
            </a:r>
            <a:r>
              <a:rPr lang="en-US" dirty="0"/>
              <a:t> think?</a:t>
            </a:r>
          </a:p>
        </p:txBody>
      </p:sp>
      <p:pic>
        <p:nvPicPr>
          <p:cNvPr id="3074" name="Picture 2">
            <a:extLst>
              <a:ext uri="{FF2B5EF4-FFF2-40B4-BE49-F238E27FC236}">
                <a16:creationId xmlns:a16="http://schemas.microsoft.com/office/drawing/2014/main" id="{80621B47-1D23-485C-8DF2-32DF6BC5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245" y="3319397"/>
            <a:ext cx="3590403" cy="2508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76B7128-E353-4224-AF18-CC5866B78D23}"/>
              </a:ext>
            </a:extLst>
          </p:cNvPr>
          <p:cNvSpPr/>
          <p:nvPr/>
        </p:nvSpPr>
        <p:spPr>
          <a:xfrm>
            <a:off x="6382929" y="1814603"/>
            <a:ext cx="2404997" cy="889347"/>
          </a:xfrm>
          <a:prstGeom prst="wedgeRoundRectCallout">
            <a:avLst>
              <a:gd name="adj1" fmla="val 27804"/>
              <a:gd name="adj2" fmla="val 102397"/>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To be tempted is a sin!</a:t>
            </a:r>
          </a:p>
        </p:txBody>
      </p:sp>
      <p:graphicFrame>
        <p:nvGraphicFramePr>
          <p:cNvPr id="5" name="Table 5">
            <a:extLst>
              <a:ext uri="{FF2B5EF4-FFF2-40B4-BE49-F238E27FC236}">
                <a16:creationId xmlns:a16="http://schemas.microsoft.com/office/drawing/2014/main" id="{BFADE16B-7222-45BA-A2AF-A08A1964C5DF}"/>
              </a:ext>
            </a:extLst>
          </p:cNvPr>
          <p:cNvGraphicFramePr>
            <a:graphicFrameLocks noGrp="1"/>
          </p:cNvGraphicFramePr>
          <p:nvPr>
            <p:extLst>
              <p:ext uri="{D42A27DB-BD31-4B8C-83A1-F6EECF244321}">
                <p14:modId xmlns:p14="http://schemas.microsoft.com/office/powerpoint/2010/main" val="948515332"/>
              </p:ext>
            </p:extLst>
          </p:nvPr>
        </p:nvGraphicFramePr>
        <p:xfrm>
          <a:off x="1190752" y="3048338"/>
          <a:ext cx="6075680" cy="1463040"/>
        </p:xfrm>
        <a:graphic>
          <a:graphicData uri="http://schemas.openxmlformats.org/drawingml/2006/table">
            <a:tbl>
              <a:tblPr firstRow="1" bandRow="1">
                <a:tableStyleId>{5C22544A-7EE6-4342-B048-85BDC9FD1C3A}</a:tableStyleId>
              </a:tblPr>
              <a:tblGrid>
                <a:gridCol w="3037840">
                  <a:extLst>
                    <a:ext uri="{9D8B030D-6E8A-4147-A177-3AD203B41FA5}">
                      <a16:colId xmlns:a16="http://schemas.microsoft.com/office/drawing/2014/main" val="231147581"/>
                    </a:ext>
                  </a:extLst>
                </a:gridCol>
                <a:gridCol w="3037840">
                  <a:extLst>
                    <a:ext uri="{9D8B030D-6E8A-4147-A177-3AD203B41FA5}">
                      <a16:colId xmlns:a16="http://schemas.microsoft.com/office/drawing/2014/main" val="1611557551"/>
                    </a:ext>
                  </a:extLst>
                </a:gridCol>
              </a:tblGrid>
              <a:tr h="370840">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696824"/>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946807"/>
                  </a:ext>
                </a:extLst>
              </a:tr>
            </a:tbl>
          </a:graphicData>
        </a:graphic>
      </p:graphicFrame>
      <p:sp>
        <p:nvSpPr>
          <p:cNvPr id="8" name="Thought Bubble: Cloud 7">
            <a:extLst>
              <a:ext uri="{FF2B5EF4-FFF2-40B4-BE49-F238E27FC236}">
                <a16:creationId xmlns:a16="http://schemas.microsoft.com/office/drawing/2014/main" id="{56CA6BE8-0BF9-4992-B049-F79C14B38845}"/>
              </a:ext>
            </a:extLst>
          </p:cNvPr>
          <p:cNvSpPr/>
          <p:nvPr/>
        </p:nvSpPr>
        <p:spPr>
          <a:xfrm>
            <a:off x="9314688" y="1194816"/>
            <a:ext cx="1975104" cy="1767840"/>
          </a:xfrm>
          <a:prstGeom prst="cloudCallout">
            <a:avLst>
              <a:gd name="adj1" fmla="val 19167"/>
              <a:gd name="adj2" fmla="val 67005"/>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50000"/>
                  </a:schemeClr>
                </a:solidFill>
                <a:latin typeface="Comic Sans MS" panose="030F0702030302020204" pitchFamily="66" charset="0"/>
              </a:rPr>
              <a:t>I’m tempted to disregard that</a:t>
            </a:r>
          </a:p>
        </p:txBody>
      </p:sp>
    </p:spTree>
    <p:extLst>
      <p:ext uri="{BB962C8B-B14F-4D97-AF65-F5344CB8AC3E}">
        <p14:creationId xmlns:p14="http://schemas.microsoft.com/office/powerpoint/2010/main" val="37921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CF00-2739-471E-9E57-5810A992127F}"/>
              </a:ext>
            </a:extLst>
          </p:cNvPr>
          <p:cNvSpPr>
            <a:spLocks noGrp="1"/>
          </p:cNvSpPr>
          <p:nvPr>
            <p:ph type="title"/>
          </p:nvPr>
        </p:nvSpPr>
        <p:spPr/>
        <p:txBody>
          <a:bodyPr/>
          <a:lstStyle/>
          <a:p>
            <a:r>
              <a:rPr lang="en-US" dirty="0"/>
              <a:t>Guard Your Thoughts</a:t>
            </a:r>
          </a:p>
        </p:txBody>
      </p:sp>
      <p:sp>
        <p:nvSpPr>
          <p:cNvPr id="3" name="Content Placeholder 2">
            <a:extLst>
              <a:ext uri="{FF2B5EF4-FFF2-40B4-BE49-F238E27FC236}">
                <a16:creationId xmlns:a16="http://schemas.microsoft.com/office/drawing/2014/main" id="{7D2828BC-84AB-46AB-B4A6-DC7C824AC31D}"/>
              </a:ext>
            </a:extLst>
          </p:cNvPr>
          <p:cNvSpPr>
            <a:spLocks noGrp="1"/>
          </p:cNvSpPr>
          <p:nvPr>
            <p:ph idx="1"/>
          </p:nvPr>
        </p:nvSpPr>
        <p:spPr/>
        <p:txBody>
          <a:bodyPr/>
          <a:lstStyle/>
          <a:p>
            <a:r>
              <a:rPr lang="en-US" dirty="0"/>
              <a:t>David was tempted … why should we anticipate temptations?</a:t>
            </a:r>
          </a:p>
          <a:p>
            <a:r>
              <a:rPr lang="en-US" dirty="0"/>
              <a:t>What are some ways we can avoid even some temptations?</a:t>
            </a:r>
          </a:p>
          <a:p>
            <a:r>
              <a:rPr lang="en-US" dirty="0"/>
              <a:t>How can we guard our thoughts with faithfulness and purity?</a:t>
            </a:r>
          </a:p>
        </p:txBody>
      </p:sp>
    </p:spTree>
    <p:extLst>
      <p:ext uri="{BB962C8B-B14F-4D97-AF65-F5344CB8AC3E}">
        <p14:creationId xmlns:p14="http://schemas.microsoft.com/office/powerpoint/2010/main" val="17613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FE60-664A-4CEF-A8A3-97E580345732}"/>
              </a:ext>
            </a:extLst>
          </p:cNvPr>
          <p:cNvSpPr>
            <a:spLocks noGrp="1"/>
          </p:cNvSpPr>
          <p:nvPr>
            <p:ph type="title"/>
          </p:nvPr>
        </p:nvSpPr>
        <p:spPr/>
        <p:txBody>
          <a:bodyPr/>
          <a:lstStyle/>
          <a:p>
            <a:pPr algn="l"/>
            <a:r>
              <a:rPr lang="en-US" dirty="0"/>
              <a:t>Listen for David’s tragic decision.</a:t>
            </a:r>
          </a:p>
        </p:txBody>
      </p:sp>
      <p:sp>
        <p:nvSpPr>
          <p:cNvPr id="3" name="Content Placeholder 2">
            <a:extLst>
              <a:ext uri="{FF2B5EF4-FFF2-40B4-BE49-F238E27FC236}">
                <a16:creationId xmlns:a16="http://schemas.microsoft.com/office/drawing/2014/main" id="{CA6C2339-1C6B-4537-8D3C-4F10F88C3400}"/>
              </a:ext>
            </a:extLst>
          </p:cNvPr>
          <p:cNvSpPr>
            <a:spLocks noGrp="1"/>
          </p:cNvSpPr>
          <p:nvPr>
            <p:ph idx="1"/>
          </p:nvPr>
        </p:nvSpPr>
        <p:spPr>
          <a:xfrm>
            <a:off x="1202498" y="1687839"/>
            <a:ext cx="10151301" cy="4351338"/>
          </a:xfrm>
        </p:spPr>
        <p:txBody>
          <a:bodyPr/>
          <a:lstStyle/>
          <a:p>
            <a:pPr marL="0" indent="0" algn="ctr">
              <a:buNone/>
            </a:pPr>
            <a:r>
              <a:rPr lang="en-US" dirty="0"/>
              <a:t>2 Samuel 1:3b – 5  (NIV) The man said, "Isn't this Bathsheba, the daughter of </a:t>
            </a:r>
            <a:r>
              <a:rPr lang="en-US" dirty="0" err="1"/>
              <a:t>Eliam</a:t>
            </a:r>
            <a:r>
              <a:rPr lang="en-US" dirty="0"/>
              <a:t> and the wife of Uriah the Hittite?" 4  Then David sent messengers to get her. She came to him, and he slept with her. (She had purified herself from her uncleanness.) Then she went back home. 5  The woman conceived and sent word to David, saying, "I am pregnant."</a:t>
            </a:r>
          </a:p>
        </p:txBody>
      </p:sp>
      <p:pic>
        <p:nvPicPr>
          <p:cNvPr id="4" name="Picture 3">
            <a:extLst>
              <a:ext uri="{FF2B5EF4-FFF2-40B4-BE49-F238E27FC236}">
                <a16:creationId xmlns:a16="http://schemas.microsoft.com/office/drawing/2014/main" id="{130BE35D-39B6-4141-A703-FD671FD651ED}"/>
              </a:ext>
            </a:extLst>
          </p:cNvPr>
          <p:cNvPicPr>
            <a:picLocks noChangeAspect="1"/>
          </p:cNvPicPr>
          <p:nvPr/>
        </p:nvPicPr>
        <p:blipFill>
          <a:blip r:embed="rId2"/>
          <a:stretch>
            <a:fillRect/>
          </a:stretch>
        </p:blipFill>
        <p:spPr>
          <a:xfrm>
            <a:off x="4867414" y="5872245"/>
            <a:ext cx="2501127" cy="320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17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8B7B-21BC-4780-94FE-C4A49485B70E}"/>
              </a:ext>
            </a:extLst>
          </p:cNvPr>
          <p:cNvSpPr>
            <a:spLocks noGrp="1"/>
          </p:cNvSpPr>
          <p:nvPr>
            <p:ph type="title"/>
          </p:nvPr>
        </p:nvSpPr>
        <p:spPr/>
        <p:txBody>
          <a:bodyPr/>
          <a:lstStyle/>
          <a:p>
            <a:r>
              <a:rPr lang="en-US" dirty="0"/>
              <a:t>Honor the Commitments of Others</a:t>
            </a:r>
          </a:p>
        </p:txBody>
      </p:sp>
      <p:sp>
        <p:nvSpPr>
          <p:cNvPr id="3" name="Content Placeholder 2">
            <a:extLst>
              <a:ext uri="{FF2B5EF4-FFF2-40B4-BE49-F238E27FC236}">
                <a16:creationId xmlns:a16="http://schemas.microsoft.com/office/drawing/2014/main" id="{D43C8FFA-1A60-41F4-AE4F-3EE4735D839E}"/>
              </a:ext>
            </a:extLst>
          </p:cNvPr>
          <p:cNvSpPr>
            <a:spLocks noGrp="1"/>
          </p:cNvSpPr>
          <p:nvPr>
            <p:ph idx="1"/>
          </p:nvPr>
        </p:nvSpPr>
        <p:spPr/>
        <p:txBody>
          <a:bodyPr/>
          <a:lstStyle/>
          <a:p>
            <a:r>
              <a:rPr lang="en-US" dirty="0"/>
              <a:t>What information did David’s servant share in identifying the woman?</a:t>
            </a:r>
          </a:p>
          <a:p>
            <a:r>
              <a:rPr lang="en-US" dirty="0"/>
              <a:t>At what points did David have the opportunity to bail out?</a:t>
            </a:r>
          </a:p>
          <a:p>
            <a:r>
              <a:rPr lang="en-US" dirty="0"/>
              <a:t>Why do you think he persisted at each juncture?</a:t>
            </a:r>
          </a:p>
        </p:txBody>
      </p:sp>
    </p:spTree>
    <p:extLst>
      <p:ext uri="{BB962C8B-B14F-4D97-AF65-F5344CB8AC3E}">
        <p14:creationId xmlns:p14="http://schemas.microsoft.com/office/powerpoint/2010/main" val="23854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624A-3EB3-4BFA-AAE9-CA7C88FEF3CF}"/>
              </a:ext>
            </a:extLst>
          </p:cNvPr>
          <p:cNvSpPr>
            <a:spLocks noGrp="1"/>
          </p:cNvSpPr>
          <p:nvPr>
            <p:ph type="title"/>
          </p:nvPr>
        </p:nvSpPr>
        <p:spPr/>
        <p:txBody>
          <a:bodyPr/>
          <a:lstStyle/>
          <a:p>
            <a:r>
              <a:rPr lang="en-US" dirty="0"/>
              <a:t>Honor the Commitments of Others</a:t>
            </a:r>
          </a:p>
        </p:txBody>
      </p:sp>
      <p:sp>
        <p:nvSpPr>
          <p:cNvPr id="3" name="Content Placeholder 2">
            <a:extLst>
              <a:ext uri="{FF2B5EF4-FFF2-40B4-BE49-F238E27FC236}">
                <a16:creationId xmlns:a16="http://schemas.microsoft.com/office/drawing/2014/main" id="{39E056CF-F6B4-4FB5-9E66-BFB1B934EF1E}"/>
              </a:ext>
            </a:extLst>
          </p:cNvPr>
          <p:cNvSpPr>
            <a:spLocks noGrp="1"/>
          </p:cNvSpPr>
          <p:nvPr>
            <p:ph idx="1"/>
          </p:nvPr>
        </p:nvSpPr>
        <p:spPr/>
        <p:txBody>
          <a:bodyPr/>
          <a:lstStyle/>
          <a:p>
            <a:r>
              <a:rPr lang="en-US" dirty="0"/>
              <a:t>What can these passages teach us about the progression of sin in how we deal with other people?</a:t>
            </a:r>
          </a:p>
          <a:p>
            <a:r>
              <a:rPr lang="en-US" dirty="0"/>
              <a:t>How can we anticipate temptations and stop ourselves from succumbing to temptations?</a:t>
            </a:r>
          </a:p>
          <a:p>
            <a:endParaRPr lang="en-US" dirty="0"/>
          </a:p>
        </p:txBody>
      </p:sp>
    </p:spTree>
    <p:extLst>
      <p:ext uri="{BB962C8B-B14F-4D97-AF65-F5344CB8AC3E}">
        <p14:creationId xmlns:p14="http://schemas.microsoft.com/office/powerpoint/2010/main" val="21237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8F23-79BC-4C47-B895-E754B7819E2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E49E8B5-1213-48E5-9E0A-1FE6B903AB3C}"/>
              </a:ext>
            </a:extLst>
          </p:cNvPr>
          <p:cNvSpPr>
            <a:spLocks noGrp="1"/>
          </p:cNvSpPr>
          <p:nvPr>
            <p:ph idx="1"/>
          </p:nvPr>
        </p:nvSpPr>
        <p:spPr/>
        <p:txBody>
          <a:bodyPr/>
          <a:lstStyle/>
          <a:p>
            <a:r>
              <a:rPr lang="en-US" dirty="0"/>
              <a:t>Examine your heart. </a:t>
            </a:r>
          </a:p>
          <a:p>
            <a:pPr lvl="1"/>
            <a:r>
              <a:rPr lang="en-US" dirty="0"/>
              <a:t>Being a senior adult does not mean you no longer deal with temptation and sin. </a:t>
            </a:r>
          </a:p>
          <a:p>
            <a:pPr lvl="1"/>
            <a:r>
              <a:rPr lang="en-US" dirty="0"/>
              <a:t>Honor for your marriage and for the relationships of others begins in the heart and mind. </a:t>
            </a:r>
          </a:p>
          <a:p>
            <a:pPr lvl="1"/>
            <a:r>
              <a:rPr lang="en-US" dirty="0"/>
              <a:t>Turn from any involvement with lust, pornography, or inappropriate feelings toward others. </a:t>
            </a:r>
          </a:p>
          <a:p>
            <a:endParaRPr lang="en-US" dirty="0"/>
          </a:p>
        </p:txBody>
      </p:sp>
    </p:spTree>
    <p:extLst>
      <p:ext uri="{BB962C8B-B14F-4D97-AF65-F5344CB8AC3E}">
        <p14:creationId xmlns:p14="http://schemas.microsoft.com/office/powerpoint/2010/main" val="345811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8F23-79BC-4C47-B895-E754B7819E2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E49E8B5-1213-48E5-9E0A-1FE6B903AB3C}"/>
              </a:ext>
            </a:extLst>
          </p:cNvPr>
          <p:cNvSpPr>
            <a:spLocks noGrp="1"/>
          </p:cNvSpPr>
          <p:nvPr>
            <p:ph idx="1"/>
          </p:nvPr>
        </p:nvSpPr>
        <p:spPr/>
        <p:txBody>
          <a:bodyPr/>
          <a:lstStyle/>
          <a:p>
            <a:r>
              <a:rPr lang="en-US" dirty="0"/>
              <a:t>Examine your actions. </a:t>
            </a:r>
          </a:p>
          <a:p>
            <a:pPr lvl="1"/>
            <a:r>
              <a:rPr lang="en-US" dirty="0"/>
              <a:t>If you are guilty of the sin of adultery (either emotionally or physically) in the past or present, repent fully before God and turn your heart away from this sin and toward obedience to Christ. </a:t>
            </a:r>
          </a:p>
          <a:p>
            <a:pPr lvl="1"/>
            <a:r>
              <a:rPr lang="en-US" dirty="0"/>
              <a:t>If you have not committed sin in this regard, thank God and ask Him to guide you in a life that continually honors marriage. </a:t>
            </a:r>
          </a:p>
          <a:p>
            <a:endParaRPr lang="en-US" dirty="0"/>
          </a:p>
        </p:txBody>
      </p:sp>
    </p:spTree>
    <p:extLst>
      <p:ext uri="{BB962C8B-B14F-4D97-AF65-F5344CB8AC3E}">
        <p14:creationId xmlns:p14="http://schemas.microsoft.com/office/powerpoint/2010/main" val="176561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8F23-79BC-4C47-B895-E754B7819E2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E49E8B5-1213-48E5-9E0A-1FE6B903AB3C}"/>
              </a:ext>
            </a:extLst>
          </p:cNvPr>
          <p:cNvSpPr>
            <a:spLocks noGrp="1"/>
          </p:cNvSpPr>
          <p:nvPr>
            <p:ph idx="1"/>
          </p:nvPr>
        </p:nvSpPr>
        <p:spPr/>
        <p:txBody>
          <a:bodyPr/>
          <a:lstStyle/>
          <a:p>
            <a:r>
              <a:rPr lang="en-US" dirty="0"/>
              <a:t>Honor. </a:t>
            </a:r>
          </a:p>
          <a:p>
            <a:pPr lvl="1"/>
            <a:r>
              <a:rPr lang="en-US" dirty="0"/>
              <a:t>Seek ways to honor marriage—both your own and the marriages of others. </a:t>
            </a:r>
          </a:p>
          <a:p>
            <a:pPr lvl="1"/>
            <a:r>
              <a:rPr lang="en-US" dirty="0"/>
              <a:t>This applies to all regardless of their marital status.</a:t>
            </a:r>
          </a:p>
          <a:p>
            <a:pPr lvl="1"/>
            <a:r>
              <a:rPr lang="en-US" dirty="0"/>
              <a:t>Identify specific things you can do this week to show honor to yourself, your spouse (if you are married), and God. </a:t>
            </a:r>
          </a:p>
          <a:p>
            <a:pPr lvl="1"/>
            <a:r>
              <a:rPr lang="en-US" dirty="0"/>
              <a:t>Identify ways you can honor others for their faithfulness in marriage. </a:t>
            </a:r>
          </a:p>
        </p:txBody>
      </p:sp>
    </p:spTree>
    <p:extLst>
      <p:ext uri="{BB962C8B-B14F-4D97-AF65-F5344CB8AC3E}">
        <p14:creationId xmlns:p14="http://schemas.microsoft.com/office/powerpoint/2010/main" val="273512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D312-41C3-4A57-9980-2E7F522C2101}"/>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78A8EE65-3283-48B6-B737-D6EFFAC2FF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1546" y1="45823" x2="51546" y2="45823"/>
                      </a14:backgroundRemoval>
                    </a14:imgEffect>
                  </a14:imgLayer>
                </a14:imgProps>
              </a:ext>
            </a:extLst>
          </a:blip>
          <a:stretch>
            <a:fillRect/>
          </a:stretch>
        </p:blipFill>
        <p:spPr>
          <a:xfrm>
            <a:off x="4109036" y="1848671"/>
            <a:ext cx="3757310" cy="51001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D0D6323-0357-4363-B4AF-AEF65207B8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16134" y="2592887"/>
            <a:ext cx="2831438" cy="180190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8" name="Speech Bubble: Rectangle with Corners Rounded 7">
            <a:extLst>
              <a:ext uri="{FF2B5EF4-FFF2-40B4-BE49-F238E27FC236}">
                <a16:creationId xmlns:a16="http://schemas.microsoft.com/office/drawing/2014/main" id="{D3FBD61B-F217-4B91-A11E-F4DE29FD853A}"/>
              </a:ext>
            </a:extLst>
          </p:cNvPr>
          <p:cNvSpPr/>
          <p:nvPr/>
        </p:nvSpPr>
        <p:spPr>
          <a:xfrm>
            <a:off x="7766136" y="1665962"/>
            <a:ext cx="4208746" cy="2855934"/>
          </a:xfrm>
          <a:prstGeom prst="wedgeRoundRectCallout">
            <a:avLst>
              <a:gd name="adj1" fmla="val -62993"/>
              <a:gd name="adj2" fmla="val -121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Whoa … dude!  What a tangled mess.  But, don’t be </a:t>
            </a:r>
            <a:r>
              <a:rPr lang="en-US" b="1" dirty="0">
                <a:latin typeface="Comic Sans MS" panose="030F0702030302020204" pitchFamily="66" charset="0"/>
              </a:rPr>
              <a:t>tempted</a:t>
            </a:r>
            <a:r>
              <a:rPr lang="en-US" dirty="0">
                <a:latin typeface="Comic Sans MS" panose="030F0702030302020204" pitchFamily="66" charset="0"/>
              </a:rPr>
              <a:t> to like skip this puzzle.  There’s an important message in there somewhere.  Seriously … if you, like get stuck, get help.  It’s found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5"/>
              </a:rPr>
              <a:t>https://tinyurl.com/y3juqpgh</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and there’s like MORE !</a:t>
            </a:r>
          </a:p>
        </p:txBody>
      </p:sp>
    </p:spTree>
    <p:extLst>
      <p:ext uri="{BB962C8B-B14F-4D97-AF65-F5344CB8AC3E}">
        <p14:creationId xmlns:p14="http://schemas.microsoft.com/office/powerpoint/2010/main" val="390770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3EECD-B034-4C6B-BD34-022C667A69C1}"/>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D2A3BD10-16B1-4749-AFBE-2DDAE43A2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504" y="1149404"/>
            <a:ext cx="7090263" cy="4749196"/>
          </a:xfrm>
          <a:prstGeom prst="rect">
            <a:avLst/>
          </a:prstGeom>
        </p:spPr>
      </p:pic>
      <p:sp>
        <p:nvSpPr>
          <p:cNvPr id="7" name="TextBox 6">
            <a:extLst>
              <a:ext uri="{FF2B5EF4-FFF2-40B4-BE49-F238E27FC236}">
                <a16:creationId xmlns:a16="http://schemas.microsoft.com/office/drawing/2014/main" id="{71D6A3FF-FDD3-40FB-8E50-477818C81866}"/>
              </a:ext>
            </a:extLst>
          </p:cNvPr>
          <p:cNvSpPr txBox="1"/>
          <p:nvPr/>
        </p:nvSpPr>
        <p:spPr>
          <a:xfrm>
            <a:off x="4726379" y="5617029"/>
            <a:ext cx="2933205"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275374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Marriage</a:t>
            </a:r>
          </a:p>
        </p:txBody>
      </p:sp>
      <p:sp>
        <p:nvSpPr>
          <p:cNvPr id="3" name="Subtitle 2"/>
          <p:cNvSpPr>
            <a:spLocks noGrp="1"/>
          </p:cNvSpPr>
          <p:nvPr>
            <p:ph type="subTitle" idx="1"/>
          </p:nvPr>
        </p:nvSpPr>
        <p:spPr>
          <a:xfrm>
            <a:off x="1524000" y="3914078"/>
            <a:ext cx="9144000" cy="1343722"/>
          </a:xfrm>
        </p:spPr>
        <p:txBody>
          <a:bodyPr/>
          <a:lstStyle/>
          <a:p>
            <a:r>
              <a:rPr lang="en-US" dirty="0"/>
              <a:t>October 4</a:t>
            </a:r>
          </a:p>
        </p:txBody>
      </p:sp>
    </p:spTree>
    <p:extLst>
      <p:ext uri="{BB962C8B-B14F-4D97-AF65-F5344CB8AC3E}">
        <p14:creationId xmlns:p14="http://schemas.microsoft.com/office/powerpoint/2010/main" val="252113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B9297-7FA1-49F4-AEFA-BA2417C2BEBF}"/>
              </a:ext>
            </a:extLst>
          </p:cNvPr>
          <p:cNvSpPr>
            <a:spLocks noGrp="1"/>
          </p:cNvSpPr>
          <p:nvPr>
            <p:ph type="title"/>
          </p:nvPr>
        </p:nvSpPr>
        <p:spPr/>
        <p:txBody>
          <a:bodyPr/>
          <a:lstStyle/>
          <a:p>
            <a:r>
              <a:rPr lang="en-US" dirty="0"/>
              <a:t>Consider …</a:t>
            </a:r>
          </a:p>
        </p:txBody>
      </p:sp>
      <p:sp>
        <p:nvSpPr>
          <p:cNvPr id="4" name="Content Placeholder 3">
            <a:extLst>
              <a:ext uri="{FF2B5EF4-FFF2-40B4-BE49-F238E27FC236}">
                <a16:creationId xmlns:a16="http://schemas.microsoft.com/office/drawing/2014/main" id="{CD5E738C-A109-4EFB-987D-A8EF9C784097}"/>
              </a:ext>
            </a:extLst>
          </p:cNvPr>
          <p:cNvSpPr>
            <a:spLocks noGrp="1"/>
          </p:cNvSpPr>
          <p:nvPr>
            <p:ph idx="1"/>
          </p:nvPr>
        </p:nvSpPr>
        <p:spPr/>
        <p:txBody>
          <a:bodyPr/>
          <a:lstStyle/>
          <a:p>
            <a:r>
              <a:rPr lang="en-US" dirty="0"/>
              <a:t>How is marriage commonly portrayed in the media?</a:t>
            </a:r>
          </a:p>
          <a:p>
            <a:r>
              <a:rPr lang="en-US" dirty="0">
                <a:solidFill>
                  <a:srgbClr val="C00000"/>
                </a:solidFill>
              </a:rPr>
              <a:t>The concept of marriage as God intended is not common to our culture.</a:t>
            </a:r>
          </a:p>
          <a:p>
            <a:pPr lvl="1"/>
            <a:r>
              <a:rPr lang="en-US" dirty="0">
                <a:solidFill>
                  <a:srgbClr val="C00000"/>
                </a:solidFill>
              </a:rPr>
              <a:t>God intended one man, one woman for life.</a:t>
            </a:r>
          </a:p>
          <a:p>
            <a:pPr lvl="1"/>
            <a:r>
              <a:rPr lang="en-US" dirty="0">
                <a:solidFill>
                  <a:srgbClr val="C00000"/>
                </a:solidFill>
              </a:rPr>
              <a:t>Physical intimacy is reserved for one man and woman within the covenant of marriage.</a:t>
            </a:r>
          </a:p>
          <a:p>
            <a:pPr marL="0" indent="0">
              <a:buNone/>
            </a:pPr>
            <a:endParaRPr lang="en-US" dirty="0"/>
          </a:p>
        </p:txBody>
      </p:sp>
      <p:grpSp>
        <p:nvGrpSpPr>
          <p:cNvPr id="11" name="Group 10">
            <a:extLst>
              <a:ext uri="{FF2B5EF4-FFF2-40B4-BE49-F238E27FC236}">
                <a16:creationId xmlns:a16="http://schemas.microsoft.com/office/drawing/2014/main" id="{B3F09B1B-AC1C-4AF5-AEE0-8C7ED661AD91}"/>
              </a:ext>
            </a:extLst>
          </p:cNvPr>
          <p:cNvGrpSpPr/>
          <p:nvPr/>
        </p:nvGrpSpPr>
        <p:grpSpPr>
          <a:xfrm>
            <a:off x="1264747" y="2790515"/>
            <a:ext cx="9386805" cy="3011169"/>
            <a:chOff x="1402303" y="2902835"/>
            <a:chExt cx="9386805" cy="3011169"/>
          </a:xfrm>
        </p:grpSpPr>
        <p:pic>
          <p:nvPicPr>
            <p:cNvPr id="6" name="Picture 5">
              <a:extLst>
                <a:ext uri="{FF2B5EF4-FFF2-40B4-BE49-F238E27FC236}">
                  <a16:creationId xmlns:a16="http://schemas.microsoft.com/office/drawing/2014/main" id="{A9455C3A-0A5F-4880-BC86-C48D2F09625D}"/>
                </a:ext>
              </a:extLst>
            </p:cNvPr>
            <p:cNvPicPr>
              <a:picLocks noChangeAspect="1"/>
            </p:cNvPicPr>
            <p:nvPr/>
          </p:nvPicPr>
          <p:blipFill>
            <a:blip r:embed="rId2"/>
            <a:stretch>
              <a:fillRect/>
            </a:stretch>
          </p:blipFill>
          <p:spPr>
            <a:xfrm>
              <a:off x="4418047" y="3429761"/>
              <a:ext cx="3983498" cy="181913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AB3C19F-D3B2-455C-B580-195020248E05}"/>
                </a:ext>
              </a:extLst>
            </p:cNvPr>
            <p:cNvPicPr>
              <a:picLocks noChangeAspect="1"/>
            </p:cNvPicPr>
            <p:nvPr/>
          </p:nvPicPr>
          <p:blipFill>
            <a:blip r:embed="rId3"/>
            <a:stretch>
              <a:fillRect/>
            </a:stretch>
          </p:blipFill>
          <p:spPr>
            <a:xfrm>
              <a:off x="1402303" y="3437814"/>
              <a:ext cx="2380952" cy="247619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1993DA6-A728-4408-B0A8-2517F710F0FA}"/>
                </a:ext>
              </a:extLst>
            </p:cNvPr>
            <p:cNvPicPr>
              <a:picLocks noChangeAspect="1"/>
            </p:cNvPicPr>
            <p:nvPr/>
          </p:nvPicPr>
          <p:blipFill>
            <a:blip r:embed="rId4"/>
            <a:stretch>
              <a:fillRect/>
            </a:stretch>
          </p:blipFill>
          <p:spPr>
            <a:xfrm>
              <a:off x="8884346" y="2902835"/>
              <a:ext cx="1904762" cy="295238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155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3F4A-9514-40F4-9EC6-A8C836420B7B}"/>
              </a:ext>
            </a:extLst>
          </p:cNvPr>
          <p:cNvSpPr>
            <a:spLocks noGrp="1"/>
          </p:cNvSpPr>
          <p:nvPr>
            <p:ph type="title"/>
          </p:nvPr>
        </p:nvSpPr>
        <p:spPr/>
        <p:txBody>
          <a:bodyPr/>
          <a:lstStyle/>
          <a:p>
            <a:pPr algn="l"/>
            <a:r>
              <a:rPr lang="en-US" dirty="0"/>
              <a:t>Listen for Jesus’ clarification.</a:t>
            </a:r>
          </a:p>
        </p:txBody>
      </p:sp>
      <p:sp>
        <p:nvSpPr>
          <p:cNvPr id="3" name="Content Placeholder 2">
            <a:extLst>
              <a:ext uri="{FF2B5EF4-FFF2-40B4-BE49-F238E27FC236}">
                <a16:creationId xmlns:a16="http://schemas.microsoft.com/office/drawing/2014/main" id="{9E6372E1-60F0-40FB-A912-4618829F2F40}"/>
              </a:ext>
            </a:extLst>
          </p:cNvPr>
          <p:cNvSpPr>
            <a:spLocks noGrp="1"/>
          </p:cNvSpPr>
          <p:nvPr>
            <p:ph idx="1"/>
          </p:nvPr>
        </p:nvSpPr>
        <p:spPr>
          <a:xfrm>
            <a:off x="1257300" y="2193925"/>
            <a:ext cx="9639300" cy="4351338"/>
          </a:xfrm>
        </p:spPr>
        <p:txBody>
          <a:bodyPr/>
          <a:lstStyle/>
          <a:p>
            <a:pPr marL="0" indent="0" algn="ctr">
              <a:buNone/>
            </a:pPr>
            <a:r>
              <a:rPr lang="en-US" dirty="0"/>
              <a:t>Exodus 20:14 (NIV)  "You shall not commit adultery.  Matthew 5:27-28 (NIV)  "You have heard that it was said, 'Do not commit adultery.' 28  But I tell you that anyone who looks at a woman lustfully has already committed adultery with her in his heart.</a:t>
            </a:r>
          </a:p>
        </p:txBody>
      </p:sp>
      <p:pic>
        <p:nvPicPr>
          <p:cNvPr id="5" name="Picture 4">
            <a:extLst>
              <a:ext uri="{FF2B5EF4-FFF2-40B4-BE49-F238E27FC236}">
                <a16:creationId xmlns:a16="http://schemas.microsoft.com/office/drawing/2014/main" id="{7E87ADD6-70C5-46A8-A6EB-64F000936B8E}"/>
              </a:ext>
            </a:extLst>
          </p:cNvPr>
          <p:cNvPicPr>
            <a:picLocks noChangeAspect="1"/>
          </p:cNvPicPr>
          <p:nvPr/>
        </p:nvPicPr>
        <p:blipFill>
          <a:blip r:embed="rId2"/>
          <a:stretch>
            <a:fillRect/>
          </a:stretch>
        </p:blipFill>
        <p:spPr>
          <a:xfrm>
            <a:off x="4867414" y="5534042"/>
            <a:ext cx="2501127" cy="320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0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C044-2B16-4FE1-B81B-517BACFF651B}"/>
              </a:ext>
            </a:extLst>
          </p:cNvPr>
          <p:cNvSpPr>
            <a:spLocks noGrp="1"/>
          </p:cNvSpPr>
          <p:nvPr>
            <p:ph type="title"/>
          </p:nvPr>
        </p:nvSpPr>
        <p:spPr/>
        <p:txBody>
          <a:bodyPr/>
          <a:lstStyle/>
          <a:p>
            <a:r>
              <a:rPr lang="en-US" dirty="0"/>
              <a:t>Honor Marriage</a:t>
            </a:r>
          </a:p>
        </p:txBody>
      </p:sp>
      <p:sp>
        <p:nvSpPr>
          <p:cNvPr id="3" name="Content Placeholder 2">
            <a:extLst>
              <a:ext uri="{FF2B5EF4-FFF2-40B4-BE49-F238E27FC236}">
                <a16:creationId xmlns:a16="http://schemas.microsoft.com/office/drawing/2014/main" id="{854ABF7C-26E6-4705-98E1-E8ECFF57BCF9}"/>
              </a:ext>
            </a:extLst>
          </p:cNvPr>
          <p:cNvSpPr>
            <a:spLocks noGrp="1"/>
          </p:cNvSpPr>
          <p:nvPr>
            <p:ph idx="1"/>
          </p:nvPr>
        </p:nvSpPr>
        <p:spPr/>
        <p:txBody>
          <a:bodyPr/>
          <a:lstStyle/>
          <a:p>
            <a:r>
              <a:rPr lang="en-US" dirty="0"/>
              <a:t>What are some concerns at the heart of the seventh commandment? </a:t>
            </a:r>
          </a:p>
          <a:p>
            <a:r>
              <a:rPr lang="en-US" dirty="0"/>
              <a:t>Why was obedience to this command critical to Israel’s future?</a:t>
            </a:r>
          </a:p>
          <a:p>
            <a:r>
              <a:rPr lang="en-US" dirty="0"/>
              <a:t>What are the consequences when trust is broken in a relationship?</a:t>
            </a:r>
          </a:p>
          <a:p>
            <a:r>
              <a:rPr lang="en-US" dirty="0"/>
              <a:t>According to Jesus, how does adultery start? </a:t>
            </a:r>
          </a:p>
          <a:p>
            <a:endParaRPr lang="en-US" dirty="0"/>
          </a:p>
        </p:txBody>
      </p:sp>
    </p:spTree>
    <p:extLst>
      <p:ext uri="{BB962C8B-B14F-4D97-AF65-F5344CB8AC3E}">
        <p14:creationId xmlns:p14="http://schemas.microsoft.com/office/powerpoint/2010/main" val="1065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E38E-C4D9-4834-AFBC-58C9E882DD43}"/>
              </a:ext>
            </a:extLst>
          </p:cNvPr>
          <p:cNvSpPr>
            <a:spLocks noGrp="1"/>
          </p:cNvSpPr>
          <p:nvPr>
            <p:ph type="title"/>
          </p:nvPr>
        </p:nvSpPr>
        <p:spPr/>
        <p:txBody>
          <a:bodyPr/>
          <a:lstStyle/>
          <a:p>
            <a:r>
              <a:rPr lang="en-US" dirty="0"/>
              <a:t>Honor Marriage</a:t>
            </a:r>
          </a:p>
        </p:txBody>
      </p:sp>
      <p:sp>
        <p:nvSpPr>
          <p:cNvPr id="3" name="Content Placeholder 2">
            <a:extLst>
              <a:ext uri="{FF2B5EF4-FFF2-40B4-BE49-F238E27FC236}">
                <a16:creationId xmlns:a16="http://schemas.microsoft.com/office/drawing/2014/main" id="{24EE8205-7307-4505-9D31-A78625C9502F}"/>
              </a:ext>
            </a:extLst>
          </p:cNvPr>
          <p:cNvSpPr>
            <a:spLocks noGrp="1"/>
          </p:cNvSpPr>
          <p:nvPr>
            <p:ph idx="1"/>
          </p:nvPr>
        </p:nvSpPr>
        <p:spPr/>
        <p:txBody>
          <a:bodyPr/>
          <a:lstStyle/>
          <a:p>
            <a:r>
              <a:rPr lang="en-US" dirty="0"/>
              <a:t>Why are people willing to harbor and tolerate lust in their hearts?</a:t>
            </a:r>
          </a:p>
          <a:p>
            <a:r>
              <a:rPr lang="en-US" dirty="0"/>
              <a:t>When does looking at someone become inappropriate?</a:t>
            </a:r>
          </a:p>
          <a:p>
            <a:endParaRPr lang="en-US" dirty="0"/>
          </a:p>
        </p:txBody>
      </p:sp>
      <p:pic>
        <p:nvPicPr>
          <p:cNvPr id="5" name="Picture 4">
            <a:extLst>
              <a:ext uri="{FF2B5EF4-FFF2-40B4-BE49-F238E27FC236}">
                <a16:creationId xmlns:a16="http://schemas.microsoft.com/office/drawing/2014/main" id="{E9887BDE-33A5-4C1C-9B63-E4A7641CC594}"/>
              </a:ext>
            </a:extLst>
          </p:cNvPr>
          <p:cNvPicPr>
            <a:picLocks noChangeAspect="1"/>
          </p:cNvPicPr>
          <p:nvPr/>
        </p:nvPicPr>
        <p:blipFill rotWithShape="1">
          <a:blip r:embed="rId2">
            <a:duotone>
              <a:prstClr val="black"/>
              <a:schemeClr val="accent6">
                <a:tint val="45000"/>
                <a:satMod val="400000"/>
              </a:schemeClr>
            </a:duotone>
          </a:blip>
          <a:srcRect l="16716" t="1494" r="13644" b="-1494"/>
          <a:stretch/>
        </p:blipFill>
        <p:spPr>
          <a:xfrm>
            <a:off x="5864352" y="3790150"/>
            <a:ext cx="1658112" cy="24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6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1580-39AE-48E7-BC04-A01EAE8370DA}"/>
              </a:ext>
            </a:extLst>
          </p:cNvPr>
          <p:cNvSpPr>
            <a:spLocks noGrp="1"/>
          </p:cNvSpPr>
          <p:nvPr>
            <p:ph type="title"/>
          </p:nvPr>
        </p:nvSpPr>
        <p:spPr/>
        <p:txBody>
          <a:bodyPr/>
          <a:lstStyle/>
          <a:p>
            <a:r>
              <a:rPr lang="en-US" dirty="0"/>
              <a:t>Honor Marriage</a:t>
            </a:r>
          </a:p>
        </p:txBody>
      </p:sp>
      <p:sp>
        <p:nvSpPr>
          <p:cNvPr id="3" name="Content Placeholder 2">
            <a:extLst>
              <a:ext uri="{FF2B5EF4-FFF2-40B4-BE49-F238E27FC236}">
                <a16:creationId xmlns:a16="http://schemas.microsoft.com/office/drawing/2014/main" id="{D4A84378-8074-4307-8F52-A592747E451A}"/>
              </a:ext>
            </a:extLst>
          </p:cNvPr>
          <p:cNvSpPr>
            <a:spLocks noGrp="1"/>
          </p:cNvSpPr>
          <p:nvPr>
            <p:ph idx="1"/>
          </p:nvPr>
        </p:nvSpPr>
        <p:spPr/>
        <p:txBody>
          <a:bodyPr/>
          <a:lstStyle/>
          <a:p>
            <a:r>
              <a:rPr lang="en-US" dirty="0"/>
              <a:t>What is wrong with the argument, “It’s OK to look as long as you don’t touch”?</a:t>
            </a:r>
          </a:p>
          <a:p>
            <a:r>
              <a:rPr lang="en-US" dirty="0"/>
              <a:t>Yielding to the temptation of lust can become the precursor to involvement in the sin of adultery.  What are some ways believers can guard their hearts to withstand the progressive invitations of sin?</a:t>
            </a:r>
          </a:p>
        </p:txBody>
      </p:sp>
    </p:spTree>
    <p:extLst>
      <p:ext uri="{BB962C8B-B14F-4D97-AF65-F5344CB8AC3E}">
        <p14:creationId xmlns:p14="http://schemas.microsoft.com/office/powerpoint/2010/main" val="4705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C3B6-522B-4A71-92B4-62C125954AEE}"/>
              </a:ext>
            </a:extLst>
          </p:cNvPr>
          <p:cNvSpPr>
            <a:spLocks noGrp="1"/>
          </p:cNvSpPr>
          <p:nvPr>
            <p:ph type="title"/>
          </p:nvPr>
        </p:nvSpPr>
        <p:spPr/>
        <p:txBody>
          <a:bodyPr/>
          <a:lstStyle/>
          <a:p>
            <a:pPr algn="l"/>
            <a:r>
              <a:rPr lang="en-US" dirty="0"/>
              <a:t>Listen for actions that lead to temptation.</a:t>
            </a:r>
          </a:p>
        </p:txBody>
      </p:sp>
      <p:sp>
        <p:nvSpPr>
          <p:cNvPr id="3" name="Content Placeholder 2">
            <a:extLst>
              <a:ext uri="{FF2B5EF4-FFF2-40B4-BE49-F238E27FC236}">
                <a16:creationId xmlns:a16="http://schemas.microsoft.com/office/drawing/2014/main" id="{0FF8BF71-4820-4D7A-BB42-2254D110A2EE}"/>
              </a:ext>
            </a:extLst>
          </p:cNvPr>
          <p:cNvSpPr>
            <a:spLocks noGrp="1"/>
          </p:cNvSpPr>
          <p:nvPr>
            <p:ph idx="1"/>
          </p:nvPr>
        </p:nvSpPr>
        <p:spPr>
          <a:xfrm>
            <a:off x="1587500" y="1762125"/>
            <a:ext cx="9334500" cy="4351338"/>
          </a:xfrm>
        </p:spPr>
        <p:txBody>
          <a:bodyPr/>
          <a:lstStyle/>
          <a:p>
            <a:pPr marL="0" indent="0" algn="ctr">
              <a:buNone/>
            </a:pPr>
            <a:r>
              <a:rPr lang="en-US" dirty="0"/>
              <a:t>2 Samuel 11:1-3a (NIV)  In the spring, at the time when kings go off to war, David sent Joab out with the king's men and the whole Israelite army. They destroyed the Ammonites and besieged Rabbah. But David remained in Jerusalem. </a:t>
            </a:r>
          </a:p>
        </p:txBody>
      </p:sp>
    </p:spTree>
    <p:extLst>
      <p:ext uri="{BB962C8B-B14F-4D97-AF65-F5344CB8AC3E}">
        <p14:creationId xmlns:p14="http://schemas.microsoft.com/office/powerpoint/2010/main" val="36587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C3B6-522B-4A71-92B4-62C125954AEE}"/>
              </a:ext>
            </a:extLst>
          </p:cNvPr>
          <p:cNvSpPr>
            <a:spLocks noGrp="1"/>
          </p:cNvSpPr>
          <p:nvPr>
            <p:ph type="title"/>
          </p:nvPr>
        </p:nvSpPr>
        <p:spPr/>
        <p:txBody>
          <a:bodyPr/>
          <a:lstStyle/>
          <a:p>
            <a:pPr algn="l"/>
            <a:r>
              <a:rPr lang="en-US" dirty="0"/>
              <a:t>Listen for actions that lead to temptation.</a:t>
            </a:r>
          </a:p>
        </p:txBody>
      </p:sp>
      <p:sp>
        <p:nvSpPr>
          <p:cNvPr id="3" name="Content Placeholder 2">
            <a:extLst>
              <a:ext uri="{FF2B5EF4-FFF2-40B4-BE49-F238E27FC236}">
                <a16:creationId xmlns:a16="http://schemas.microsoft.com/office/drawing/2014/main" id="{0FF8BF71-4820-4D7A-BB42-2254D110A2EE}"/>
              </a:ext>
            </a:extLst>
          </p:cNvPr>
          <p:cNvSpPr>
            <a:spLocks noGrp="1"/>
          </p:cNvSpPr>
          <p:nvPr>
            <p:ph idx="1"/>
          </p:nvPr>
        </p:nvSpPr>
        <p:spPr>
          <a:xfrm>
            <a:off x="1587500" y="1762125"/>
            <a:ext cx="9334500" cy="4351338"/>
          </a:xfrm>
        </p:spPr>
        <p:txBody>
          <a:bodyPr/>
          <a:lstStyle/>
          <a:p>
            <a:pPr marL="0" indent="0" algn="ctr">
              <a:buNone/>
            </a:pPr>
            <a:r>
              <a:rPr lang="en-US" dirty="0"/>
              <a:t>One evening David got up from his bed and walked around on the roof of the palace. From the roof he saw a woman bathing. The woman was very beautiful, 3  and David sent someone to find out about her.</a:t>
            </a:r>
          </a:p>
        </p:txBody>
      </p:sp>
      <p:pic>
        <p:nvPicPr>
          <p:cNvPr id="4" name="Picture 3">
            <a:extLst>
              <a:ext uri="{FF2B5EF4-FFF2-40B4-BE49-F238E27FC236}">
                <a16:creationId xmlns:a16="http://schemas.microsoft.com/office/drawing/2014/main" id="{DBC7D802-63B3-4483-BEF2-03B6A98C6E78}"/>
              </a:ext>
            </a:extLst>
          </p:cNvPr>
          <p:cNvPicPr>
            <a:picLocks noChangeAspect="1"/>
          </p:cNvPicPr>
          <p:nvPr/>
        </p:nvPicPr>
        <p:blipFill>
          <a:blip r:embed="rId2"/>
          <a:stretch>
            <a:fillRect/>
          </a:stretch>
        </p:blipFill>
        <p:spPr>
          <a:xfrm>
            <a:off x="6655330" y="4949668"/>
            <a:ext cx="2501127" cy="320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1EC21D48-1BA2-46A1-9384-59266FB9C430}"/>
              </a:ext>
            </a:extLst>
          </p:cNvPr>
          <p:cNvPicPr>
            <a:picLocks noChangeAspect="1"/>
          </p:cNvPicPr>
          <p:nvPr/>
        </p:nvPicPr>
        <p:blipFill>
          <a:blip r:embed="rId3"/>
          <a:stretch>
            <a:fillRect/>
          </a:stretch>
        </p:blipFill>
        <p:spPr>
          <a:xfrm>
            <a:off x="2165326" y="4529537"/>
            <a:ext cx="3090116" cy="1520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34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77</TotalTime>
  <Words>858</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Honor Marriage</vt:lpstr>
      <vt:lpstr>Video Introduction</vt:lpstr>
      <vt:lpstr>Consider …</vt:lpstr>
      <vt:lpstr>Listen for Jesus’ clarification.</vt:lpstr>
      <vt:lpstr>Honor Marriage</vt:lpstr>
      <vt:lpstr>Honor Marriage</vt:lpstr>
      <vt:lpstr>Honor Marriage</vt:lpstr>
      <vt:lpstr>Listen for actions that lead to temptation.</vt:lpstr>
      <vt:lpstr>Listen for actions that lead to temptation.</vt:lpstr>
      <vt:lpstr>Guard Your Thoughts</vt:lpstr>
      <vt:lpstr>Guard Your Thoughts</vt:lpstr>
      <vt:lpstr>Guard Your Thoughts</vt:lpstr>
      <vt:lpstr>Listen for David’s tragic decision.</vt:lpstr>
      <vt:lpstr>Honor the Commitments of Others</vt:lpstr>
      <vt:lpstr>Honor the Commitments of Others</vt:lpstr>
      <vt:lpstr>Application</vt:lpstr>
      <vt:lpstr>Application</vt:lpstr>
      <vt:lpstr>Application</vt:lpstr>
      <vt:lpstr>Family Activities</vt:lpstr>
      <vt:lpstr>Honor Marriage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Marriage</dc:title>
  <dc:creator>Steve Armstrong</dc:creator>
  <cp:lastModifiedBy>Steve Armstrong</cp:lastModifiedBy>
  <cp:revision>3</cp:revision>
  <dcterms:created xsi:type="dcterms:W3CDTF">2020-09-18T13:10:51Z</dcterms:created>
  <dcterms:modified xsi:type="dcterms:W3CDTF">2020-09-18T14:28:09Z</dcterms:modified>
</cp:coreProperties>
</file>