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3000"/>
                </a:schemeClr>
              </a:gs>
              <a:gs pos="64000">
                <a:schemeClr val="accent1">
                  <a:lumMod val="45000"/>
                  <a:lumOff val="55000"/>
                  <a:alpha val="77000"/>
                </a:schemeClr>
              </a:gs>
              <a:gs pos="83000">
                <a:schemeClr val="accent1">
                  <a:lumMod val="45000"/>
                  <a:lumOff val="55000"/>
                  <a:alpha val="81000"/>
                </a:schemeClr>
              </a:gs>
              <a:gs pos="100000">
                <a:schemeClr val="accent1">
                  <a:lumMod val="30000"/>
                  <a:lumOff val="70000"/>
                  <a:alpha val="83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zvmdyns5"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y4426dn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Honor Life</a:t>
            </a:r>
          </a:p>
        </p:txBody>
      </p:sp>
      <p:sp>
        <p:nvSpPr>
          <p:cNvPr id="3" name="Subtitle 2"/>
          <p:cNvSpPr>
            <a:spLocks noGrp="1"/>
          </p:cNvSpPr>
          <p:nvPr>
            <p:ph type="subTitle" idx="1"/>
          </p:nvPr>
        </p:nvSpPr>
        <p:spPr>
          <a:xfrm>
            <a:off x="1524000" y="3906982"/>
            <a:ext cx="9144000" cy="1350818"/>
          </a:xfrm>
        </p:spPr>
        <p:txBody>
          <a:bodyPr/>
          <a:lstStyle/>
          <a:p>
            <a:r>
              <a:rPr lang="en-US" dirty="0"/>
              <a:t>September 27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2EF2-6A87-4D2F-80DB-82E1A380FC1A}"/>
              </a:ext>
            </a:extLst>
          </p:cNvPr>
          <p:cNvSpPr>
            <a:spLocks noGrp="1"/>
          </p:cNvSpPr>
          <p:nvPr>
            <p:ph type="title"/>
          </p:nvPr>
        </p:nvSpPr>
        <p:spPr/>
        <p:txBody>
          <a:bodyPr/>
          <a:lstStyle/>
          <a:p>
            <a:pPr algn="l"/>
            <a:r>
              <a:rPr lang="en-US" dirty="0"/>
              <a:t>Listen for David’s encounter with Saul.</a:t>
            </a:r>
          </a:p>
        </p:txBody>
      </p:sp>
      <p:sp>
        <p:nvSpPr>
          <p:cNvPr id="3" name="Content Placeholder 2">
            <a:extLst>
              <a:ext uri="{FF2B5EF4-FFF2-40B4-BE49-F238E27FC236}">
                <a16:creationId xmlns:a16="http://schemas.microsoft.com/office/drawing/2014/main" id="{1A5F4443-CDA2-4D9C-B34D-35A8E3012F8D}"/>
              </a:ext>
            </a:extLst>
          </p:cNvPr>
          <p:cNvSpPr>
            <a:spLocks noGrp="1"/>
          </p:cNvSpPr>
          <p:nvPr>
            <p:ph idx="1"/>
          </p:nvPr>
        </p:nvSpPr>
        <p:spPr>
          <a:xfrm>
            <a:off x="1590805" y="1888255"/>
            <a:ext cx="8836068" cy="4351338"/>
          </a:xfrm>
        </p:spPr>
        <p:txBody>
          <a:bodyPr/>
          <a:lstStyle/>
          <a:p>
            <a:pPr marL="0" indent="0" algn="ctr">
              <a:buNone/>
            </a:pPr>
            <a:r>
              <a:rPr lang="en-US" dirty="0"/>
              <a:t>Now let me pin him to the ground with one thrust of my spear; I won't strike him twice." 9  But David said to Abishai, "Don't destroy him! Who can lay a hand on the LORD's anointed and be guiltless? 10  As surely as the LORD lives," he said, </a:t>
            </a:r>
          </a:p>
        </p:txBody>
      </p:sp>
    </p:spTree>
    <p:extLst>
      <p:ext uri="{BB962C8B-B14F-4D97-AF65-F5344CB8AC3E}">
        <p14:creationId xmlns:p14="http://schemas.microsoft.com/office/powerpoint/2010/main" val="364411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2EF2-6A87-4D2F-80DB-82E1A380FC1A}"/>
              </a:ext>
            </a:extLst>
          </p:cNvPr>
          <p:cNvSpPr>
            <a:spLocks noGrp="1"/>
          </p:cNvSpPr>
          <p:nvPr>
            <p:ph type="title"/>
          </p:nvPr>
        </p:nvSpPr>
        <p:spPr/>
        <p:txBody>
          <a:bodyPr/>
          <a:lstStyle/>
          <a:p>
            <a:pPr algn="l"/>
            <a:r>
              <a:rPr lang="en-US" dirty="0"/>
              <a:t>Listen for David’s encounter with Saul.</a:t>
            </a:r>
          </a:p>
        </p:txBody>
      </p:sp>
      <p:sp>
        <p:nvSpPr>
          <p:cNvPr id="3" name="Content Placeholder 2">
            <a:extLst>
              <a:ext uri="{FF2B5EF4-FFF2-40B4-BE49-F238E27FC236}">
                <a16:creationId xmlns:a16="http://schemas.microsoft.com/office/drawing/2014/main" id="{1A5F4443-CDA2-4D9C-B34D-35A8E3012F8D}"/>
              </a:ext>
            </a:extLst>
          </p:cNvPr>
          <p:cNvSpPr>
            <a:spLocks noGrp="1"/>
          </p:cNvSpPr>
          <p:nvPr>
            <p:ph idx="1"/>
          </p:nvPr>
        </p:nvSpPr>
        <p:spPr>
          <a:xfrm>
            <a:off x="1415441" y="1875729"/>
            <a:ext cx="9349635" cy="4351338"/>
          </a:xfrm>
        </p:spPr>
        <p:txBody>
          <a:bodyPr/>
          <a:lstStyle/>
          <a:p>
            <a:pPr marL="0" indent="0" algn="ctr">
              <a:buNone/>
            </a:pPr>
            <a:r>
              <a:rPr lang="en-US" dirty="0"/>
              <a:t>"the LORD himself will strike him; either his time will come and he will die, or he will go into battle and perish. 11  But the LORD forbid that I should lay a hand on the LORD's anointed. Now get the spear and water jug that are near his head, and let's go."</a:t>
            </a:r>
          </a:p>
        </p:txBody>
      </p:sp>
      <p:pic>
        <p:nvPicPr>
          <p:cNvPr id="5" name="Picture 4">
            <a:extLst>
              <a:ext uri="{FF2B5EF4-FFF2-40B4-BE49-F238E27FC236}">
                <a16:creationId xmlns:a16="http://schemas.microsoft.com/office/drawing/2014/main" id="{0B6DF628-177A-47EE-B7F2-58F7B4A2B5C1}"/>
              </a:ext>
            </a:extLst>
          </p:cNvPr>
          <p:cNvPicPr>
            <a:picLocks noChangeAspect="1"/>
          </p:cNvPicPr>
          <p:nvPr/>
        </p:nvPicPr>
        <p:blipFill>
          <a:blip r:embed="rId2"/>
          <a:stretch>
            <a:fillRect/>
          </a:stretch>
        </p:blipFill>
        <p:spPr>
          <a:xfrm>
            <a:off x="4852001" y="5274261"/>
            <a:ext cx="2337940" cy="342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0718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9FDB-F6D1-4278-8BE6-E1F5EC73DD05}"/>
              </a:ext>
            </a:extLst>
          </p:cNvPr>
          <p:cNvSpPr>
            <a:spLocks noGrp="1"/>
          </p:cNvSpPr>
          <p:nvPr>
            <p:ph type="title"/>
          </p:nvPr>
        </p:nvSpPr>
        <p:spPr/>
        <p:txBody>
          <a:bodyPr/>
          <a:lstStyle/>
          <a:p>
            <a:r>
              <a:rPr lang="en-US" dirty="0"/>
              <a:t>God Has Authority over Life</a:t>
            </a:r>
          </a:p>
        </p:txBody>
      </p:sp>
      <p:sp>
        <p:nvSpPr>
          <p:cNvPr id="3" name="Content Placeholder 2">
            <a:extLst>
              <a:ext uri="{FF2B5EF4-FFF2-40B4-BE49-F238E27FC236}">
                <a16:creationId xmlns:a16="http://schemas.microsoft.com/office/drawing/2014/main" id="{32C1458F-0F3B-43F0-9B31-D6A2E7CCA042}"/>
              </a:ext>
            </a:extLst>
          </p:cNvPr>
          <p:cNvSpPr>
            <a:spLocks noGrp="1"/>
          </p:cNvSpPr>
          <p:nvPr>
            <p:ph idx="1"/>
          </p:nvPr>
        </p:nvSpPr>
        <p:spPr/>
        <p:txBody>
          <a:bodyPr/>
          <a:lstStyle/>
          <a:p>
            <a:r>
              <a:rPr lang="en-US" dirty="0"/>
              <a:t>What was Abishai's reaction when he and David found Saul's entire camp asleep?</a:t>
            </a:r>
          </a:p>
          <a:p>
            <a:r>
              <a:rPr lang="en-US" dirty="0"/>
              <a:t>Agree or disagree …</a:t>
            </a:r>
          </a:p>
        </p:txBody>
      </p:sp>
      <p:pic>
        <p:nvPicPr>
          <p:cNvPr id="5" name="Picture 4">
            <a:extLst>
              <a:ext uri="{FF2B5EF4-FFF2-40B4-BE49-F238E27FC236}">
                <a16:creationId xmlns:a16="http://schemas.microsoft.com/office/drawing/2014/main" id="{00B2776D-176D-4C4A-ACFB-CDAA081A93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657735" y="3997365"/>
            <a:ext cx="2026967" cy="2157304"/>
          </a:xfrm>
          <a:prstGeom prst="rect">
            <a:avLst/>
          </a:prstGeom>
        </p:spPr>
      </p:pic>
      <p:sp>
        <p:nvSpPr>
          <p:cNvPr id="6" name="Speech Bubble: Rectangle with Corners Rounded 5">
            <a:extLst>
              <a:ext uri="{FF2B5EF4-FFF2-40B4-BE49-F238E27FC236}">
                <a16:creationId xmlns:a16="http://schemas.microsoft.com/office/drawing/2014/main" id="{D7EABF52-4017-4DFD-A025-FF7F16C03A88}"/>
              </a:ext>
            </a:extLst>
          </p:cNvPr>
          <p:cNvSpPr/>
          <p:nvPr/>
        </p:nvSpPr>
        <p:spPr>
          <a:xfrm>
            <a:off x="8091813" y="2567836"/>
            <a:ext cx="3457184" cy="1089764"/>
          </a:xfrm>
          <a:prstGeom prst="wedgeRoundRectCallout">
            <a:avLst>
              <a:gd name="adj1" fmla="val -3675"/>
              <a:gd name="adj2" fmla="val 9001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David had every right to kill King Saul!</a:t>
            </a:r>
          </a:p>
        </p:txBody>
      </p:sp>
      <p:graphicFrame>
        <p:nvGraphicFramePr>
          <p:cNvPr id="7" name="Table 7">
            <a:extLst>
              <a:ext uri="{FF2B5EF4-FFF2-40B4-BE49-F238E27FC236}">
                <a16:creationId xmlns:a16="http://schemas.microsoft.com/office/drawing/2014/main" id="{80E03154-B824-4E63-AB4D-656872A8B715}"/>
              </a:ext>
            </a:extLst>
          </p:cNvPr>
          <p:cNvGraphicFramePr>
            <a:graphicFrameLocks noGrp="1"/>
          </p:cNvGraphicFramePr>
          <p:nvPr>
            <p:extLst>
              <p:ext uri="{D42A27DB-BD31-4B8C-83A1-F6EECF244321}">
                <p14:modId xmlns:p14="http://schemas.microsoft.com/office/powerpoint/2010/main" val="2537922794"/>
              </p:ext>
            </p:extLst>
          </p:nvPr>
        </p:nvGraphicFramePr>
        <p:xfrm>
          <a:off x="1543485" y="3863698"/>
          <a:ext cx="6510752" cy="1645920"/>
        </p:xfrm>
        <a:graphic>
          <a:graphicData uri="http://schemas.openxmlformats.org/drawingml/2006/table">
            <a:tbl>
              <a:tblPr firstRow="1" bandRow="1">
                <a:tableStyleId>{5C22544A-7EE6-4342-B048-85BDC9FD1C3A}</a:tableStyleId>
              </a:tblPr>
              <a:tblGrid>
                <a:gridCol w="3255376">
                  <a:extLst>
                    <a:ext uri="{9D8B030D-6E8A-4147-A177-3AD203B41FA5}">
                      <a16:colId xmlns:a16="http://schemas.microsoft.com/office/drawing/2014/main" val="1848960861"/>
                    </a:ext>
                  </a:extLst>
                </a:gridCol>
                <a:gridCol w="3255376">
                  <a:extLst>
                    <a:ext uri="{9D8B030D-6E8A-4147-A177-3AD203B41FA5}">
                      <a16:colId xmlns:a16="http://schemas.microsoft.com/office/drawing/2014/main" val="869485030"/>
                    </a:ext>
                  </a:extLst>
                </a:gridCol>
              </a:tblGrid>
              <a:tr h="370840">
                <a:tc>
                  <a:txBody>
                    <a:bodyPr/>
                    <a:lstStyle/>
                    <a:p>
                      <a:pPr algn="ctr"/>
                      <a:r>
                        <a:rPr lang="en-US" sz="3200" dirty="0"/>
                        <a:t>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5161075"/>
                  </a:ext>
                </a:extLst>
              </a:tr>
              <a:tr h="370840">
                <a:tc>
                  <a:txBody>
                    <a:bodyPr/>
                    <a:lstStyle/>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4611484"/>
                  </a:ext>
                </a:extLst>
              </a:tr>
            </a:tbl>
          </a:graphicData>
        </a:graphic>
      </p:graphicFrame>
    </p:spTree>
    <p:extLst>
      <p:ext uri="{BB962C8B-B14F-4D97-AF65-F5344CB8AC3E}">
        <p14:creationId xmlns:p14="http://schemas.microsoft.com/office/powerpoint/2010/main" val="386809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F24C-7DB4-43DC-9FF0-CF1577CDA5D4}"/>
              </a:ext>
            </a:extLst>
          </p:cNvPr>
          <p:cNvSpPr>
            <a:spLocks noGrp="1"/>
          </p:cNvSpPr>
          <p:nvPr>
            <p:ph type="title"/>
          </p:nvPr>
        </p:nvSpPr>
        <p:spPr/>
        <p:txBody>
          <a:bodyPr/>
          <a:lstStyle/>
          <a:p>
            <a:r>
              <a:rPr lang="en-US" dirty="0"/>
              <a:t>God Has Authority over Life</a:t>
            </a:r>
          </a:p>
        </p:txBody>
      </p:sp>
      <p:sp>
        <p:nvSpPr>
          <p:cNvPr id="3" name="Content Placeholder 2">
            <a:extLst>
              <a:ext uri="{FF2B5EF4-FFF2-40B4-BE49-F238E27FC236}">
                <a16:creationId xmlns:a16="http://schemas.microsoft.com/office/drawing/2014/main" id="{501FF29D-F36A-47EA-8070-EDB178218BD1}"/>
              </a:ext>
            </a:extLst>
          </p:cNvPr>
          <p:cNvSpPr>
            <a:spLocks noGrp="1"/>
          </p:cNvSpPr>
          <p:nvPr>
            <p:ph idx="1"/>
          </p:nvPr>
        </p:nvSpPr>
        <p:spPr/>
        <p:txBody>
          <a:bodyPr/>
          <a:lstStyle/>
          <a:p>
            <a:r>
              <a:rPr lang="en-US" dirty="0"/>
              <a:t>How did David’s refusal to act with violence against Saul demonstrate respect for human life? </a:t>
            </a:r>
          </a:p>
          <a:p>
            <a:r>
              <a:rPr lang="en-US" dirty="0"/>
              <a:t>Why isn’t it wise to take every opportunity we are given for personal advancement and advantage?</a:t>
            </a:r>
          </a:p>
          <a:p>
            <a:r>
              <a:rPr lang="en-US" dirty="0"/>
              <a:t>What else can we learn from David’s words and actions in this passage? </a:t>
            </a:r>
          </a:p>
        </p:txBody>
      </p:sp>
    </p:spTree>
    <p:extLst>
      <p:ext uri="{BB962C8B-B14F-4D97-AF65-F5344CB8AC3E}">
        <p14:creationId xmlns:p14="http://schemas.microsoft.com/office/powerpoint/2010/main" val="51339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A842-9FAB-42E2-8DFE-D6EAE7CB6A3F}"/>
              </a:ext>
            </a:extLst>
          </p:cNvPr>
          <p:cNvSpPr>
            <a:spLocks noGrp="1"/>
          </p:cNvSpPr>
          <p:nvPr>
            <p:ph type="title"/>
          </p:nvPr>
        </p:nvSpPr>
        <p:spPr/>
        <p:txBody>
          <a:bodyPr/>
          <a:lstStyle/>
          <a:p>
            <a:pPr algn="l"/>
            <a:r>
              <a:rPr lang="en-US" dirty="0"/>
              <a:t>Listen for David’s interchange with Saul</a:t>
            </a:r>
          </a:p>
        </p:txBody>
      </p:sp>
      <p:sp>
        <p:nvSpPr>
          <p:cNvPr id="3" name="Content Placeholder 2">
            <a:extLst>
              <a:ext uri="{FF2B5EF4-FFF2-40B4-BE49-F238E27FC236}">
                <a16:creationId xmlns:a16="http://schemas.microsoft.com/office/drawing/2014/main" id="{FA8E3E5E-C0D9-4341-9E52-2FD288665E3C}"/>
              </a:ext>
            </a:extLst>
          </p:cNvPr>
          <p:cNvSpPr>
            <a:spLocks noGrp="1"/>
          </p:cNvSpPr>
          <p:nvPr>
            <p:ph idx="1"/>
          </p:nvPr>
        </p:nvSpPr>
        <p:spPr/>
        <p:txBody>
          <a:bodyPr/>
          <a:lstStyle/>
          <a:p>
            <a:pPr marL="0" indent="0" algn="ctr">
              <a:buNone/>
            </a:pPr>
            <a:r>
              <a:rPr lang="en-US" dirty="0"/>
              <a:t>1 Samuel 26:22-25 (NIV) "Here is the king's spear," David answered. "Let one of your young men come over and get it. 23  The LORD rewards every man for his righteousness and faithfulness. The LORD delivered you into my hands today, but I would not lay a hand on the LORD's anointed. </a:t>
            </a:r>
          </a:p>
        </p:txBody>
      </p:sp>
    </p:spTree>
    <p:extLst>
      <p:ext uri="{BB962C8B-B14F-4D97-AF65-F5344CB8AC3E}">
        <p14:creationId xmlns:p14="http://schemas.microsoft.com/office/powerpoint/2010/main" val="127585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A842-9FAB-42E2-8DFE-D6EAE7CB6A3F}"/>
              </a:ext>
            </a:extLst>
          </p:cNvPr>
          <p:cNvSpPr>
            <a:spLocks noGrp="1"/>
          </p:cNvSpPr>
          <p:nvPr>
            <p:ph type="title"/>
          </p:nvPr>
        </p:nvSpPr>
        <p:spPr/>
        <p:txBody>
          <a:bodyPr/>
          <a:lstStyle/>
          <a:p>
            <a:pPr algn="l"/>
            <a:r>
              <a:rPr lang="en-US" dirty="0"/>
              <a:t>Listen for David’s interchange with Saul</a:t>
            </a:r>
          </a:p>
        </p:txBody>
      </p:sp>
      <p:sp>
        <p:nvSpPr>
          <p:cNvPr id="3" name="Content Placeholder 2">
            <a:extLst>
              <a:ext uri="{FF2B5EF4-FFF2-40B4-BE49-F238E27FC236}">
                <a16:creationId xmlns:a16="http://schemas.microsoft.com/office/drawing/2014/main" id="{FA8E3E5E-C0D9-4341-9E52-2FD288665E3C}"/>
              </a:ext>
            </a:extLst>
          </p:cNvPr>
          <p:cNvSpPr>
            <a:spLocks noGrp="1"/>
          </p:cNvSpPr>
          <p:nvPr>
            <p:ph idx="1"/>
          </p:nvPr>
        </p:nvSpPr>
        <p:spPr/>
        <p:txBody>
          <a:bodyPr/>
          <a:lstStyle/>
          <a:p>
            <a:pPr marL="0" indent="0" algn="ctr">
              <a:buNone/>
            </a:pPr>
            <a:r>
              <a:rPr lang="en-US" dirty="0"/>
              <a:t>As surely as I valued your life today, so may the LORD value my life and deliver me from all trouble." 25  Then Saul said to David, "May you be blessed, my son David; you will do great things and surely triumph." So David went on his way, and Saul returned home.</a:t>
            </a:r>
          </a:p>
        </p:txBody>
      </p:sp>
      <p:pic>
        <p:nvPicPr>
          <p:cNvPr id="5" name="Picture 4">
            <a:extLst>
              <a:ext uri="{FF2B5EF4-FFF2-40B4-BE49-F238E27FC236}">
                <a16:creationId xmlns:a16="http://schemas.microsoft.com/office/drawing/2014/main" id="{A16FEE61-E4C6-4108-BB54-AA8718127995}"/>
              </a:ext>
            </a:extLst>
          </p:cNvPr>
          <p:cNvPicPr>
            <a:picLocks noChangeAspect="1"/>
          </p:cNvPicPr>
          <p:nvPr/>
        </p:nvPicPr>
        <p:blipFill>
          <a:blip r:embed="rId2"/>
          <a:stretch>
            <a:fillRect/>
          </a:stretch>
        </p:blipFill>
        <p:spPr>
          <a:xfrm>
            <a:off x="4852001" y="5274261"/>
            <a:ext cx="2337940" cy="342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144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F81D-4975-47E5-896C-76BD08A8EFAB}"/>
              </a:ext>
            </a:extLst>
          </p:cNvPr>
          <p:cNvSpPr>
            <a:spLocks noGrp="1"/>
          </p:cNvSpPr>
          <p:nvPr>
            <p:ph type="title"/>
          </p:nvPr>
        </p:nvSpPr>
        <p:spPr/>
        <p:txBody>
          <a:bodyPr/>
          <a:lstStyle/>
          <a:p>
            <a:r>
              <a:rPr lang="en-US" dirty="0"/>
              <a:t>Treat Every Life as Equally Valuable</a:t>
            </a:r>
          </a:p>
        </p:txBody>
      </p:sp>
      <p:sp>
        <p:nvSpPr>
          <p:cNvPr id="3" name="Content Placeholder 2">
            <a:extLst>
              <a:ext uri="{FF2B5EF4-FFF2-40B4-BE49-F238E27FC236}">
                <a16:creationId xmlns:a16="http://schemas.microsoft.com/office/drawing/2014/main" id="{E343DB85-2DD0-4D9A-AB99-A343EB898436}"/>
              </a:ext>
            </a:extLst>
          </p:cNvPr>
          <p:cNvSpPr>
            <a:spLocks noGrp="1"/>
          </p:cNvSpPr>
          <p:nvPr>
            <p:ph idx="1"/>
          </p:nvPr>
        </p:nvSpPr>
        <p:spPr/>
        <p:txBody>
          <a:bodyPr/>
          <a:lstStyle/>
          <a:p>
            <a:r>
              <a:rPr lang="en-US" dirty="0"/>
              <a:t>Even if Saul continued to pursue David, what confidence did David express in the Lord? </a:t>
            </a:r>
          </a:p>
          <a:p>
            <a:r>
              <a:rPr lang="en-US" dirty="0"/>
              <a:t>What did David affirm yet again he would not do to Saul?</a:t>
            </a:r>
          </a:p>
          <a:p>
            <a:r>
              <a:rPr lang="en-US" dirty="0"/>
              <a:t>What were Saul’s parting words to David?</a:t>
            </a:r>
          </a:p>
          <a:p>
            <a:r>
              <a:rPr lang="en-US" dirty="0"/>
              <a:t>What is the significance of Saul’s statement to David? </a:t>
            </a:r>
          </a:p>
        </p:txBody>
      </p:sp>
    </p:spTree>
    <p:extLst>
      <p:ext uri="{BB962C8B-B14F-4D97-AF65-F5344CB8AC3E}">
        <p14:creationId xmlns:p14="http://schemas.microsoft.com/office/powerpoint/2010/main" val="202260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87E0-91DC-467E-B85E-9E0CB9909C6F}"/>
              </a:ext>
            </a:extLst>
          </p:cNvPr>
          <p:cNvSpPr>
            <a:spLocks noGrp="1"/>
          </p:cNvSpPr>
          <p:nvPr>
            <p:ph type="title"/>
          </p:nvPr>
        </p:nvSpPr>
        <p:spPr/>
        <p:txBody>
          <a:bodyPr/>
          <a:lstStyle/>
          <a:p>
            <a:r>
              <a:rPr lang="en-US" dirty="0"/>
              <a:t>Treat Every Life as Equally Valuable</a:t>
            </a:r>
          </a:p>
        </p:txBody>
      </p:sp>
      <p:sp>
        <p:nvSpPr>
          <p:cNvPr id="3" name="Content Placeholder 2">
            <a:extLst>
              <a:ext uri="{FF2B5EF4-FFF2-40B4-BE49-F238E27FC236}">
                <a16:creationId xmlns:a16="http://schemas.microsoft.com/office/drawing/2014/main" id="{6929BCFD-EBC8-442F-B5F8-C6F80D6B56A5}"/>
              </a:ext>
            </a:extLst>
          </p:cNvPr>
          <p:cNvSpPr>
            <a:spLocks noGrp="1"/>
          </p:cNvSpPr>
          <p:nvPr>
            <p:ph idx="1"/>
          </p:nvPr>
        </p:nvSpPr>
        <p:spPr/>
        <p:txBody>
          <a:bodyPr/>
          <a:lstStyle/>
          <a:p>
            <a:r>
              <a:rPr lang="en-US" dirty="0"/>
              <a:t>In this situation, David showed that he valued life.  Where do you currently have opportunities to lift up the value of life? </a:t>
            </a:r>
          </a:p>
          <a:p>
            <a:r>
              <a:rPr lang="en-US" dirty="0"/>
              <a:t>What can you do to affirm someone who is struggling to understand that he or she has value in God’s sight—and in yours as well?</a:t>
            </a:r>
          </a:p>
        </p:txBody>
      </p:sp>
    </p:spTree>
    <p:extLst>
      <p:ext uri="{BB962C8B-B14F-4D97-AF65-F5344CB8AC3E}">
        <p14:creationId xmlns:p14="http://schemas.microsoft.com/office/powerpoint/2010/main" val="26688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67E0-035E-4D3B-A1C9-C8C3AA8EE26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88A6AF3-BA07-4DFD-98EC-B55015930869}"/>
              </a:ext>
            </a:extLst>
          </p:cNvPr>
          <p:cNvSpPr>
            <a:spLocks noGrp="1"/>
          </p:cNvSpPr>
          <p:nvPr>
            <p:ph idx="1"/>
          </p:nvPr>
        </p:nvSpPr>
        <p:spPr/>
        <p:txBody>
          <a:bodyPr/>
          <a:lstStyle/>
          <a:p>
            <a:r>
              <a:rPr lang="en-US" dirty="0"/>
              <a:t>Check your attitude. </a:t>
            </a:r>
          </a:p>
          <a:p>
            <a:pPr lvl="1"/>
            <a:r>
              <a:rPr lang="en-US" dirty="0"/>
              <a:t>If you privately consider some people more important than others, confess that to God and repent. </a:t>
            </a:r>
          </a:p>
          <a:p>
            <a:pPr lvl="1"/>
            <a:r>
              <a:rPr lang="en-US" dirty="0"/>
              <a:t>While the world deems countless people as inferior or less important, we are called to see all people as God sees them. </a:t>
            </a:r>
          </a:p>
          <a:p>
            <a:endParaRPr lang="en-US" dirty="0"/>
          </a:p>
        </p:txBody>
      </p:sp>
    </p:spTree>
    <p:extLst>
      <p:ext uri="{BB962C8B-B14F-4D97-AF65-F5344CB8AC3E}">
        <p14:creationId xmlns:p14="http://schemas.microsoft.com/office/powerpoint/2010/main" val="2369232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67E0-035E-4D3B-A1C9-C8C3AA8EE26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88A6AF3-BA07-4DFD-98EC-B55015930869}"/>
              </a:ext>
            </a:extLst>
          </p:cNvPr>
          <p:cNvSpPr>
            <a:spLocks noGrp="1"/>
          </p:cNvSpPr>
          <p:nvPr>
            <p:ph idx="1"/>
          </p:nvPr>
        </p:nvSpPr>
        <p:spPr/>
        <p:txBody>
          <a:bodyPr/>
          <a:lstStyle/>
          <a:p>
            <a:r>
              <a:rPr lang="en-US" dirty="0"/>
              <a:t>Check your words. </a:t>
            </a:r>
          </a:p>
          <a:p>
            <a:pPr lvl="1"/>
            <a:r>
              <a:rPr lang="en-US" dirty="0"/>
              <a:t>Examine your involvement in devaluing life through the words you speak to others or about others. </a:t>
            </a:r>
          </a:p>
          <a:p>
            <a:pPr lvl="1"/>
            <a:r>
              <a:rPr lang="en-US" dirty="0"/>
              <a:t>Words of anger, malice, bitterness, or even apathy do not honor the lives of those God loves. </a:t>
            </a:r>
          </a:p>
          <a:p>
            <a:pPr lvl="1"/>
            <a:r>
              <a:rPr lang="en-US" dirty="0"/>
              <a:t>Repent and determine to speak only those words that build others up. </a:t>
            </a:r>
          </a:p>
          <a:p>
            <a:endParaRPr lang="en-US" dirty="0"/>
          </a:p>
          <a:p>
            <a:endParaRPr lang="en-US" dirty="0"/>
          </a:p>
        </p:txBody>
      </p:sp>
    </p:spTree>
    <p:extLst>
      <p:ext uri="{BB962C8B-B14F-4D97-AF65-F5344CB8AC3E}">
        <p14:creationId xmlns:p14="http://schemas.microsoft.com/office/powerpoint/2010/main" val="200964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8ACE09-5F71-49EC-9CEF-9001F829D778}"/>
              </a:ext>
            </a:extLst>
          </p:cNvPr>
          <p:cNvSpPr>
            <a:spLocks noGrp="1"/>
          </p:cNvSpPr>
          <p:nvPr>
            <p:ph type="title"/>
          </p:nvPr>
        </p:nvSpPr>
        <p:spPr/>
        <p:txBody>
          <a:bodyPr/>
          <a:lstStyle/>
          <a:p>
            <a:r>
              <a:rPr lang="en-US" dirty="0"/>
              <a:t>Video Introduction</a:t>
            </a:r>
          </a:p>
        </p:txBody>
      </p:sp>
      <p:sp>
        <p:nvSpPr>
          <p:cNvPr id="10" name="TextBox 9">
            <a:extLst>
              <a:ext uri="{FF2B5EF4-FFF2-40B4-BE49-F238E27FC236}">
                <a16:creationId xmlns:a16="http://schemas.microsoft.com/office/drawing/2014/main" id="{E03E3B6E-FA4C-43EF-8DA9-C67078F4559F}"/>
              </a:ext>
            </a:extLst>
          </p:cNvPr>
          <p:cNvSpPr txBox="1"/>
          <p:nvPr/>
        </p:nvSpPr>
        <p:spPr>
          <a:xfrm>
            <a:off x="4441371" y="6032665"/>
            <a:ext cx="3693226" cy="369332"/>
          </a:xfrm>
          <a:prstGeom prst="rect">
            <a:avLst/>
          </a:prstGeom>
          <a:noFill/>
        </p:spPr>
        <p:txBody>
          <a:bodyPr wrap="square" rtlCol="0">
            <a:spAutoFit/>
          </a:bodyPr>
          <a:lstStyle/>
          <a:p>
            <a:pPr algn="ctr"/>
            <a:r>
              <a:rPr lang="en-US" dirty="0">
                <a:hlinkClick r:id="rId2"/>
              </a:rPr>
              <a:t>View Video</a:t>
            </a:r>
            <a:endParaRPr lang="en-US" dirty="0"/>
          </a:p>
        </p:txBody>
      </p:sp>
      <p:pic>
        <p:nvPicPr>
          <p:cNvPr id="12" name="Picture 11">
            <a:hlinkClick r:id="rId2"/>
            <a:extLst>
              <a:ext uri="{FF2B5EF4-FFF2-40B4-BE49-F238E27FC236}">
                <a16:creationId xmlns:a16="http://schemas.microsoft.com/office/drawing/2014/main" id="{EA2DBD15-C712-4B43-86FA-24312C8E9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624" y="1291144"/>
            <a:ext cx="7090263" cy="5035732"/>
          </a:xfrm>
          <a:prstGeom prst="rect">
            <a:avLst/>
          </a:prstGeom>
        </p:spPr>
      </p:pic>
    </p:spTree>
    <p:extLst>
      <p:ext uri="{BB962C8B-B14F-4D97-AF65-F5344CB8AC3E}">
        <p14:creationId xmlns:p14="http://schemas.microsoft.com/office/powerpoint/2010/main" val="1713365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67E0-035E-4D3B-A1C9-C8C3AA8EE26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88A6AF3-BA07-4DFD-98EC-B55015930869}"/>
              </a:ext>
            </a:extLst>
          </p:cNvPr>
          <p:cNvSpPr>
            <a:spLocks noGrp="1"/>
          </p:cNvSpPr>
          <p:nvPr>
            <p:ph idx="1"/>
          </p:nvPr>
        </p:nvSpPr>
        <p:spPr/>
        <p:txBody>
          <a:bodyPr/>
          <a:lstStyle/>
          <a:p>
            <a:r>
              <a:rPr lang="en-US" dirty="0"/>
              <a:t>Check your actions. </a:t>
            </a:r>
          </a:p>
          <a:p>
            <a:pPr lvl="1"/>
            <a:r>
              <a:rPr lang="en-US" dirty="0"/>
              <a:t>Look for concrete ways you can affirm the value of life in your spheres of influence. </a:t>
            </a:r>
          </a:p>
          <a:p>
            <a:pPr lvl="1"/>
            <a:r>
              <a:rPr lang="en-US" dirty="0"/>
              <a:t>Practical actions can include counseling at a pro-life pregnancy center, helping a parent with a disabled child, bringing joy to the forgotten in a nursing home, or engaging with the work of praying for and supporting the persecuted. </a:t>
            </a:r>
          </a:p>
        </p:txBody>
      </p:sp>
    </p:spTree>
    <p:extLst>
      <p:ext uri="{BB962C8B-B14F-4D97-AF65-F5344CB8AC3E}">
        <p14:creationId xmlns:p14="http://schemas.microsoft.com/office/powerpoint/2010/main" val="3533742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56DBD-D113-4B88-9818-729DF6702640}"/>
              </a:ext>
            </a:extLst>
          </p:cNvPr>
          <p:cNvSpPr>
            <a:spLocks noGrp="1"/>
          </p:cNvSpPr>
          <p:nvPr>
            <p:ph type="title"/>
          </p:nvPr>
        </p:nvSpPr>
        <p:spPr>
          <a:xfrm>
            <a:off x="838200" y="365126"/>
            <a:ext cx="10515600" cy="1125472"/>
          </a:xfrm>
        </p:spPr>
        <p:txBody>
          <a:bodyPr/>
          <a:lstStyle/>
          <a:p>
            <a:r>
              <a:rPr lang="en-US" dirty="0"/>
              <a:t>Family Activities</a:t>
            </a:r>
          </a:p>
        </p:txBody>
      </p:sp>
      <p:pic>
        <p:nvPicPr>
          <p:cNvPr id="4098" name="Picture 2">
            <a:extLst>
              <a:ext uri="{FF2B5EF4-FFF2-40B4-BE49-F238E27FC236}">
                <a16:creationId xmlns:a16="http://schemas.microsoft.com/office/drawing/2014/main" id="{F2F28BB2-578F-4939-A261-F5DCE40EEA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5654" y="3181610"/>
            <a:ext cx="2526030" cy="28747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28C66D0-0878-4CEF-9CF7-0820B1944DBC}"/>
              </a:ext>
            </a:extLst>
          </p:cNvPr>
          <p:cNvPicPr>
            <a:picLocks noChangeAspect="1"/>
          </p:cNvPicPr>
          <p:nvPr/>
        </p:nvPicPr>
        <p:blipFill>
          <a:blip r:embed="rId3"/>
          <a:stretch>
            <a:fillRect/>
          </a:stretch>
        </p:blipFill>
        <p:spPr>
          <a:xfrm>
            <a:off x="2680570" y="4632333"/>
            <a:ext cx="4459266" cy="1783707"/>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5" name="Speech Bubble: Rectangle with Corners Rounded 4">
            <a:extLst>
              <a:ext uri="{FF2B5EF4-FFF2-40B4-BE49-F238E27FC236}">
                <a16:creationId xmlns:a16="http://schemas.microsoft.com/office/drawing/2014/main" id="{321B0A81-8613-42D8-8790-20D9AD2DC4F7}"/>
              </a:ext>
            </a:extLst>
          </p:cNvPr>
          <p:cNvSpPr/>
          <p:nvPr/>
        </p:nvSpPr>
        <p:spPr>
          <a:xfrm>
            <a:off x="1252602" y="1377863"/>
            <a:ext cx="7139836" cy="2755726"/>
          </a:xfrm>
          <a:prstGeom prst="wedgeRoundRectCallout">
            <a:avLst>
              <a:gd name="adj1" fmla="val 56360"/>
              <a:gd name="adj2" fmla="val 38763"/>
              <a:gd name="adj3" fmla="val 16667"/>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I’m not a doctor, but I play one on TV. And my diagnosis is that this textual failure has resulted from letters falling straight down in columns. Beware of possible infection from punctuation marks in some of the squares. They are used for social distancing of the words and phrases. Oh, yes … be sure to wear a mask while solving the puzzle. If you get stuck, go to </a:t>
            </a:r>
            <a:r>
              <a:rPr lang="en-US" sz="1800" u="sng" dirty="0">
                <a:solidFill>
                  <a:srgbClr val="0563C1"/>
                </a:solidFill>
                <a:effectLst/>
                <a:latin typeface="Comic Sans MS" panose="030F0702030302020204" pitchFamily="66" charset="0"/>
                <a:ea typeface="Times New Roman" panose="02020603050405020304" pitchFamily="18" charset="0"/>
                <a:hlinkClick r:id="rId4"/>
              </a:rPr>
              <a:t>https://tinyurl.com/y4426dnk</a:t>
            </a:r>
            <a:r>
              <a:rPr lang="en-US" dirty="0">
                <a:latin typeface="Comic Sans MS" panose="030F0702030302020204" pitchFamily="66" charset="0"/>
              </a:rPr>
              <a:t>  where you’ll also discover healthful activities for the whole family!</a:t>
            </a:r>
          </a:p>
        </p:txBody>
      </p:sp>
    </p:spTree>
    <p:extLst>
      <p:ext uri="{BB962C8B-B14F-4D97-AF65-F5344CB8AC3E}">
        <p14:creationId xmlns:p14="http://schemas.microsoft.com/office/powerpoint/2010/main" val="683086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Honor Life</a:t>
            </a:r>
          </a:p>
        </p:txBody>
      </p:sp>
      <p:sp>
        <p:nvSpPr>
          <p:cNvPr id="3" name="Subtitle 2"/>
          <p:cNvSpPr>
            <a:spLocks noGrp="1"/>
          </p:cNvSpPr>
          <p:nvPr>
            <p:ph type="subTitle" idx="1"/>
          </p:nvPr>
        </p:nvSpPr>
        <p:spPr>
          <a:xfrm>
            <a:off x="1524000" y="3906982"/>
            <a:ext cx="9144000" cy="1350818"/>
          </a:xfrm>
        </p:spPr>
        <p:txBody>
          <a:bodyPr/>
          <a:lstStyle/>
          <a:p>
            <a:r>
              <a:rPr lang="en-US" dirty="0"/>
              <a:t>September 27</a:t>
            </a:r>
          </a:p>
        </p:txBody>
      </p:sp>
    </p:spTree>
    <p:extLst>
      <p:ext uri="{BB962C8B-B14F-4D97-AF65-F5344CB8AC3E}">
        <p14:creationId xmlns:p14="http://schemas.microsoft.com/office/powerpoint/2010/main" val="158241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B8C3AF-AD64-4D3D-8F9D-56792230F594}"/>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03B1B5C6-D803-4266-827C-581C6EF0EB4D}"/>
              </a:ext>
            </a:extLst>
          </p:cNvPr>
          <p:cNvSpPr>
            <a:spLocks noGrp="1"/>
          </p:cNvSpPr>
          <p:nvPr>
            <p:ph idx="1"/>
          </p:nvPr>
        </p:nvSpPr>
        <p:spPr/>
        <p:txBody>
          <a:bodyPr/>
          <a:lstStyle/>
          <a:p>
            <a:r>
              <a:rPr lang="en-US" dirty="0"/>
              <a:t>What are some ways you can show others they are valued?</a:t>
            </a:r>
          </a:p>
          <a:p>
            <a:r>
              <a:rPr lang="en-US" dirty="0">
                <a:solidFill>
                  <a:srgbClr val="C00000"/>
                </a:solidFill>
              </a:rPr>
              <a:t>We show honor and respect to those who deserve it.</a:t>
            </a:r>
          </a:p>
          <a:p>
            <a:pPr lvl="1"/>
            <a:r>
              <a:rPr lang="en-US" dirty="0">
                <a:solidFill>
                  <a:srgbClr val="C00000"/>
                </a:solidFill>
              </a:rPr>
              <a:t>God honors and respects all life.</a:t>
            </a:r>
          </a:p>
          <a:p>
            <a:pPr lvl="1"/>
            <a:r>
              <a:rPr lang="en-US" dirty="0">
                <a:solidFill>
                  <a:srgbClr val="C00000"/>
                </a:solidFill>
              </a:rPr>
              <a:t>We are called to honor and respect human life as God does.</a:t>
            </a:r>
          </a:p>
          <a:p>
            <a:endParaRPr lang="en-US" dirty="0"/>
          </a:p>
        </p:txBody>
      </p:sp>
      <p:grpSp>
        <p:nvGrpSpPr>
          <p:cNvPr id="2" name="Group 1">
            <a:extLst>
              <a:ext uri="{FF2B5EF4-FFF2-40B4-BE49-F238E27FC236}">
                <a16:creationId xmlns:a16="http://schemas.microsoft.com/office/drawing/2014/main" id="{CE3E8877-EB12-4F1D-8350-4D3CC0BEC952}"/>
              </a:ext>
            </a:extLst>
          </p:cNvPr>
          <p:cNvGrpSpPr/>
          <p:nvPr/>
        </p:nvGrpSpPr>
        <p:grpSpPr>
          <a:xfrm>
            <a:off x="1340922" y="3206337"/>
            <a:ext cx="9326209" cy="2803318"/>
            <a:chOff x="1293421" y="2814452"/>
            <a:chExt cx="9326209" cy="2803318"/>
          </a:xfrm>
        </p:grpSpPr>
        <p:pic>
          <p:nvPicPr>
            <p:cNvPr id="1026" name="Picture 2" descr="Cruz Management – Page 3 – Cruz Companies">
              <a:extLst>
                <a:ext uri="{FF2B5EF4-FFF2-40B4-BE49-F238E27FC236}">
                  <a16:creationId xmlns:a16="http://schemas.microsoft.com/office/drawing/2014/main" id="{53E0C6D1-9526-40DF-93FE-2BF4A353E23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531" t="11095" r="16265" b="14286"/>
            <a:stretch/>
          </p:blipFill>
          <p:spPr bwMode="auto">
            <a:xfrm rot="640113">
              <a:off x="8027720" y="3360718"/>
              <a:ext cx="2591910" cy="19475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girl, medal, happy, sport, winner, pride | Pikist">
              <a:extLst>
                <a:ext uri="{FF2B5EF4-FFF2-40B4-BE49-F238E27FC236}">
                  <a16:creationId xmlns:a16="http://schemas.microsoft.com/office/drawing/2014/main" id="{6155F30B-F25A-425F-858A-64A5DA4CEA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1745" y="2814452"/>
              <a:ext cx="1953450" cy="26013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BC4BDC08-15C8-4FE5-88E6-29AD3B7DB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96041">
              <a:off x="1293421" y="3158835"/>
              <a:ext cx="3278580" cy="2458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6544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EBC1-9A0B-4037-B1BC-3D410EA0A5F8}"/>
              </a:ext>
            </a:extLst>
          </p:cNvPr>
          <p:cNvSpPr>
            <a:spLocks noGrp="1"/>
          </p:cNvSpPr>
          <p:nvPr>
            <p:ph type="title"/>
          </p:nvPr>
        </p:nvSpPr>
        <p:spPr>
          <a:xfrm>
            <a:off x="774700" y="365125"/>
            <a:ext cx="10960100" cy="1325563"/>
          </a:xfrm>
        </p:spPr>
        <p:txBody>
          <a:bodyPr/>
          <a:lstStyle/>
          <a:p>
            <a:pPr algn="l"/>
            <a:r>
              <a:rPr lang="en-US" dirty="0"/>
              <a:t>Listen for God’s attitude toward human life.</a:t>
            </a:r>
          </a:p>
        </p:txBody>
      </p:sp>
      <p:sp>
        <p:nvSpPr>
          <p:cNvPr id="3" name="Content Placeholder 2">
            <a:extLst>
              <a:ext uri="{FF2B5EF4-FFF2-40B4-BE49-F238E27FC236}">
                <a16:creationId xmlns:a16="http://schemas.microsoft.com/office/drawing/2014/main" id="{516443C9-3A0D-4CA1-ABC6-4123C2798A68}"/>
              </a:ext>
            </a:extLst>
          </p:cNvPr>
          <p:cNvSpPr>
            <a:spLocks noGrp="1"/>
          </p:cNvSpPr>
          <p:nvPr>
            <p:ph idx="1"/>
          </p:nvPr>
        </p:nvSpPr>
        <p:spPr>
          <a:xfrm>
            <a:off x="1295400" y="1838325"/>
            <a:ext cx="9575800" cy="4351338"/>
          </a:xfrm>
        </p:spPr>
        <p:txBody>
          <a:bodyPr/>
          <a:lstStyle/>
          <a:p>
            <a:pPr marL="0" indent="0" algn="ctr">
              <a:buNone/>
            </a:pPr>
            <a:r>
              <a:rPr lang="en-US" dirty="0"/>
              <a:t>Exodus 20:13 (NIV)  "You shall not murder.  Matthew 5:21-22 (NIV)  "You have heard that it was said to the people long ago, 'Do not murder, and anyone who murders will be subject to judgment.' 22  But I tell you that anyone who is </a:t>
            </a:r>
          </a:p>
        </p:txBody>
      </p:sp>
    </p:spTree>
    <p:extLst>
      <p:ext uri="{BB962C8B-B14F-4D97-AF65-F5344CB8AC3E}">
        <p14:creationId xmlns:p14="http://schemas.microsoft.com/office/powerpoint/2010/main" val="4015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EBC1-9A0B-4037-B1BC-3D410EA0A5F8}"/>
              </a:ext>
            </a:extLst>
          </p:cNvPr>
          <p:cNvSpPr>
            <a:spLocks noGrp="1"/>
          </p:cNvSpPr>
          <p:nvPr>
            <p:ph type="title"/>
          </p:nvPr>
        </p:nvSpPr>
        <p:spPr>
          <a:xfrm>
            <a:off x="774700" y="365125"/>
            <a:ext cx="10960100" cy="1325563"/>
          </a:xfrm>
        </p:spPr>
        <p:txBody>
          <a:bodyPr/>
          <a:lstStyle/>
          <a:p>
            <a:pPr algn="l"/>
            <a:r>
              <a:rPr lang="en-US" dirty="0"/>
              <a:t>Listen for God’s attitude toward human life.</a:t>
            </a:r>
          </a:p>
        </p:txBody>
      </p:sp>
      <p:sp>
        <p:nvSpPr>
          <p:cNvPr id="3" name="Content Placeholder 2">
            <a:extLst>
              <a:ext uri="{FF2B5EF4-FFF2-40B4-BE49-F238E27FC236}">
                <a16:creationId xmlns:a16="http://schemas.microsoft.com/office/drawing/2014/main" id="{516443C9-3A0D-4CA1-ABC6-4123C2798A68}"/>
              </a:ext>
            </a:extLst>
          </p:cNvPr>
          <p:cNvSpPr>
            <a:spLocks noGrp="1"/>
          </p:cNvSpPr>
          <p:nvPr>
            <p:ph idx="1"/>
          </p:nvPr>
        </p:nvSpPr>
        <p:spPr>
          <a:xfrm>
            <a:off x="1295400" y="1838325"/>
            <a:ext cx="9575800" cy="4351338"/>
          </a:xfrm>
        </p:spPr>
        <p:txBody>
          <a:bodyPr/>
          <a:lstStyle/>
          <a:p>
            <a:pPr marL="0" indent="0" algn="ctr">
              <a:buNone/>
            </a:pPr>
            <a:r>
              <a:rPr lang="en-US" dirty="0"/>
              <a:t>angry with his brother will be subject to judgment. Again, anyone who says to his brother, 'Raca,' is answerable to the Sanhedrin. But anyone who says, 'You fool!' will be in danger of the fire of hell.</a:t>
            </a:r>
          </a:p>
        </p:txBody>
      </p:sp>
      <p:pic>
        <p:nvPicPr>
          <p:cNvPr id="5" name="Picture 4">
            <a:extLst>
              <a:ext uri="{FF2B5EF4-FFF2-40B4-BE49-F238E27FC236}">
                <a16:creationId xmlns:a16="http://schemas.microsoft.com/office/drawing/2014/main" id="{B381E52A-4D3A-4398-972F-7EE7D839A869}"/>
              </a:ext>
            </a:extLst>
          </p:cNvPr>
          <p:cNvPicPr>
            <a:picLocks noChangeAspect="1"/>
          </p:cNvPicPr>
          <p:nvPr/>
        </p:nvPicPr>
        <p:blipFill>
          <a:blip r:embed="rId2"/>
          <a:stretch>
            <a:fillRect/>
          </a:stretch>
        </p:blipFill>
        <p:spPr>
          <a:xfrm>
            <a:off x="4889579" y="4923532"/>
            <a:ext cx="2337940" cy="342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790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7827-7E1F-4CFE-B252-8DC34EB054E9}"/>
              </a:ext>
            </a:extLst>
          </p:cNvPr>
          <p:cNvSpPr>
            <a:spLocks noGrp="1"/>
          </p:cNvSpPr>
          <p:nvPr>
            <p:ph type="title"/>
          </p:nvPr>
        </p:nvSpPr>
        <p:spPr/>
        <p:txBody>
          <a:bodyPr/>
          <a:lstStyle/>
          <a:p>
            <a:r>
              <a:rPr lang="en-US" dirty="0"/>
              <a:t>Human Life Is Precious to God</a:t>
            </a:r>
          </a:p>
        </p:txBody>
      </p:sp>
      <p:sp>
        <p:nvSpPr>
          <p:cNvPr id="3" name="Content Placeholder 2">
            <a:extLst>
              <a:ext uri="{FF2B5EF4-FFF2-40B4-BE49-F238E27FC236}">
                <a16:creationId xmlns:a16="http://schemas.microsoft.com/office/drawing/2014/main" id="{52B30FA1-A370-4F18-86E0-AE4519F312BE}"/>
              </a:ext>
            </a:extLst>
          </p:cNvPr>
          <p:cNvSpPr>
            <a:spLocks noGrp="1"/>
          </p:cNvSpPr>
          <p:nvPr>
            <p:ph idx="1"/>
          </p:nvPr>
        </p:nvSpPr>
        <p:spPr/>
        <p:txBody>
          <a:bodyPr/>
          <a:lstStyle/>
          <a:p>
            <a:r>
              <a:rPr lang="en-US" dirty="0"/>
              <a:t>What is the intent of this commandment? </a:t>
            </a:r>
          </a:p>
          <a:p>
            <a:r>
              <a:rPr lang="en-US" dirty="0"/>
              <a:t>Why would violating it be an affront to God? </a:t>
            </a:r>
          </a:p>
          <a:p>
            <a:r>
              <a:rPr lang="en-US" dirty="0"/>
              <a:t>What are some ways our culture devalues human life? </a:t>
            </a:r>
          </a:p>
          <a:p>
            <a:r>
              <a:rPr lang="en-US" dirty="0"/>
              <a:t>According to Jesus, what is behind the physical act of murder that we are to avoid as much as the physical action?  </a:t>
            </a:r>
          </a:p>
        </p:txBody>
      </p:sp>
    </p:spTree>
    <p:extLst>
      <p:ext uri="{BB962C8B-B14F-4D97-AF65-F5344CB8AC3E}">
        <p14:creationId xmlns:p14="http://schemas.microsoft.com/office/powerpoint/2010/main" val="188786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3BF0-12BE-4A08-BF50-D4FDD9E6F0FC}"/>
              </a:ext>
            </a:extLst>
          </p:cNvPr>
          <p:cNvSpPr>
            <a:spLocks noGrp="1"/>
          </p:cNvSpPr>
          <p:nvPr>
            <p:ph type="title"/>
          </p:nvPr>
        </p:nvSpPr>
        <p:spPr/>
        <p:txBody>
          <a:bodyPr/>
          <a:lstStyle/>
          <a:p>
            <a:r>
              <a:rPr lang="en-US" dirty="0"/>
              <a:t>Human Life Is Precious to God</a:t>
            </a:r>
          </a:p>
        </p:txBody>
      </p:sp>
      <p:sp>
        <p:nvSpPr>
          <p:cNvPr id="3" name="Content Placeholder 2">
            <a:extLst>
              <a:ext uri="{FF2B5EF4-FFF2-40B4-BE49-F238E27FC236}">
                <a16:creationId xmlns:a16="http://schemas.microsoft.com/office/drawing/2014/main" id="{84D52BBF-99E4-453B-9893-DBDB7B54ABC5}"/>
              </a:ext>
            </a:extLst>
          </p:cNvPr>
          <p:cNvSpPr>
            <a:spLocks noGrp="1"/>
          </p:cNvSpPr>
          <p:nvPr>
            <p:ph idx="1"/>
          </p:nvPr>
        </p:nvSpPr>
        <p:spPr/>
        <p:txBody>
          <a:bodyPr/>
          <a:lstStyle/>
          <a:p>
            <a:r>
              <a:rPr lang="en-US" dirty="0"/>
              <a:t>Jesus talks about calling people names or making derogatory comments.  Using terms like “fool” or “moron” may have lost the cultural impact or implication it did in Jesus day.   What modern-day equivalents to "Raca" does our society level at others?</a:t>
            </a:r>
          </a:p>
        </p:txBody>
      </p:sp>
    </p:spTree>
    <p:extLst>
      <p:ext uri="{BB962C8B-B14F-4D97-AF65-F5344CB8AC3E}">
        <p14:creationId xmlns:p14="http://schemas.microsoft.com/office/powerpoint/2010/main" val="265608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8362-1365-4EB4-9257-182C31172659}"/>
              </a:ext>
            </a:extLst>
          </p:cNvPr>
          <p:cNvSpPr>
            <a:spLocks noGrp="1"/>
          </p:cNvSpPr>
          <p:nvPr>
            <p:ph type="title"/>
          </p:nvPr>
        </p:nvSpPr>
        <p:spPr/>
        <p:txBody>
          <a:bodyPr/>
          <a:lstStyle/>
          <a:p>
            <a:r>
              <a:rPr lang="en-US" dirty="0"/>
              <a:t>Human Life Is Precious to God</a:t>
            </a:r>
          </a:p>
        </p:txBody>
      </p:sp>
      <p:sp>
        <p:nvSpPr>
          <p:cNvPr id="3" name="Content Placeholder 2">
            <a:extLst>
              <a:ext uri="{FF2B5EF4-FFF2-40B4-BE49-F238E27FC236}">
                <a16:creationId xmlns:a16="http://schemas.microsoft.com/office/drawing/2014/main" id="{B8B2FBC0-BBB8-4B24-ACB3-92E8C3E6C527}"/>
              </a:ext>
            </a:extLst>
          </p:cNvPr>
          <p:cNvSpPr>
            <a:spLocks noGrp="1"/>
          </p:cNvSpPr>
          <p:nvPr>
            <p:ph idx="1"/>
          </p:nvPr>
        </p:nvSpPr>
        <p:spPr/>
        <p:txBody>
          <a:bodyPr/>
          <a:lstStyle/>
          <a:p>
            <a:r>
              <a:rPr lang="en-US" dirty="0"/>
              <a:t>What are some of  the negative consequences of these expressions of anger in our culture?</a:t>
            </a:r>
          </a:p>
          <a:p>
            <a:r>
              <a:rPr lang="en-US" dirty="0"/>
              <a:t>Why do you think Jesus zeroed in on the emotions behind our violent words and actions? </a:t>
            </a:r>
          </a:p>
        </p:txBody>
      </p:sp>
    </p:spTree>
    <p:extLst>
      <p:ext uri="{BB962C8B-B14F-4D97-AF65-F5344CB8AC3E}">
        <p14:creationId xmlns:p14="http://schemas.microsoft.com/office/powerpoint/2010/main" val="386540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2EF2-6A87-4D2F-80DB-82E1A380FC1A}"/>
              </a:ext>
            </a:extLst>
          </p:cNvPr>
          <p:cNvSpPr>
            <a:spLocks noGrp="1"/>
          </p:cNvSpPr>
          <p:nvPr>
            <p:ph type="title"/>
          </p:nvPr>
        </p:nvSpPr>
        <p:spPr/>
        <p:txBody>
          <a:bodyPr/>
          <a:lstStyle/>
          <a:p>
            <a:pPr algn="l"/>
            <a:r>
              <a:rPr lang="en-US" dirty="0"/>
              <a:t>Listen for David’s encounter with Saul.</a:t>
            </a:r>
          </a:p>
        </p:txBody>
      </p:sp>
      <p:sp>
        <p:nvSpPr>
          <p:cNvPr id="3" name="Content Placeholder 2">
            <a:extLst>
              <a:ext uri="{FF2B5EF4-FFF2-40B4-BE49-F238E27FC236}">
                <a16:creationId xmlns:a16="http://schemas.microsoft.com/office/drawing/2014/main" id="{1A5F4443-CDA2-4D9C-B34D-35A8E3012F8D}"/>
              </a:ext>
            </a:extLst>
          </p:cNvPr>
          <p:cNvSpPr>
            <a:spLocks noGrp="1"/>
          </p:cNvSpPr>
          <p:nvPr>
            <p:ph idx="1"/>
          </p:nvPr>
        </p:nvSpPr>
        <p:spPr>
          <a:xfrm>
            <a:off x="1365336" y="1788047"/>
            <a:ext cx="9813099" cy="4351338"/>
          </a:xfrm>
        </p:spPr>
        <p:txBody>
          <a:bodyPr/>
          <a:lstStyle/>
          <a:p>
            <a:pPr marL="0" indent="0" algn="ctr">
              <a:buNone/>
            </a:pPr>
            <a:r>
              <a:rPr lang="en-US" dirty="0"/>
              <a:t>1 Samuel 26:7-11 (NIV)  So David and Abishai went to the army by night, and there was Saul, lying asleep inside the camp with his spear stuck in the ground near his head. Abner and the soldiers were lying around him.   8  Abishai said to David, "Today God has delivered your enemy into your hands.</a:t>
            </a:r>
          </a:p>
        </p:txBody>
      </p:sp>
    </p:spTree>
    <p:extLst>
      <p:ext uri="{BB962C8B-B14F-4D97-AF65-F5344CB8AC3E}">
        <p14:creationId xmlns:p14="http://schemas.microsoft.com/office/powerpoint/2010/main" val="421713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272</TotalTime>
  <Words>1125</Words>
  <Application>Microsoft Office PowerPoint</Application>
  <PresentationFormat>Widescreen</PresentationFormat>
  <Paragraphs>68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Honor Life</vt:lpstr>
      <vt:lpstr>Video Introduction</vt:lpstr>
      <vt:lpstr>Think about it …</vt:lpstr>
      <vt:lpstr>Listen for God’s attitude toward human life.</vt:lpstr>
      <vt:lpstr>Listen for God’s attitude toward human life.</vt:lpstr>
      <vt:lpstr>Human Life Is Precious to God</vt:lpstr>
      <vt:lpstr>Human Life Is Precious to God</vt:lpstr>
      <vt:lpstr>Human Life Is Precious to God</vt:lpstr>
      <vt:lpstr>Listen for David’s encounter with Saul.</vt:lpstr>
      <vt:lpstr>Listen for David’s encounter with Saul.</vt:lpstr>
      <vt:lpstr>Listen for David’s encounter with Saul.</vt:lpstr>
      <vt:lpstr>God Has Authority over Life</vt:lpstr>
      <vt:lpstr>God Has Authority over Life</vt:lpstr>
      <vt:lpstr>Listen for David’s interchange with Saul</vt:lpstr>
      <vt:lpstr>Listen for David’s interchange with Saul</vt:lpstr>
      <vt:lpstr>Treat Every Life as Equally Valuable</vt:lpstr>
      <vt:lpstr>Treat Every Life as Equally Valuable</vt:lpstr>
      <vt:lpstr>Application</vt:lpstr>
      <vt:lpstr>Application</vt:lpstr>
      <vt:lpstr>Application</vt:lpstr>
      <vt:lpstr>Family Activities</vt:lpstr>
      <vt:lpstr>Honor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 Life</dc:title>
  <dc:creator>Stephen Armstrong</dc:creator>
  <cp:lastModifiedBy>Stephen Armstrong</cp:lastModifiedBy>
  <cp:revision>2</cp:revision>
  <dcterms:created xsi:type="dcterms:W3CDTF">2020-09-11T13:22:09Z</dcterms:created>
  <dcterms:modified xsi:type="dcterms:W3CDTF">2020-09-11T17:55:00Z</dcterms:modified>
</cp:coreProperties>
</file>