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5000"/>
                </a:schemeClr>
              </a:gs>
              <a:gs pos="64000">
                <a:schemeClr val="accent1">
                  <a:lumMod val="45000"/>
                  <a:lumOff val="55000"/>
                  <a:alpha val="83000"/>
                </a:schemeClr>
              </a:gs>
              <a:gs pos="83000">
                <a:schemeClr val="accent1">
                  <a:lumMod val="45000"/>
                  <a:lumOff val="55000"/>
                  <a:alpha val="85000"/>
                </a:schemeClr>
              </a:gs>
              <a:gs pos="100000">
                <a:schemeClr val="accent1">
                  <a:lumMod val="30000"/>
                  <a:lumOff val="70000"/>
                  <a:alpha val="84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1_vu1183t3"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yxf5sg79"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17076"/>
          </a:xfrm>
        </p:spPr>
        <p:txBody>
          <a:bodyPr/>
          <a:lstStyle/>
          <a:p>
            <a:r>
              <a:rPr lang="en-US" dirty="0"/>
              <a:t>Honor God</a:t>
            </a:r>
          </a:p>
        </p:txBody>
      </p:sp>
      <p:sp>
        <p:nvSpPr>
          <p:cNvPr id="3" name="Subtitle 2"/>
          <p:cNvSpPr>
            <a:spLocks noGrp="1"/>
          </p:cNvSpPr>
          <p:nvPr>
            <p:ph type="subTitle" idx="1"/>
          </p:nvPr>
        </p:nvSpPr>
        <p:spPr/>
        <p:txBody>
          <a:bodyPr/>
          <a:lstStyle/>
          <a:p>
            <a:endParaRPr lang="en-US" dirty="0"/>
          </a:p>
          <a:p>
            <a:endParaRPr lang="en-US" dirty="0"/>
          </a:p>
          <a:p>
            <a:r>
              <a:rPr lang="en-US" dirty="0"/>
              <a:t>September 13</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B0DE-AD37-4B6C-A8A1-24DF741F42A1}"/>
              </a:ext>
            </a:extLst>
          </p:cNvPr>
          <p:cNvSpPr>
            <a:spLocks noGrp="1"/>
          </p:cNvSpPr>
          <p:nvPr>
            <p:ph type="title"/>
          </p:nvPr>
        </p:nvSpPr>
        <p:spPr/>
        <p:txBody>
          <a:bodyPr/>
          <a:lstStyle/>
          <a:p>
            <a:r>
              <a:rPr lang="en-US" dirty="0"/>
              <a:t>Honor God through Worship</a:t>
            </a:r>
          </a:p>
        </p:txBody>
      </p:sp>
      <p:sp>
        <p:nvSpPr>
          <p:cNvPr id="3" name="Content Placeholder 2">
            <a:extLst>
              <a:ext uri="{FF2B5EF4-FFF2-40B4-BE49-F238E27FC236}">
                <a16:creationId xmlns:a16="http://schemas.microsoft.com/office/drawing/2014/main" id="{816CDB2B-51EE-4981-91E1-FE44D628FC65}"/>
              </a:ext>
            </a:extLst>
          </p:cNvPr>
          <p:cNvSpPr>
            <a:spLocks noGrp="1"/>
          </p:cNvSpPr>
          <p:nvPr>
            <p:ph idx="1"/>
          </p:nvPr>
        </p:nvSpPr>
        <p:spPr/>
        <p:txBody>
          <a:bodyPr/>
          <a:lstStyle/>
          <a:p>
            <a:r>
              <a:rPr lang="en-US" dirty="0"/>
              <a:t>What title did the psalmist give to God?</a:t>
            </a:r>
          </a:p>
          <a:p>
            <a:r>
              <a:rPr lang="en-US" dirty="0"/>
              <a:t>What actions did he commit to taking toward the Lord? </a:t>
            </a:r>
          </a:p>
        </p:txBody>
      </p:sp>
    </p:spTree>
    <p:extLst>
      <p:ext uri="{BB962C8B-B14F-4D97-AF65-F5344CB8AC3E}">
        <p14:creationId xmlns:p14="http://schemas.microsoft.com/office/powerpoint/2010/main" val="17392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E4656-90CD-4EC7-9325-26E7EBDD89F1}"/>
              </a:ext>
            </a:extLst>
          </p:cNvPr>
          <p:cNvSpPr>
            <a:spLocks noGrp="1"/>
          </p:cNvSpPr>
          <p:nvPr>
            <p:ph type="title"/>
          </p:nvPr>
        </p:nvSpPr>
        <p:spPr/>
        <p:txBody>
          <a:bodyPr/>
          <a:lstStyle/>
          <a:p>
            <a:r>
              <a:rPr lang="en-US" dirty="0"/>
              <a:t>Honor God through Worship</a:t>
            </a:r>
          </a:p>
        </p:txBody>
      </p:sp>
      <p:sp>
        <p:nvSpPr>
          <p:cNvPr id="3" name="Content Placeholder 2">
            <a:extLst>
              <a:ext uri="{FF2B5EF4-FFF2-40B4-BE49-F238E27FC236}">
                <a16:creationId xmlns:a16="http://schemas.microsoft.com/office/drawing/2014/main" id="{3B56681E-0FDE-4673-8FD7-56379DC9FF6A}"/>
              </a:ext>
            </a:extLst>
          </p:cNvPr>
          <p:cNvSpPr>
            <a:spLocks noGrp="1"/>
          </p:cNvSpPr>
          <p:nvPr>
            <p:ph idx="1"/>
          </p:nvPr>
        </p:nvSpPr>
        <p:spPr/>
        <p:txBody>
          <a:bodyPr/>
          <a:lstStyle/>
          <a:p>
            <a:endParaRPr lang="en-US" dirty="0"/>
          </a:p>
          <a:p>
            <a:r>
              <a:rPr lang="en-US" dirty="0"/>
              <a:t>What’s your opinion??</a:t>
            </a:r>
          </a:p>
        </p:txBody>
      </p:sp>
      <p:pic>
        <p:nvPicPr>
          <p:cNvPr id="6146" name="Picture 2">
            <a:extLst>
              <a:ext uri="{FF2B5EF4-FFF2-40B4-BE49-F238E27FC236}">
                <a16:creationId xmlns:a16="http://schemas.microsoft.com/office/drawing/2014/main" id="{879D3C1F-8E74-479C-B4FF-AC7F30241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0872" y="3394554"/>
            <a:ext cx="2867390" cy="29791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C2E11397-E2B6-4C11-B339-231EF3BB1470}"/>
              </a:ext>
            </a:extLst>
          </p:cNvPr>
          <p:cNvSpPr/>
          <p:nvPr/>
        </p:nvSpPr>
        <p:spPr>
          <a:xfrm>
            <a:off x="6601216" y="1916482"/>
            <a:ext cx="2304789" cy="1177447"/>
          </a:xfrm>
          <a:prstGeom prst="wedgeRoundRectCallout">
            <a:avLst>
              <a:gd name="adj1" fmla="val 48189"/>
              <a:gd name="adj2" fmla="val 8590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Praise must be openly communicated</a:t>
            </a:r>
          </a:p>
        </p:txBody>
      </p:sp>
      <p:sp>
        <p:nvSpPr>
          <p:cNvPr id="5" name="Speech Bubble: Rectangle with Corners Rounded 4">
            <a:extLst>
              <a:ext uri="{FF2B5EF4-FFF2-40B4-BE49-F238E27FC236}">
                <a16:creationId xmlns:a16="http://schemas.microsoft.com/office/drawing/2014/main" id="{CD575D61-DE4A-49A3-9983-24A916DD7925}"/>
              </a:ext>
            </a:extLst>
          </p:cNvPr>
          <p:cNvSpPr/>
          <p:nvPr/>
        </p:nvSpPr>
        <p:spPr>
          <a:xfrm>
            <a:off x="9045880" y="1680574"/>
            <a:ext cx="2304789" cy="1177447"/>
          </a:xfrm>
          <a:prstGeom prst="wedgeRoundRectCallout">
            <a:avLst>
              <a:gd name="adj1" fmla="val 11776"/>
              <a:gd name="adj2" fmla="val 9122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Nonsense, it can be felt or  thought internally.</a:t>
            </a:r>
          </a:p>
        </p:txBody>
      </p:sp>
      <p:graphicFrame>
        <p:nvGraphicFramePr>
          <p:cNvPr id="7" name="Table 7">
            <a:extLst>
              <a:ext uri="{FF2B5EF4-FFF2-40B4-BE49-F238E27FC236}">
                <a16:creationId xmlns:a16="http://schemas.microsoft.com/office/drawing/2014/main" id="{F586F2EF-3DC0-496F-A0A7-74EC49BDFE63}"/>
              </a:ext>
            </a:extLst>
          </p:cNvPr>
          <p:cNvGraphicFramePr>
            <a:graphicFrameLocks noGrp="1"/>
          </p:cNvGraphicFramePr>
          <p:nvPr>
            <p:extLst>
              <p:ext uri="{D42A27DB-BD31-4B8C-83A1-F6EECF244321}">
                <p14:modId xmlns:p14="http://schemas.microsoft.com/office/powerpoint/2010/main" val="3762749649"/>
              </p:ext>
            </p:extLst>
          </p:nvPr>
        </p:nvGraphicFramePr>
        <p:xfrm>
          <a:off x="929709" y="3312554"/>
          <a:ext cx="6861480" cy="2743200"/>
        </p:xfrm>
        <a:graphic>
          <a:graphicData uri="http://schemas.openxmlformats.org/drawingml/2006/table">
            <a:tbl>
              <a:tblPr firstRow="1" bandRow="1">
                <a:tableStyleId>{5C22544A-7EE6-4342-B048-85BDC9FD1C3A}</a:tableStyleId>
              </a:tblPr>
              <a:tblGrid>
                <a:gridCol w="3430740">
                  <a:extLst>
                    <a:ext uri="{9D8B030D-6E8A-4147-A177-3AD203B41FA5}">
                      <a16:colId xmlns:a16="http://schemas.microsoft.com/office/drawing/2014/main" val="91871404"/>
                    </a:ext>
                  </a:extLst>
                </a:gridCol>
                <a:gridCol w="3430740">
                  <a:extLst>
                    <a:ext uri="{9D8B030D-6E8A-4147-A177-3AD203B41FA5}">
                      <a16:colId xmlns:a16="http://schemas.microsoft.com/office/drawing/2014/main" val="964406477"/>
                    </a:ext>
                  </a:extLst>
                </a:gridCol>
              </a:tblGrid>
              <a:tr h="370840">
                <a:tc>
                  <a:txBody>
                    <a:bodyPr/>
                    <a:lstStyle/>
                    <a:p>
                      <a:pPr algn="ctr"/>
                      <a:r>
                        <a:rPr lang="en-US" sz="2800" dirty="0"/>
                        <a:t>Must be Communicated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Can be felt or thought internally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4053370"/>
                  </a:ext>
                </a:extLst>
              </a:tr>
              <a:tr h="370840">
                <a:tc>
                  <a:txBody>
                    <a:bodyPr/>
                    <a:lstStyle/>
                    <a:p>
                      <a:endParaRPr lang="en-US" sz="2800" dirty="0"/>
                    </a:p>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8293077"/>
                  </a:ext>
                </a:extLst>
              </a:tr>
            </a:tbl>
          </a:graphicData>
        </a:graphic>
      </p:graphicFrame>
      <p:sp>
        <p:nvSpPr>
          <p:cNvPr id="8" name="Scroll: Horizontal 7">
            <a:extLst>
              <a:ext uri="{FF2B5EF4-FFF2-40B4-BE49-F238E27FC236}">
                <a16:creationId xmlns:a16="http://schemas.microsoft.com/office/drawing/2014/main" id="{406B89D4-0249-4F81-8058-9AF1AFF51257}"/>
              </a:ext>
            </a:extLst>
          </p:cNvPr>
          <p:cNvSpPr/>
          <p:nvPr/>
        </p:nvSpPr>
        <p:spPr>
          <a:xfrm rot="20980338">
            <a:off x="1947615" y="2800644"/>
            <a:ext cx="4684788" cy="2998797"/>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solidFill>
                  <a:schemeClr val="tx1"/>
                </a:solidFill>
                <a:effectLst/>
                <a:latin typeface="Algerian" panose="04020705040A02060702" pitchFamily="82" charset="0"/>
                <a:ea typeface="Times New Roman" panose="02020603050405020304" pitchFamily="18" charset="0"/>
              </a:rPr>
              <a:t>it Can happen </a:t>
            </a:r>
            <a:r>
              <a:rPr lang="en-US" sz="3200" i="1" dirty="0">
                <a:solidFill>
                  <a:schemeClr val="tx1"/>
                </a:solidFill>
                <a:effectLst/>
                <a:latin typeface="Algerian" panose="04020705040A02060702" pitchFamily="82" charset="0"/>
                <a:ea typeface="Times New Roman" panose="02020603050405020304" pitchFamily="18" charset="0"/>
              </a:rPr>
              <a:t>both</a:t>
            </a:r>
            <a:r>
              <a:rPr lang="en-US" sz="3200" dirty="0">
                <a:solidFill>
                  <a:schemeClr val="tx1"/>
                </a:solidFill>
                <a:effectLst/>
                <a:latin typeface="Algerian" panose="04020705040A02060702" pitchFamily="82" charset="0"/>
                <a:ea typeface="Times New Roman" panose="02020603050405020304" pitchFamily="18" charset="0"/>
              </a:rPr>
              <a:t> ways … </a:t>
            </a:r>
            <a:r>
              <a:rPr lang="en-US" sz="3200" i="1" dirty="0">
                <a:solidFill>
                  <a:schemeClr val="tx1"/>
                </a:solidFill>
                <a:effectLst/>
                <a:latin typeface="Algerian" panose="04020705040A02060702" pitchFamily="82" charset="0"/>
                <a:ea typeface="Times New Roman" panose="02020603050405020304" pitchFamily="18" charset="0"/>
              </a:rPr>
              <a:t>but it must happen </a:t>
            </a:r>
            <a:r>
              <a:rPr lang="en-US" sz="3200" dirty="0">
                <a:solidFill>
                  <a:schemeClr val="tx1"/>
                </a:solidFill>
                <a:effectLst/>
                <a:latin typeface="Algerian" panose="04020705040A02060702" pitchFamily="82" charset="0"/>
                <a:ea typeface="Times New Roman" panose="02020603050405020304" pitchFamily="18" charset="0"/>
              </a:rPr>
              <a:t>!!!</a:t>
            </a:r>
            <a:endParaRPr lang="en-US" sz="3200" dirty="0">
              <a:solidFill>
                <a:schemeClr val="tx1"/>
              </a:solidFill>
              <a:latin typeface="Algerian" panose="04020705040A02060702" pitchFamily="82" charset="0"/>
            </a:endParaRPr>
          </a:p>
        </p:txBody>
      </p:sp>
    </p:spTree>
    <p:extLst>
      <p:ext uri="{BB962C8B-B14F-4D97-AF65-F5344CB8AC3E}">
        <p14:creationId xmlns:p14="http://schemas.microsoft.com/office/powerpoint/2010/main" val="108799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1674D-4CA2-49C1-B6C7-E97BD4C1F79F}"/>
              </a:ext>
            </a:extLst>
          </p:cNvPr>
          <p:cNvSpPr>
            <a:spLocks noGrp="1"/>
          </p:cNvSpPr>
          <p:nvPr>
            <p:ph type="title"/>
          </p:nvPr>
        </p:nvSpPr>
        <p:spPr/>
        <p:txBody>
          <a:bodyPr/>
          <a:lstStyle/>
          <a:p>
            <a:r>
              <a:rPr lang="en-US" dirty="0"/>
              <a:t>Honor God through Worship</a:t>
            </a:r>
          </a:p>
        </p:txBody>
      </p:sp>
      <p:sp>
        <p:nvSpPr>
          <p:cNvPr id="3" name="Content Placeholder 2">
            <a:extLst>
              <a:ext uri="{FF2B5EF4-FFF2-40B4-BE49-F238E27FC236}">
                <a16:creationId xmlns:a16="http://schemas.microsoft.com/office/drawing/2014/main" id="{2007FE14-04F5-4E9F-8DE5-2F858D90FA78}"/>
              </a:ext>
            </a:extLst>
          </p:cNvPr>
          <p:cNvSpPr>
            <a:spLocks noGrp="1"/>
          </p:cNvSpPr>
          <p:nvPr>
            <p:ph idx="1"/>
          </p:nvPr>
        </p:nvSpPr>
        <p:spPr/>
        <p:txBody>
          <a:bodyPr/>
          <a:lstStyle/>
          <a:p>
            <a:r>
              <a:rPr lang="en-US" dirty="0"/>
              <a:t>How is God’s greatness “unsearchable?”  How are his works “mighty”, “wonderful”, and “awe-inspiring”?</a:t>
            </a:r>
          </a:p>
          <a:p>
            <a:r>
              <a:rPr lang="en-US" dirty="0"/>
              <a:t>What can we do to help stay focused on God’s power during difficult or discouraging circumstances?</a:t>
            </a:r>
          </a:p>
        </p:txBody>
      </p:sp>
    </p:spTree>
    <p:extLst>
      <p:ext uri="{BB962C8B-B14F-4D97-AF65-F5344CB8AC3E}">
        <p14:creationId xmlns:p14="http://schemas.microsoft.com/office/powerpoint/2010/main" val="29043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3925-A27B-4BCA-8EFA-AE7E8BC9CD9D}"/>
              </a:ext>
            </a:extLst>
          </p:cNvPr>
          <p:cNvSpPr>
            <a:spLocks noGrp="1"/>
          </p:cNvSpPr>
          <p:nvPr>
            <p:ph type="title"/>
          </p:nvPr>
        </p:nvSpPr>
        <p:spPr/>
        <p:txBody>
          <a:bodyPr/>
          <a:lstStyle/>
          <a:p>
            <a:pPr algn="l"/>
            <a:r>
              <a:rPr lang="en-US" dirty="0"/>
              <a:t>Listen for admonitions to parents, grandparents.</a:t>
            </a:r>
          </a:p>
        </p:txBody>
      </p:sp>
      <p:sp>
        <p:nvSpPr>
          <p:cNvPr id="3" name="Content Placeholder 2">
            <a:extLst>
              <a:ext uri="{FF2B5EF4-FFF2-40B4-BE49-F238E27FC236}">
                <a16:creationId xmlns:a16="http://schemas.microsoft.com/office/drawing/2014/main" id="{C3F8E2F4-B452-4F3D-A272-C90C0F3F1379}"/>
              </a:ext>
            </a:extLst>
          </p:cNvPr>
          <p:cNvSpPr>
            <a:spLocks noGrp="1"/>
          </p:cNvSpPr>
          <p:nvPr>
            <p:ph idx="1"/>
          </p:nvPr>
        </p:nvSpPr>
        <p:spPr>
          <a:xfrm>
            <a:off x="838200" y="2254685"/>
            <a:ext cx="10515600" cy="3922278"/>
          </a:xfrm>
        </p:spPr>
        <p:txBody>
          <a:bodyPr/>
          <a:lstStyle/>
          <a:p>
            <a:pPr marL="0" indent="0" algn="ctr">
              <a:buNone/>
            </a:pPr>
            <a:r>
              <a:rPr lang="en-US" dirty="0"/>
              <a:t>Psalm 145:4-7 (NIV)  One generation will commend your works to another; they will tell of your mighty acts. 5  They will speak of the glorious splendor of your majesty, and I will meditate on your wonderful works. 6  They will tell of </a:t>
            </a:r>
          </a:p>
        </p:txBody>
      </p:sp>
    </p:spTree>
    <p:extLst>
      <p:ext uri="{BB962C8B-B14F-4D97-AF65-F5344CB8AC3E}">
        <p14:creationId xmlns:p14="http://schemas.microsoft.com/office/powerpoint/2010/main" val="129606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53925-A27B-4BCA-8EFA-AE7E8BC9CD9D}"/>
              </a:ext>
            </a:extLst>
          </p:cNvPr>
          <p:cNvSpPr>
            <a:spLocks noGrp="1"/>
          </p:cNvSpPr>
          <p:nvPr>
            <p:ph type="title"/>
          </p:nvPr>
        </p:nvSpPr>
        <p:spPr/>
        <p:txBody>
          <a:bodyPr/>
          <a:lstStyle/>
          <a:p>
            <a:pPr algn="l"/>
            <a:r>
              <a:rPr lang="en-US" dirty="0"/>
              <a:t>Listen for admonitions to parents, grandparents.</a:t>
            </a:r>
          </a:p>
        </p:txBody>
      </p:sp>
      <p:sp>
        <p:nvSpPr>
          <p:cNvPr id="3" name="Content Placeholder 2">
            <a:extLst>
              <a:ext uri="{FF2B5EF4-FFF2-40B4-BE49-F238E27FC236}">
                <a16:creationId xmlns:a16="http://schemas.microsoft.com/office/drawing/2014/main" id="{C3F8E2F4-B452-4F3D-A272-C90C0F3F1379}"/>
              </a:ext>
            </a:extLst>
          </p:cNvPr>
          <p:cNvSpPr>
            <a:spLocks noGrp="1"/>
          </p:cNvSpPr>
          <p:nvPr>
            <p:ph idx="1"/>
          </p:nvPr>
        </p:nvSpPr>
        <p:spPr>
          <a:xfrm>
            <a:off x="1089763" y="2329841"/>
            <a:ext cx="9963411" cy="3922278"/>
          </a:xfrm>
        </p:spPr>
        <p:txBody>
          <a:bodyPr/>
          <a:lstStyle/>
          <a:p>
            <a:pPr marL="0" indent="0" algn="ctr">
              <a:buNone/>
            </a:pPr>
            <a:r>
              <a:rPr lang="en-US" dirty="0"/>
              <a:t>the power of your awesome works, and I will proclaim your great deeds. 7  They will celebrate your abundant goodness and joyfully sing of your righteousness.</a:t>
            </a:r>
          </a:p>
        </p:txBody>
      </p:sp>
      <p:pic>
        <p:nvPicPr>
          <p:cNvPr id="5" name="Picture 4">
            <a:extLst>
              <a:ext uri="{FF2B5EF4-FFF2-40B4-BE49-F238E27FC236}">
                <a16:creationId xmlns:a16="http://schemas.microsoft.com/office/drawing/2014/main" id="{B6CDEC49-7E63-4974-BE78-3E2AA1B56457}"/>
              </a:ext>
            </a:extLst>
          </p:cNvPr>
          <p:cNvPicPr>
            <a:picLocks noChangeAspect="1"/>
          </p:cNvPicPr>
          <p:nvPr/>
        </p:nvPicPr>
        <p:blipFill>
          <a:blip r:embed="rId2"/>
          <a:stretch>
            <a:fillRect/>
          </a:stretch>
        </p:blipFill>
        <p:spPr>
          <a:xfrm>
            <a:off x="4876362" y="5024148"/>
            <a:ext cx="1946936" cy="293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27903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886C0-A278-4104-9DCC-EA7835C9C7C5}"/>
              </a:ext>
            </a:extLst>
          </p:cNvPr>
          <p:cNvSpPr>
            <a:spLocks noGrp="1"/>
          </p:cNvSpPr>
          <p:nvPr>
            <p:ph type="title"/>
          </p:nvPr>
        </p:nvSpPr>
        <p:spPr/>
        <p:txBody>
          <a:bodyPr/>
          <a:lstStyle/>
          <a:p>
            <a:r>
              <a:rPr lang="en-US" dirty="0"/>
              <a:t>Honor God in Word and Deed</a:t>
            </a:r>
          </a:p>
        </p:txBody>
      </p:sp>
      <p:sp>
        <p:nvSpPr>
          <p:cNvPr id="3" name="Content Placeholder 2">
            <a:extLst>
              <a:ext uri="{FF2B5EF4-FFF2-40B4-BE49-F238E27FC236}">
                <a16:creationId xmlns:a16="http://schemas.microsoft.com/office/drawing/2014/main" id="{4A69E009-6062-480E-8D82-0901D84FE9E8}"/>
              </a:ext>
            </a:extLst>
          </p:cNvPr>
          <p:cNvSpPr>
            <a:spLocks noGrp="1"/>
          </p:cNvSpPr>
          <p:nvPr>
            <p:ph idx="1"/>
          </p:nvPr>
        </p:nvSpPr>
        <p:spPr/>
        <p:txBody>
          <a:bodyPr/>
          <a:lstStyle/>
          <a:p>
            <a:r>
              <a:rPr lang="en-US" dirty="0"/>
              <a:t>Beyond his personal commitment to honor God, what was the psalmist convinced must take place?   </a:t>
            </a:r>
          </a:p>
          <a:p>
            <a:r>
              <a:rPr lang="en-US" dirty="0"/>
              <a:t>What are some words the psalmist used to speak of the work of the Lord among humankind? </a:t>
            </a:r>
          </a:p>
          <a:p>
            <a:endParaRPr lang="en-US" dirty="0"/>
          </a:p>
        </p:txBody>
      </p:sp>
    </p:spTree>
    <p:extLst>
      <p:ext uri="{BB962C8B-B14F-4D97-AF65-F5344CB8AC3E}">
        <p14:creationId xmlns:p14="http://schemas.microsoft.com/office/powerpoint/2010/main" val="372072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8F08-10C5-48B3-B7CA-C97565525B51}"/>
              </a:ext>
            </a:extLst>
          </p:cNvPr>
          <p:cNvSpPr>
            <a:spLocks noGrp="1"/>
          </p:cNvSpPr>
          <p:nvPr>
            <p:ph type="title"/>
          </p:nvPr>
        </p:nvSpPr>
        <p:spPr/>
        <p:txBody>
          <a:bodyPr/>
          <a:lstStyle/>
          <a:p>
            <a:r>
              <a:rPr lang="en-US" dirty="0"/>
              <a:t>Honor God in Word and Deed</a:t>
            </a:r>
          </a:p>
        </p:txBody>
      </p:sp>
      <p:sp>
        <p:nvSpPr>
          <p:cNvPr id="3" name="Content Placeholder 2">
            <a:extLst>
              <a:ext uri="{FF2B5EF4-FFF2-40B4-BE49-F238E27FC236}">
                <a16:creationId xmlns:a16="http://schemas.microsoft.com/office/drawing/2014/main" id="{545C8B05-4BCA-4DA6-AC81-44C2BB473146}"/>
              </a:ext>
            </a:extLst>
          </p:cNvPr>
          <p:cNvSpPr>
            <a:spLocks noGrp="1"/>
          </p:cNvSpPr>
          <p:nvPr>
            <p:ph idx="1"/>
          </p:nvPr>
        </p:nvSpPr>
        <p:spPr/>
        <p:txBody>
          <a:bodyPr/>
          <a:lstStyle/>
          <a:p>
            <a:r>
              <a:rPr lang="en-US" dirty="0"/>
              <a:t>When have you experienced God’s wondrous works and awe-inspiring acts? </a:t>
            </a:r>
          </a:p>
          <a:p>
            <a:r>
              <a:rPr lang="en-US" dirty="0"/>
              <a:t>In what ways is our faith passed on to the next generation?</a:t>
            </a:r>
          </a:p>
        </p:txBody>
      </p:sp>
    </p:spTree>
    <p:extLst>
      <p:ext uri="{BB962C8B-B14F-4D97-AF65-F5344CB8AC3E}">
        <p14:creationId xmlns:p14="http://schemas.microsoft.com/office/powerpoint/2010/main" val="380300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A1F8-0AD7-419E-AA70-493B224437F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24FC20AE-74CC-4A33-B606-7BF75CFC72B6}"/>
              </a:ext>
            </a:extLst>
          </p:cNvPr>
          <p:cNvSpPr>
            <a:spLocks noGrp="1"/>
          </p:cNvSpPr>
          <p:nvPr>
            <p:ph idx="1"/>
          </p:nvPr>
        </p:nvSpPr>
        <p:spPr>
          <a:xfrm>
            <a:off x="838200" y="2004163"/>
            <a:ext cx="10515600" cy="4172799"/>
          </a:xfrm>
        </p:spPr>
        <p:txBody>
          <a:bodyPr/>
          <a:lstStyle/>
          <a:p>
            <a:r>
              <a:rPr lang="en-US" dirty="0"/>
              <a:t>Repent. </a:t>
            </a:r>
          </a:p>
          <a:p>
            <a:pPr lvl="1"/>
            <a:r>
              <a:rPr lang="en-US" dirty="0"/>
              <a:t>Confess to God any times you misused the name of God and failed to honor Him with your life. </a:t>
            </a:r>
          </a:p>
          <a:p>
            <a:pPr lvl="1"/>
            <a:r>
              <a:rPr lang="en-US" dirty="0"/>
              <a:t>Turn away from these failures, turn back to honoring God.</a:t>
            </a:r>
          </a:p>
          <a:p>
            <a:endParaRPr lang="en-US" dirty="0"/>
          </a:p>
        </p:txBody>
      </p:sp>
    </p:spTree>
    <p:extLst>
      <p:ext uri="{BB962C8B-B14F-4D97-AF65-F5344CB8AC3E}">
        <p14:creationId xmlns:p14="http://schemas.microsoft.com/office/powerpoint/2010/main" val="400860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A1F8-0AD7-419E-AA70-493B224437F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4FC20AE-74CC-4A33-B606-7BF75CFC72B6}"/>
              </a:ext>
            </a:extLst>
          </p:cNvPr>
          <p:cNvSpPr>
            <a:spLocks noGrp="1"/>
          </p:cNvSpPr>
          <p:nvPr>
            <p:ph idx="1"/>
          </p:nvPr>
        </p:nvSpPr>
        <p:spPr>
          <a:xfrm>
            <a:off x="838200" y="1791222"/>
            <a:ext cx="10515600" cy="4385741"/>
          </a:xfrm>
        </p:spPr>
        <p:txBody>
          <a:bodyPr/>
          <a:lstStyle/>
          <a:p>
            <a:r>
              <a:rPr lang="en-US" dirty="0"/>
              <a:t>Journal. </a:t>
            </a:r>
          </a:p>
          <a:p>
            <a:pPr lvl="1"/>
            <a:r>
              <a:rPr lang="en-US" dirty="0"/>
              <a:t>Journaling is a great way of identifying the pressing thoughts on your heart and mind. </a:t>
            </a:r>
          </a:p>
          <a:p>
            <a:pPr lvl="1"/>
            <a:r>
              <a:rPr lang="en-US" dirty="0"/>
              <a:t>When you sit down to write, the natural flow of your thinking comes out. </a:t>
            </a:r>
          </a:p>
          <a:p>
            <a:pPr lvl="1"/>
            <a:r>
              <a:rPr lang="en-US" dirty="0"/>
              <a:t>Take a moment each day this week to journal about your relationship with God and thoughts about Him. </a:t>
            </a:r>
          </a:p>
          <a:p>
            <a:pPr lvl="1"/>
            <a:r>
              <a:rPr lang="en-US" dirty="0"/>
              <a:t>Let your own words reveal to you how much you honor and worship Him.   </a:t>
            </a:r>
          </a:p>
          <a:p>
            <a:endParaRPr lang="en-US" dirty="0"/>
          </a:p>
        </p:txBody>
      </p:sp>
    </p:spTree>
    <p:extLst>
      <p:ext uri="{BB962C8B-B14F-4D97-AF65-F5344CB8AC3E}">
        <p14:creationId xmlns:p14="http://schemas.microsoft.com/office/powerpoint/2010/main" val="413149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A1F8-0AD7-419E-AA70-493B224437F7}"/>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4FC20AE-74CC-4A33-B606-7BF75CFC72B6}"/>
              </a:ext>
            </a:extLst>
          </p:cNvPr>
          <p:cNvSpPr>
            <a:spLocks noGrp="1"/>
          </p:cNvSpPr>
          <p:nvPr>
            <p:ph idx="1"/>
          </p:nvPr>
        </p:nvSpPr>
        <p:spPr/>
        <p:txBody>
          <a:bodyPr/>
          <a:lstStyle/>
          <a:p>
            <a:r>
              <a:rPr lang="en-US" dirty="0"/>
              <a:t>Share. </a:t>
            </a:r>
          </a:p>
          <a:p>
            <a:pPr lvl="1"/>
            <a:r>
              <a:rPr lang="en-US" dirty="0"/>
              <a:t>If you are on social media, consider how you can post and share God-honoring posts this week. </a:t>
            </a:r>
          </a:p>
          <a:p>
            <a:pPr lvl="1"/>
            <a:r>
              <a:rPr lang="en-US" dirty="0"/>
              <a:t>Or consider how you can share a testimony of how great God is and the great acts He has done. </a:t>
            </a:r>
          </a:p>
          <a:p>
            <a:pPr lvl="1"/>
            <a:r>
              <a:rPr lang="en-US" dirty="0"/>
              <a:t>If you are not on social media, seek to share a testimony of God and His power in your life with others you communicate with during the week. </a:t>
            </a:r>
          </a:p>
          <a:p>
            <a:pPr lvl="1"/>
            <a:r>
              <a:rPr lang="en-US" dirty="0"/>
              <a:t>Go ahead and brag on God. He deserves it. </a:t>
            </a:r>
          </a:p>
        </p:txBody>
      </p:sp>
    </p:spTree>
    <p:extLst>
      <p:ext uri="{BB962C8B-B14F-4D97-AF65-F5344CB8AC3E}">
        <p14:creationId xmlns:p14="http://schemas.microsoft.com/office/powerpoint/2010/main" val="258254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839311-C2DA-4997-95D4-833153854C4D}"/>
              </a:ext>
            </a:extLst>
          </p:cNvPr>
          <p:cNvSpPr>
            <a:spLocks noGrp="1"/>
          </p:cNvSpPr>
          <p:nvPr>
            <p:ph type="title"/>
          </p:nvPr>
        </p:nvSpPr>
        <p:spPr/>
        <p:txBody>
          <a:bodyPr/>
          <a:lstStyle/>
          <a:p>
            <a:r>
              <a:rPr lang="en-US" dirty="0"/>
              <a:t>Video Introduction</a:t>
            </a:r>
          </a:p>
        </p:txBody>
      </p:sp>
      <p:pic>
        <p:nvPicPr>
          <p:cNvPr id="8" name="Picture 7">
            <a:hlinkClick r:id="rId2"/>
            <a:extLst>
              <a:ext uri="{FF2B5EF4-FFF2-40B4-BE49-F238E27FC236}">
                <a16:creationId xmlns:a16="http://schemas.microsoft.com/office/drawing/2014/main" id="{16C3D953-75CA-4A90-B212-81C1F18C4C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245" y="1200778"/>
            <a:ext cx="7090263" cy="4907705"/>
          </a:xfrm>
          <a:prstGeom prst="rect">
            <a:avLst/>
          </a:prstGeom>
        </p:spPr>
      </p:pic>
      <p:sp>
        <p:nvSpPr>
          <p:cNvPr id="9" name="TextBox 8">
            <a:extLst>
              <a:ext uri="{FF2B5EF4-FFF2-40B4-BE49-F238E27FC236}">
                <a16:creationId xmlns:a16="http://schemas.microsoft.com/office/drawing/2014/main" id="{8FBF2527-C6E2-4D01-A7F2-38472385F15A}"/>
              </a:ext>
            </a:extLst>
          </p:cNvPr>
          <p:cNvSpPr txBox="1"/>
          <p:nvPr/>
        </p:nvSpPr>
        <p:spPr>
          <a:xfrm>
            <a:off x="5082639" y="5771408"/>
            <a:ext cx="2196935" cy="461665"/>
          </a:xfrm>
          <a:prstGeom prst="rect">
            <a:avLst/>
          </a:prstGeom>
          <a:noFill/>
        </p:spPr>
        <p:txBody>
          <a:bodyPr wrap="square" rtlCol="0">
            <a:spAutoFit/>
          </a:bodyPr>
          <a:lstStyle/>
          <a:p>
            <a:pPr algn="ctr"/>
            <a:r>
              <a:rPr lang="en-US" sz="2400" dirty="0">
                <a:hlinkClick r:id="rId2"/>
              </a:rPr>
              <a:t>View Video</a:t>
            </a:r>
            <a:endParaRPr lang="en-US" sz="2400" dirty="0"/>
          </a:p>
        </p:txBody>
      </p:sp>
    </p:spTree>
    <p:extLst>
      <p:ext uri="{BB962C8B-B14F-4D97-AF65-F5344CB8AC3E}">
        <p14:creationId xmlns:p14="http://schemas.microsoft.com/office/powerpoint/2010/main" val="417327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A08725-5F0F-4332-B85D-EC9821D6912E}"/>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9E3548EF-880C-4249-BD51-C079BA94C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566" y="1827299"/>
            <a:ext cx="1925485" cy="3772057"/>
          </a:xfrm>
          <a:prstGeom prst="rect">
            <a:avLst/>
          </a:prstGeom>
          <a:ln>
            <a:noFill/>
          </a:ln>
          <a:effectLst>
            <a:outerShdw blurRad="292100" dist="139700" dir="2700000" algn="tl" rotWithShape="0">
              <a:srgbClr val="333333">
                <a:alpha val="65000"/>
              </a:srgbClr>
            </a:outerShdw>
          </a:effectLst>
        </p:spPr>
      </p:pic>
      <p:sp>
        <p:nvSpPr>
          <p:cNvPr id="7" name="Speech Bubble: Rectangle with Corners Rounded 6">
            <a:extLst>
              <a:ext uri="{FF2B5EF4-FFF2-40B4-BE49-F238E27FC236}">
                <a16:creationId xmlns:a16="http://schemas.microsoft.com/office/drawing/2014/main" id="{827BD8B3-3D32-4018-B618-46A12AF1438F}"/>
              </a:ext>
            </a:extLst>
          </p:cNvPr>
          <p:cNvSpPr/>
          <p:nvPr/>
        </p:nvSpPr>
        <p:spPr>
          <a:xfrm>
            <a:off x="6075123" y="1640909"/>
            <a:ext cx="4860099" cy="2367420"/>
          </a:xfrm>
          <a:prstGeom prst="wedgeRoundRectCallout">
            <a:avLst>
              <a:gd name="adj1" fmla="val -76245"/>
              <a:gd name="adj2" fmla="val -41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Yes, I’m telling you, this week’s puzzle is the Crossword!  No … not the clueless crossword, the </a:t>
            </a:r>
            <a:r>
              <a:rPr lang="en-US" i="1" dirty="0">
                <a:latin typeface="Comic Sans MS" panose="030F0702030302020204" pitchFamily="66" charset="0"/>
              </a:rPr>
              <a:t>real</a:t>
            </a:r>
            <a:r>
              <a:rPr lang="en-US" dirty="0">
                <a:latin typeface="Comic Sans MS" panose="030F0702030302020204" pitchFamily="66" charset="0"/>
              </a:rPr>
              <a:t> crossword.  You better come to Bible Study.  If you want that other puzzle, go to Family Activities at </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hlinkClick r:id="rId3"/>
              </a:rPr>
              <a:t>https://tinyurl.com/yxf5sg79</a:t>
            </a:r>
            <a:r>
              <a:rPr lang="en-US" sz="1800" u="sng" dirty="0">
                <a:solidFill>
                  <a:srgbClr val="0563C1"/>
                </a:solidFill>
                <a:effectLst/>
                <a:latin typeface="Comic Sans MS" panose="030F0702030302020204" pitchFamily="66" charset="0"/>
                <a:ea typeface="Times New Roman" panose="02020603050405020304" pitchFamily="18" charset="0"/>
                <a:cs typeface="Times New Roman" panose="02020603050405020304" pitchFamily="18" charset="0"/>
              </a:rPr>
              <a:t> </a:t>
            </a:r>
            <a:endParaRPr lang="en-US" dirty="0">
              <a:latin typeface="Comic Sans MS" panose="030F0702030302020204" pitchFamily="66" charset="0"/>
            </a:endParaRPr>
          </a:p>
        </p:txBody>
      </p:sp>
    </p:spTree>
    <p:extLst>
      <p:ext uri="{BB962C8B-B14F-4D97-AF65-F5344CB8AC3E}">
        <p14:creationId xmlns:p14="http://schemas.microsoft.com/office/powerpoint/2010/main" val="1456770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217076"/>
          </a:xfrm>
        </p:spPr>
        <p:txBody>
          <a:bodyPr/>
          <a:lstStyle/>
          <a:p>
            <a:r>
              <a:rPr lang="en-US" dirty="0"/>
              <a:t>Honor God</a:t>
            </a:r>
          </a:p>
        </p:txBody>
      </p:sp>
      <p:sp>
        <p:nvSpPr>
          <p:cNvPr id="3" name="Subtitle 2"/>
          <p:cNvSpPr>
            <a:spLocks noGrp="1"/>
          </p:cNvSpPr>
          <p:nvPr>
            <p:ph type="subTitle" idx="1"/>
          </p:nvPr>
        </p:nvSpPr>
        <p:spPr/>
        <p:txBody>
          <a:bodyPr/>
          <a:lstStyle/>
          <a:p>
            <a:endParaRPr lang="en-US" dirty="0"/>
          </a:p>
          <a:p>
            <a:endParaRPr lang="en-US" dirty="0"/>
          </a:p>
          <a:p>
            <a:r>
              <a:rPr lang="en-US" dirty="0"/>
              <a:t>September 13</a:t>
            </a:r>
          </a:p>
        </p:txBody>
      </p:sp>
    </p:spTree>
    <p:extLst>
      <p:ext uri="{BB962C8B-B14F-4D97-AF65-F5344CB8AC3E}">
        <p14:creationId xmlns:p14="http://schemas.microsoft.com/office/powerpoint/2010/main" val="3134443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74D815-A882-4020-A3BE-E827EE3A9A87}"/>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7AD5B39C-D028-49DD-894A-DB3E4DA2D16C}"/>
              </a:ext>
            </a:extLst>
          </p:cNvPr>
          <p:cNvSpPr>
            <a:spLocks noGrp="1"/>
          </p:cNvSpPr>
          <p:nvPr>
            <p:ph idx="1"/>
          </p:nvPr>
        </p:nvSpPr>
        <p:spPr/>
        <p:txBody>
          <a:bodyPr/>
          <a:lstStyle/>
          <a:p>
            <a:r>
              <a:rPr lang="en-US" dirty="0"/>
              <a:t>How can you recognize a genuine fan?  </a:t>
            </a:r>
          </a:p>
          <a:p>
            <a:r>
              <a:rPr lang="en-US" dirty="0">
                <a:solidFill>
                  <a:srgbClr val="C00000"/>
                </a:solidFill>
              </a:rPr>
              <a:t>A fan is totally devoted to his or her team, as seen in attitude and actions.</a:t>
            </a:r>
          </a:p>
          <a:p>
            <a:pPr lvl="1"/>
            <a:r>
              <a:rPr lang="en-US" dirty="0">
                <a:solidFill>
                  <a:srgbClr val="C00000"/>
                </a:solidFill>
              </a:rPr>
              <a:t>We could make a comparison to our devotion to God.</a:t>
            </a:r>
          </a:p>
          <a:p>
            <a:pPr lvl="1"/>
            <a:r>
              <a:rPr lang="en-US" dirty="0">
                <a:solidFill>
                  <a:srgbClr val="C00000"/>
                </a:solidFill>
              </a:rPr>
              <a:t>Our relationship with God is seen in how we honor Him.</a:t>
            </a:r>
          </a:p>
          <a:p>
            <a:endParaRPr lang="en-US" dirty="0"/>
          </a:p>
        </p:txBody>
      </p:sp>
      <p:grpSp>
        <p:nvGrpSpPr>
          <p:cNvPr id="2" name="Group 1">
            <a:extLst>
              <a:ext uri="{FF2B5EF4-FFF2-40B4-BE49-F238E27FC236}">
                <a16:creationId xmlns:a16="http://schemas.microsoft.com/office/drawing/2014/main" id="{79365B21-4940-4C5E-915E-988AE303FE58}"/>
              </a:ext>
            </a:extLst>
          </p:cNvPr>
          <p:cNvGrpSpPr/>
          <p:nvPr/>
        </p:nvGrpSpPr>
        <p:grpSpPr>
          <a:xfrm>
            <a:off x="1316553" y="2873829"/>
            <a:ext cx="9281498" cy="3117272"/>
            <a:chOff x="1316553" y="2624447"/>
            <a:chExt cx="9281498" cy="3117272"/>
          </a:xfrm>
        </p:grpSpPr>
        <p:pic>
          <p:nvPicPr>
            <p:cNvPr id="1026" name="Picture 2">
              <a:extLst>
                <a:ext uri="{FF2B5EF4-FFF2-40B4-BE49-F238E27FC236}">
                  <a16:creationId xmlns:a16="http://schemas.microsoft.com/office/drawing/2014/main" id="{4E20BD43-4788-49B2-A82E-26F371614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2039" y="2657104"/>
              <a:ext cx="3603171" cy="2702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American football fan,sports fan,supporter,sport,male - free image from  needpix.com">
              <a:extLst>
                <a:ext uri="{FF2B5EF4-FFF2-40B4-BE49-F238E27FC236}">
                  <a16:creationId xmlns:a16="http://schemas.microsoft.com/office/drawing/2014/main" id="{2B319BF8-9C67-4DDF-95EF-FB142948F6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32485">
              <a:off x="8655131" y="2826327"/>
              <a:ext cx="1942920" cy="2915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7AEB6C1F-CF99-4EEA-A144-41238AD28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39942">
              <a:off x="1316553" y="2624447"/>
              <a:ext cx="2203244" cy="2937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98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0C55-07B1-48F7-BAFA-3EFD61FDD30F}"/>
              </a:ext>
            </a:extLst>
          </p:cNvPr>
          <p:cNvSpPr>
            <a:spLocks noGrp="1"/>
          </p:cNvSpPr>
          <p:nvPr>
            <p:ph type="title"/>
          </p:nvPr>
        </p:nvSpPr>
        <p:spPr/>
        <p:txBody>
          <a:bodyPr/>
          <a:lstStyle/>
          <a:p>
            <a:pPr algn="l"/>
            <a:r>
              <a:rPr lang="en-US" dirty="0"/>
              <a:t>Listen for how to honor God.</a:t>
            </a:r>
          </a:p>
        </p:txBody>
      </p:sp>
      <p:sp>
        <p:nvSpPr>
          <p:cNvPr id="3" name="Content Placeholder 2">
            <a:extLst>
              <a:ext uri="{FF2B5EF4-FFF2-40B4-BE49-F238E27FC236}">
                <a16:creationId xmlns:a16="http://schemas.microsoft.com/office/drawing/2014/main" id="{AF48712E-125E-40E3-B1AD-46D8ECFEBF22}"/>
              </a:ext>
            </a:extLst>
          </p:cNvPr>
          <p:cNvSpPr>
            <a:spLocks noGrp="1"/>
          </p:cNvSpPr>
          <p:nvPr>
            <p:ph idx="1"/>
          </p:nvPr>
        </p:nvSpPr>
        <p:spPr/>
        <p:txBody>
          <a:bodyPr/>
          <a:lstStyle/>
          <a:p>
            <a:pPr marL="0" indent="0" algn="ctr">
              <a:buNone/>
            </a:pPr>
            <a:r>
              <a:rPr lang="en-US" dirty="0"/>
              <a:t>Exodus 20:7-11 (NIV)  "You shall not misuse the name of the LORD your God, for the LORD will not hold anyone guiltless who misuses his name. 8  "Remember the Sabbath day by keeping it holy. 9  Six days you shall labor and do all your work, 10  but the seventh day is a Sabbath to the LORD your God. On it you shall not do any work,</a:t>
            </a:r>
          </a:p>
        </p:txBody>
      </p:sp>
    </p:spTree>
    <p:extLst>
      <p:ext uri="{BB962C8B-B14F-4D97-AF65-F5344CB8AC3E}">
        <p14:creationId xmlns:p14="http://schemas.microsoft.com/office/powerpoint/2010/main" val="22290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30C55-07B1-48F7-BAFA-3EFD61FDD30F}"/>
              </a:ext>
            </a:extLst>
          </p:cNvPr>
          <p:cNvSpPr>
            <a:spLocks noGrp="1"/>
          </p:cNvSpPr>
          <p:nvPr>
            <p:ph type="title"/>
          </p:nvPr>
        </p:nvSpPr>
        <p:spPr/>
        <p:txBody>
          <a:bodyPr/>
          <a:lstStyle/>
          <a:p>
            <a:pPr algn="l"/>
            <a:r>
              <a:rPr lang="en-US" dirty="0"/>
              <a:t>Listen for how to honor God.</a:t>
            </a:r>
          </a:p>
        </p:txBody>
      </p:sp>
      <p:sp>
        <p:nvSpPr>
          <p:cNvPr id="3" name="Content Placeholder 2">
            <a:extLst>
              <a:ext uri="{FF2B5EF4-FFF2-40B4-BE49-F238E27FC236}">
                <a16:creationId xmlns:a16="http://schemas.microsoft.com/office/drawing/2014/main" id="{AF48712E-125E-40E3-B1AD-46D8ECFEBF22}"/>
              </a:ext>
            </a:extLst>
          </p:cNvPr>
          <p:cNvSpPr>
            <a:spLocks noGrp="1"/>
          </p:cNvSpPr>
          <p:nvPr>
            <p:ph idx="1"/>
          </p:nvPr>
        </p:nvSpPr>
        <p:spPr/>
        <p:txBody>
          <a:bodyPr/>
          <a:lstStyle/>
          <a:p>
            <a:pPr marL="0" indent="0" algn="ctr">
              <a:buNone/>
            </a:pPr>
            <a:r>
              <a:rPr lang="en-US" dirty="0"/>
              <a:t>neither you, nor your son or daughter, nor your manservant or maidservant, nor your animals, nor the alien within your gates. 11  For in six days the LORD made the heavens and the earth, the sea, and all that is in them, but he rested on the seventh day. Therefore the LORD blessed the Sabbath day and made it holy.</a:t>
            </a:r>
          </a:p>
        </p:txBody>
      </p:sp>
      <p:pic>
        <p:nvPicPr>
          <p:cNvPr id="5" name="Picture 4">
            <a:extLst>
              <a:ext uri="{FF2B5EF4-FFF2-40B4-BE49-F238E27FC236}">
                <a16:creationId xmlns:a16="http://schemas.microsoft.com/office/drawing/2014/main" id="{ADA6F4A8-E0EC-419D-A99C-14B7021203ED}"/>
              </a:ext>
            </a:extLst>
          </p:cNvPr>
          <p:cNvPicPr>
            <a:picLocks noChangeAspect="1"/>
          </p:cNvPicPr>
          <p:nvPr/>
        </p:nvPicPr>
        <p:blipFill>
          <a:blip r:embed="rId2"/>
          <a:stretch>
            <a:fillRect/>
          </a:stretch>
        </p:blipFill>
        <p:spPr>
          <a:xfrm>
            <a:off x="4951519" y="5688028"/>
            <a:ext cx="1946936" cy="293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64848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240E-0D83-490E-AA3E-774E4A81AB41}"/>
              </a:ext>
            </a:extLst>
          </p:cNvPr>
          <p:cNvSpPr>
            <a:spLocks noGrp="1"/>
          </p:cNvSpPr>
          <p:nvPr>
            <p:ph type="title"/>
          </p:nvPr>
        </p:nvSpPr>
        <p:spPr/>
        <p:txBody>
          <a:bodyPr/>
          <a:lstStyle/>
          <a:p>
            <a:r>
              <a:rPr lang="en-US" dirty="0"/>
              <a:t>Honor God’s Name</a:t>
            </a:r>
          </a:p>
        </p:txBody>
      </p:sp>
      <p:sp>
        <p:nvSpPr>
          <p:cNvPr id="3" name="Content Placeholder 2">
            <a:extLst>
              <a:ext uri="{FF2B5EF4-FFF2-40B4-BE49-F238E27FC236}">
                <a16:creationId xmlns:a16="http://schemas.microsoft.com/office/drawing/2014/main" id="{799D1603-5008-4BD4-B36C-38EC70C86673}"/>
              </a:ext>
            </a:extLst>
          </p:cNvPr>
          <p:cNvSpPr>
            <a:spLocks noGrp="1"/>
          </p:cNvSpPr>
          <p:nvPr>
            <p:ph idx="1"/>
          </p:nvPr>
        </p:nvSpPr>
        <p:spPr/>
        <p:txBody>
          <a:bodyPr/>
          <a:lstStyle/>
          <a:p>
            <a:r>
              <a:rPr lang="en-US" dirty="0">
                <a:solidFill>
                  <a:srgbClr val="C00000"/>
                </a:solidFill>
              </a:rPr>
              <a:t>Consider the significance of a name, especially in the Old Testament period? </a:t>
            </a:r>
          </a:p>
          <a:p>
            <a:pPr lvl="1"/>
            <a:r>
              <a:rPr lang="en-US" dirty="0">
                <a:solidFill>
                  <a:srgbClr val="C00000"/>
                </a:solidFill>
              </a:rPr>
              <a:t>Showed the individual’s character</a:t>
            </a:r>
          </a:p>
          <a:p>
            <a:pPr lvl="1"/>
            <a:r>
              <a:rPr lang="en-US" dirty="0">
                <a:solidFill>
                  <a:srgbClr val="C00000"/>
                </a:solidFill>
              </a:rPr>
              <a:t>Related to the birth or parents’ reaction to the birth</a:t>
            </a:r>
          </a:p>
          <a:p>
            <a:pPr lvl="1"/>
            <a:r>
              <a:rPr lang="en-US" dirty="0">
                <a:solidFill>
                  <a:srgbClr val="C00000"/>
                </a:solidFill>
              </a:rPr>
              <a:t>Signified family ties</a:t>
            </a:r>
          </a:p>
          <a:p>
            <a:pPr lvl="1"/>
            <a:r>
              <a:rPr lang="en-US" dirty="0">
                <a:solidFill>
                  <a:srgbClr val="C00000"/>
                </a:solidFill>
              </a:rPr>
              <a:t>Given to communicate God’s message</a:t>
            </a:r>
          </a:p>
          <a:p>
            <a:pPr lvl="1"/>
            <a:endParaRPr lang="en-US" dirty="0"/>
          </a:p>
        </p:txBody>
      </p:sp>
    </p:spTree>
    <p:extLst>
      <p:ext uri="{BB962C8B-B14F-4D97-AF65-F5344CB8AC3E}">
        <p14:creationId xmlns:p14="http://schemas.microsoft.com/office/powerpoint/2010/main" val="411930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AD6A2-E36E-4D5B-B17F-B0B5E9875504}"/>
              </a:ext>
            </a:extLst>
          </p:cNvPr>
          <p:cNvSpPr>
            <a:spLocks noGrp="1"/>
          </p:cNvSpPr>
          <p:nvPr>
            <p:ph type="title"/>
          </p:nvPr>
        </p:nvSpPr>
        <p:spPr/>
        <p:txBody>
          <a:bodyPr/>
          <a:lstStyle/>
          <a:p>
            <a:r>
              <a:rPr lang="en-US" dirty="0"/>
              <a:t>Honor God’s Name</a:t>
            </a:r>
          </a:p>
        </p:txBody>
      </p:sp>
      <p:sp>
        <p:nvSpPr>
          <p:cNvPr id="3" name="Content Placeholder 2">
            <a:extLst>
              <a:ext uri="{FF2B5EF4-FFF2-40B4-BE49-F238E27FC236}">
                <a16:creationId xmlns:a16="http://schemas.microsoft.com/office/drawing/2014/main" id="{911964AA-7B8A-478A-B69C-99522FF0416B}"/>
              </a:ext>
            </a:extLst>
          </p:cNvPr>
          <p:cNvSpPr>
            <a:spLocks noGrp="1"/>
          </p:cNvSpPr>
          <p:nvPr>
            <p:ph idx="1"/>
          </p:nvPr>
        </p:nvSpPr>
        <p:spPr/>
        <p:txBody>
          <a:bodyPr/>
          <a:lstStyle/>
          <a:p>
            <a:r>
              <a:rPr lang="en-US" dirty="0"/>
              <a:t>So, why was (is) honoring God’s name important, beyond the fact God said we were to do so? </a:t>
            </a:r>
          </a:p>
          <a:p>
            <a:r>
              <a:rPr lang="en-US" dirty="0"/>
              <a:t>What are some ways that people today, even believers, can dishonor or misuse God’s name? </a:t>
            </a:r>
          </a:p>
          <a:p>
            <a:r>
              <a:rPr lang="en-US" dirty="0"/>
              <a:t>How is the Sabbath to be honored?</a:t>
            </a:r>
          </a:p>
          <a:p>
            <a:r>
              <a:rPr lang="en-US" dirty="0"/>
              <a:t>What is the rationale for resting from work? </a:t>
            </a:r>
          </a:p>
        </p:txBody>
      </p:sp>
    </p:spTree>
    <p:extLst>
      <p:ext uri="{BB962C8B-B14F-4D97-AF65-F5344CB8AC3E}">
        <p14:creationId xmlns:p14="http://schemas.microsoft.com/office/powerpoint/2010/main" val="30534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777777"/>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42BD1-2828-416F-8187-4958E7182572}"/>
              </a:ext>
            </a:extLst>
          </p:cNvPr>
          <p:cNvSpPr>
            <a:spLocks noGrp="1"/>
          </p:cNvSpPr>
          <p:nvPr>
            <p:ph type="title"/>
          </p:nvPr>
        </p:nvSpPr>
        <p:spPr/>
        <p:txBody>
          <a:bodyPr/>
          <a:lstStyle/>
          <a:p>
            <a:r>
              <a:rPr lang="en-US" dirty="0"/>
              <a:t>Honor God’s Name</a:t>
            </a:r>
          </a:p>
        </p:txBody>
      </p:sp>
      <p:sp>
        <p:nvSpPr>
          <p:cNvPr id="3" name="Content Placeholder 2">
            <a:extLst>
              <a:ext uri="{FF2B5EF4-FFF2-40B4-BE49-F238E27FC236}">
                <a16:creationId xmlns:a16="http://schemas.microsoft.com/office/drawing/2014/main" id="{87ED34A5-59F1-4F87-91CF-B0DFCF15F59F}"/>
              </a:ext>
            </a:extLst>
          </p:cNvPr>
          <p:cNvSpPr>
            <a:spLocks noGrp="1"/>
          </p:cNvSpPr>
          <p:nvPr>
            <p:ph idx="1"/>
          </p:nvPr>
        </p:nvSpPr>
        <p:spPr/>
        <p:txBody>
          <a:bodyPr/>
          <a:lstStyle/>
          <a:p>
            <a:r>
              <a:rPr lang="en-US" dirty="0"/>
              <a:t>Why do we often struggle to slow down and take a break?</a:t>
            </a:r>
          </a:p>
          <a:p>
            <a:r>
              <a:rPr lang="en-US" dirty="0"/>
              <a:t>What benefits of practicing a day of Sabbath (or Lord’s Day) rest resonate with you?</a:t>
            </a:r>
          </a:p>
          <a:p>
            <a:r>
              <a:rPr lang="en-US" dirty="0"/>
              <a:t>What positive actions can you take to honor the Lord’s day?</a:t>
            </a:r>
          </a:p>
        </p:txBody>
      </p:sp>
    </p:spTree>
    <p:extLst>
      <p:ext uri="{BB962C8B-B14F-4D97-AF65-F5344CB8AC3E}">
        <p14:creationId xmlns:p14="http://schemas.microsoft.com/office/powerpoint/2010/main" val="348636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D251-C3BF-44D8-A4D0-ADAEE8725BFD}"/>
              </a:ext>
            </a:extLst>
          </p:cNvPr>
          <p:cNvSpPr>
            <a:spLocks noGrp="1"/>
          </p:cNvSpPr>
          <p:nvPr>
            <p:ph type="title"/>
          </p:nvPr>
        </p:nvSpPr>
        <p:spPr/>
        <p:txBody>
          <a:bodyPr/>
          <a:lstStyle/>
          <a:p>
            <a:pPr algn="l"/>
            <a:r>
              <a:rPr lang="en-US" dirty="0"/>
              <a:t>Listen for how the psalmist honored God.</a:t>
            </a:r>
          </a:p>
        </p:txBody>
      </p:sp>
      <p:sp>
        <p:nvSpPr>
          <p:cNvPr id="3" name="Content Placeholder 2">
            <a:extLst>
              <a:ext uri="{FF2B5EF4-FFF2-40B4-BE49-F238E27FC236}">
                <a16:creationId xmlns:a16="http://schemas.microsoft.com/office/drawing/2014/main" id="{1F8B98FE-BB49-49BC-999F-BA4721E7AF88}"/>
              </a:ext>
            </a:extLst>
          </p:cNvPr>
          <p:cNvSpPr>
            <a:spLocks noGrp="1"/>
          </p:cNvSpPr>
          <p:nvPr>
            <p:ph idx="1"/>
          </p:nvPr>
        </p:nvSpPr>
        <p:spPr/>
        <p:txBody>
          <a:bodyPr/>
          <a:lstStyle/>
          <a:p>
            <a:pPr marL="0" indent="0" algn="ctr">
              <a:buNone/>
            </a:pPr>
            <a:r>
              <a:rPr lang="en-US" dirty="0"/>
              <a:t>Psalm 145:1-3 (NIV)  I will exalt you, my God the King; I will praise your name for ever and ever.2  Every day I will praise you and extol your name for ever and ever. 3  Great is the LORD and most worthy of praise; his greatness no one can fathom.</a:t>
            </a:r>
          </a:p>
        </p:txBody>
      </p:sp>
      <p:pic>
        <p:nvPicPr>
          <p:cNvPr id="7" name="Picture 6">
            <a:extLst>
              <a:ext uri="{FF2B5EF4-FFF2-40B4-BE49-F238E27FC236}">
                <a16:creationId xmlns:a16="http://schemas.microsoft.com/office/drawing/2014/main" id="{65CB939A-5049-4A48-B471-972B08C7AE0A}"/>
              </a:ext>
            </a:extLst>
          </p:cNvPr>
          <p:cNvPicPr>
            <a:picLocks noChangeAspect="1"/>
          </p:cNvPicPr>
          <p:nvPr/>
        </p:nvPicPr>
        <p:blipFill>
          <a:blip r:embed="rId2"/>
          <a:stretch>
            <a:fillRect/>
          </a:stretch>
        </p:blipFill>
        <p:spPr>
          <a:xfrm>
            <a:off x="5001623" y="5036674"/>
            <a:ext cx="1946936" cy="2936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2819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76</TotalTime>
  <Words>953</Words>
  <Application>Microsoft Office PowerPoint</Application>
  <PresentationFormat>Widescreen</PresentationFormat>
  <Paragraphs>80</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Algerian</vt:lpstr>
      <vt:lpstr>Arial</vt:lpstr>
      <vt:lpstr>Calibri</vt:lpstr>
      <vt:lpstr>Comic Sans MS</vt:lpstr>
      <vt:lpstr>Office Theme</vt:lpstr>
      <vt:lpstr>Honor God</vt:lpstr>
      <vt:lpstr>Video Introduction</vt:lpstr>
      <vt:lpstr>Think About It …</vt:lpstr>
      <vt:lpstr>Listen for how to honor God.</vt:lpstr>
      <vt:lpstr>Listen for how to honor God.</vt:lpstr>
      <vt:lpstr>Honor God’s Name</vt:lpstr>
      <vt:lpstr>Honor God’s Name</vt:lpstr>
      <vt:lpstr>Honor God’s Name</vt:lpstr>
      <vt:lpstr>Listen for how the psalmist honored God.</vt:lpstr>
      <vt:lpstr>Honor God through Worship</vt:lpstr>
      <vt:lpstr>Honor God through Worship</vt:lpstr>
      <vt:lpstr>Honor God through Worship</vt:lpstr>
      <vt:lpstr>Listen for admonitions to parents, grandparents.</vt:lpstr>
      <vt:lpstr>Listen for admonitions to parents, grandparents.</vt:lpstr>
      <vt:lpstr>Honor God in Word and Deed</vt:lpstr>
      <vt:lpstr>Honor God in Word and Deed</vt:lpstr>
      <vt:lpstr>Application</vt:lpstr>
      <vt:lpstr>Application</vt:lpstr>
      <vt:lpstr>Application</vt:lpstr>
      <vt:lpstr>Family Activities</vt:lpstr>
      <vt:lpstr>Honor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 God</dc:title>
  <dc:creator>Stephen Armstrong</dc:creator>
  <cp:lastModifiedBy>Stephen Armstrong</cp:lastModifiedBy>
  <cp:revision>3</cp:revision>
  <dcterms:created xsi:type="dcterms:W3CDTF">2020-08-28T19:54:13Z</dcterms:created>
  <dcterms:modified xsi:type="dcterms:W3CDTF">2020-08-28T21:10:31Z</dcterms:modified>
</cp:coreProperties>
</file>