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sdx3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1_m408md5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Honor All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0108"/>
            <a:ext cx="9144000" cy="1267691"/>
          </a:xfrm>
        </p:spPr>
        <p:txBody>
          <a:bodyPr/>
          <a:lstStyle/>
          <a:p>
            <a:r>
              <a:rPr lang="en-US" dirty="0"/>
              <a:t>October 11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675C-2502-4808-984B-9C862381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Contentment in 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5054-ECEA-4FE8-B372-A8107BBB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dangers of coveting as illustrated in these stories?</a:t>
            </a:r>
          </a:p>
          <a:p>
            <a:r>
              <a:rPr lang="en-US" dirty="0"/>
              <a:t>How is coveting not only an offense toward others but an offense toward God? </a:t>
            </a:r>
          </a:p>
          <a:p>
            <a:r>
              <a:rPr lang="en-US" dirty="0"/>
              <a:t>Why is it difficult in today’s world to be content with what God has provided us? </a:t>
            </a:r>
          </a:p>
          <a:p>
            <a:r>
              <a:rPr lang="en-US" dirty="0"/>
              <a:t>How can we overcome the temptation to covet, to long for what someone else has? </a:t>
            </a:r>
          </a:p>
        </p:txBody>
      </p:sp>
    </p:spTree>
    <p:extLst>
      <p:ext uri="{BB962C8B-B14F-4D97-AF65-F5344CB8AC3E}">
        <p14:creationId xmlns:p14="http://schemas.microsoft.com/office/powerpoint/2010/main" val="2491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E8E8-7075-4B80-B5E3-9F469374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challenge to trust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8D5F-CA61-4042-80F8-B8F7250A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07" y="2026041"/>
            <a:ext cx="97003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37:1-6 (NIV)  Do not fret because of evil men or be envious of those who do wrong; 2  for like the grass they will soon wither, like green plants they will soon die away. 3  Trust in the LORD and do good; dwell in the land and enjoy safe pasture. </a:t>
            </a:r>
          </a:p>
        </p:txBody>
      </p:sp>
    </p:spTree>
    <p:extLst>
      <p:ext uri="{BB962C8B-B14F-4D97-AF65-F5344CB8AC3E}">
        <p14:creationId xmlns:p14="http://schemas.microsoft.com/office/powerpoint/2010/main" val="3647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E8E8-7075-4B80-B5E3-9F469374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challenge to trust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8D5F-CA61-4042-80F8-B8F7250A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4" y="1900781"/>
            <a:ext cx="929431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Delight yourself in the LORD and he will give you the desires of your heart. 5  Commit your way to the LORD; trust in him and he will do this: 6  He will make your righteousness shine like the dawn, the justice of your cause like the noonday sun.</a:t>
            </a:r>
          </a:p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F2F17-DA40-4CAE-AD0F-25274AA0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90" y="5348613"/>
            <a:ext cx="2887831" cy="39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60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C68A-9BB2-419A-840C-D905D4F7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We Desire Rests in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8E94-8425-4568-9A85-4E8C70832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issue is the psalmist addressing in these verses?   How would you summarize his challenge?</a:t>
            </a:r>
          </a:p>
          <a:p>
            <a:r>
              <a:rPr lang="en-US" dirty="0"/>
              <a:t>Why did the psalmist urge those he instructed not to allow the wicked to influence the direction of their lives? </a:t>
            </a:r>
          </a:p>
        </p:txBody>
      </p:sp>
    </p:spTree>
    <p:extLst>
      <p:ext uri="{BB962C8B-B14F-4D97-AF65-F5344CB8AC3E}">
        <p14:creationId xmlns:p14="http://schemas.microsoft.com/office/powerpoint/2010/main" val="20709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0ADB-7530-476F-9303-F16C5547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We Desire Rests in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7727-91B3-4473-833A-F0557E89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915" y="1825625"/>
            <a:ext cx="9675312" cy="4351338"/>
          </a:xfrm>
        </p:spPr>
        <p:txBody>
          <a:bodyPr/>
          <a:lstStyle/>
          <a:p>
            <a:r>
              <a:rPr lang="en-US" dirty="0"/>
              <a:t>What alternative did he encourage them to take? </a:t>
            </a:r>
          </a:p>
          <a:p>
            <a:r>
              <a:rPr lang="en-US" dirty="0"/>
              <a:t>What does the psalmist say will result in trusting God.</a:t>
            </a:r>
          </a:p>
        </p:txBody>
      </p:sp>
    </p:spTree>
    <p:extLst>
      <p:ext uri="{BB962C8B-B14F-4D97-AF65-F5344CB8AC3E}">
        <p14:creationId xmlns:p14="http://schemas.microsoft.com/office/powerpoint/2010/main" val="3932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773F-F7D2-41C0-B09D-B6574A8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B0A2-157B-4A1F-BEC5-F0C6CDA2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9215"/>
            <a:ext cx="10515600" cy="4147747"/>
          </a:xfrm>
        </p:spPr>
        <p:txBody>
          <a:bodyPr/>
          <a:lstStyle/>
          <a:p>
            <a:r>
              <a:rPr lang="en-US" dirty="0"/>
              <a:t>Check your words. </a:t>
            </a:r>
          </a:p>
          <a:p>
            <a:pPr lvl="1"/>
            <a:r>
              <a:rPr lang="en-US" dirty="0"/>
              <a:t>Be mindful of your words and actions this week. </a:t>
            </a:r>
          </a:p>
          <a:p>
            <a:pPr lvl="1"/>
            <a:r>
              <a:rPr lang="en-US" dirty="0"/>
              <a:t>If you are tempted to say or do anything that is not honest and truthful, stop yourself. </a:t>
            </a:r>
          </a:p>
          <a:p>
            <a:pPr lvl="1"/>
            <a:r>
              <a:rPr lang="en-US" dirty="0"/>
              <a:t>Commit to being a person of integrity.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773F-F7D2-41C0-B09D-B6574A8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B0A2-157B-4A1F-BEC5-F0C6CDA2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Memorize. </a:t>
            </a:r>
          </a:p>
          <a:p>
            <a:pPr lvl="1"/>
            <a:r>
              <a:rPr lang="en-US" dirty="0"/>
              <a:t>Commit to memory 2 Corinthians 9:8: “</a:t>
            </a:r>
            <a:r>
              <a:rPr lang="en-US" i="1" dirty="0"/>
              <a:t>And God is able to make every grace overflow to you, so that in every way, always having everything you need, you may excel in every good work</a:t>
            </a:r>
            <a:r>
              <a:rPr lang="en-US" dirty="0"/>
              <a:t>.” </a:t>
            </a:r>
          </a:p>
          <a:p>
            <a:pPr lvl="1"/>
            <a:r>
              <a:rPr lang="en-US" dirty="0"/>
              <a:t>Let this verse continually remind you that you already have all that you need to live fully in Him.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9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773F-F7D2-41C0-B09D-B6574A8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B0A2-157B-4A1F-BEC5-F0C6CDA22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Encourage. </a:t>
            </a:r>
          </a:p>
          <a:p>
            <a:pPr lvl="1"/>
            <a:r>
              <a:rPr lang="en-US" dirty="0"/>
              <a:t>We could all use some positive affirmation and encouragement in the area of integrity and contentment. </a:t>
            </a:r>
          </a:p>
          <a:p>
            <a:pPr lvl="1"/>
            <a:r>
              <a:rPr lang="en-US" dirty="0"/>
              <a:t>The things we view on TV or social media can bring us down or cause us to become dissatisfied with our own lives. </a:t>
            </a:r>
          </a:p>
          <a:p>
            <a:pPr lvl="1"/>
            <a:r>
              <a:rPr lang="en-US" dirty="0"/>
              <a:t>Choose to be a source of encouragement to those who struggle with discontentment.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1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7CF7-8CC7-4054-8FCB-B281A5D7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14A75-B26B-4DED-97FF-AF11DA97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47" y="3593925"/>
            <a:ext cx="2713973" cy="266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5C08089-BD05-4D07-9115-4EA4DF94E3A4}"/>
              </a:ext>
            </a:extLst>
          </p:cNvPr>
          <p:cNvSpPr/>
          <p:nvPr/>
        </p:nvSpPr>
        <p:spPr>
          <a:xfrm>
            <a:off x="1327758" y="2392472"/>
            <a:ext cx="2906039" cy="1164920"/>
          </a:xfrm>
          <a:prstGeom prst="wedgeRoundRectCallout">
            <a:avLst>
              <a:gd name="adj1" fmla="val 47270"/>
              <a:gd name="adj2" fmla="val 78629"/>
              <a:gd name="adj3" fmla="val 16667"/>
            </a:avLst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Oh, this week is the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Word Search Puzzle</a:t>
            </a:r>
            <a:r>
              <a:rPr lang="en-US" dirty="0">
                <a:latin typeface="Comic Sans MS" panose="030F0702030302020204" pitchFamily="66" charset="0"/>
              </a:rPr>
              <a:t>. I just </a:t>
            </a:r>
            <a:r>
              <a:rPr lang="en-US" i="1" dirty="0">
                <a:latin typeface="Comic Sans MS" panose="030F0702030302020204" pitchFamily="66" charset="0"/>
              </a:rPr>
              <a:t>love</a:t>
            </a:r>
            <a:r>
              <a:rPr lang="en-US" dirty="0">
                <a:latin typeface="Comic Sans MS" panose="030F0702030302020204" pitchFamily="66" charset="0"/>
              </a:rPr>
              <a:t> those!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EF95131-2132-4C42-9603-0D46D7F959D1}"/>
              </a:ext>
            </a:extLst>
          </p:cNvPr>
          <p:cNvSpPr/>
          <p:nvPr/>
        </p:nvSpPr>
        <p:spPr>
          <a:xfrm>
            <a:off x="5812078" y="1716065"/>
            <a:ext cx="4722312" cy="1741117"/>
          </a:xfrm>
          <a:prstGeom prst="wedgeRoundRectCallout">
            <a:avLst>
              <a:gd name="adj1" fmla="val -45766"/>
              <a:gd name="adj2" fmla="val 74011"/>
              <a:gd name="adj3" fmla="val 16667"/>
            </a:avLst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latin typeface="Comic Sans MS" panose="030F0702030302020204" pitchFamily="66" charset="0"/>
              </a:rPr>
              <a:t>Yes, and the Word Searc</a:t>
            </a:r>
            <a:r>
              <a:rPr lang="en-US" dirty="0">
                <a:latin typeface="Comic Sans MS" panose="030F0702030302020204" pitchFamily="66" charset="0"/>
              </a:rPr>
              <a:t>h Lady is threatening us again with a book report.  So go to </a:t>
            </a:r>
            <a:r>
              <a:rPr lang="en-US" u="sng" dirty="0">
                <a:solidFill>
                  <a:srgbClr val="0563C1"/>
                </a:solidFill>
                <a:latin typeface="Comic Sans MS" panose="030F0702030302020204" pitchFamily="66" charset="0"/>
                <a:ea typeface="Times New Roman" panose="02020603050405020304" pitchFamily="18" charset="0"/>
                <a:hlinkClick r:id="rId3"/>
              </a:rPr>
              <a:t>https://tinyurl.com/yysdx3de</a:t>
            </a:r>
            <a:r>
              <a:rPr lang="en-US" dirty="0">
                <a:latin typeface="Comic Sans MS" panose="030F0702030302020204" pitchFamily="66" charset="0"/>
              </a:rPr>
              <a:t> for help and for other less stressful challenges </a:t>
            </a:r>
          </a:p>
        </p:txBody>
      </p:sp>
    </p:spTree>
    <p:extLst>
      <p:ext uri="{BB962C8B-B14F-4D97-AF65-F5344CB8AC3E}">
        <p14:creationId xmlns:p14="http://schemas.microsoft.com/office/powerpoint/2010/main" val="243175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Honor All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0108"/>
            <a:ext cx="9144000" cy="1267691"/>
          </a:xfrm>
        </p:spPr>
        <p:txBody>
          <a:bodyPr/>
          <a:lstStyle/>
          <a:p>
            <a:r>
              <a:rPr lang="en-US" dirty="0"/>
              <a:t>October 11</a:t>
            </a:r>
          </a:p>
        </p:txBody>
      </p:sp>
    </p:spTree>
    <p:extLst>
      <p:ext uri="{BB962C8B-B14F-4D97-AF65-F5344CB8AC3E}">
        <p14:creationId xmlns:p14="http://schemas.microsoft.com/office/powerpoint/2010/main" val="305154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1ABAB4-0B57-4606-B785-6FB4B6FE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4F5921-6E58-4001-BA40-2DDCCEC16A87}"/>
              </a:ext>
            </a:extLst>
          </p:cNvPr>
          <p:cNvGrpSpPr/>
          <p:nvPr/>
        </p:nvGrpSpPr>
        <p:grpSpPr>
          <a:xfrm>
            <a:off x="2849598" y="1733796"/>
            <a:ext cx="6492803" cy="4118573"/>
            <a:chOff x="2849598" y="1733796"/>
            <a:chExt cx="6492803" cy="41185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CEC3E9-B102-41E9-AC8B-1B663ED0C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126" y="1997714"/>
              <a:ext cx="5715000" cy="2981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hlinkClick r:id="rId3"/>
              <a:extLst>
                <a:ext uri="{FF2B5EF4-FFF2-40B4-BE49-F238E27FC236}">
                  <a16:creationId xmlns:a16="http://schemas.microsoft.com/office/drawing/2014/main" id="{F81B0B5F-70C7-43B7-B8F3-DC6187288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733796"/>
              <a:ext cx="6492803" cy="4118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A3F7185-ACEC-4746-90D8-052C86F94D3B}"/>
              </a:ext>
            </a:extLst>
          </p:cNvPr>
          <p:cNvSpPr txBox="1"/>
          <p:nvPr/>
        </p:nvSpPr>
        <p:spPr>
          <a:xfrm>
            <a:off x="4346369" y="6008914"/>
            <a:ext cx="338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View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8E6A6B-2D4E-42D4-A155-CA7997F3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person?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8B9CA-EC8A-46DD-82E1-C128B9F7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has been an example of personal integrity in your life?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We value those friendships.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Those were people we could depend 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Integrity and contentment in Christ form the foundation for good relationships.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99B22-BF18-41E9-A9CB-CA9BD4A0C4F8}"/>
              </a:ext>
            </a:extLst>
          </p:cNvPr>
          <p:cNvGrpSpPr/>
          <p:nvPr/>
        </p:nvGrpSpPr>
        <p:grpSpPr>
          <a:xfrm>
            <a:off x="1568558" y="2730674"/>
            <a:ext cx="9216351" cy="3069921"/>
            <a:chOff x="1568558" y="2730674"/>
            <a:chExt cx="9216351" cy="30699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5CB27D-D53E-4CAF-B00F-18E086E13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2813" l="9736" r="89655">
                          <a14:foregroundMark x1="52941" y1="37500" x2="52941" y2="37500"/>
                          <a14:foregroundMark x1="58418" y1="32031" x2="58418" y2="32031"/>
                          <a14:foregroundMark x1="50304" y1="31719" x2="50304" y2="31719"/>
                          <a14:foregroundMark x1="49493" y1="38594" x2="49493" y2="38594"/>
                          <a14:foregroundMark x1="60446" y1="38750" x2="60446" y2="38750"/>
                          <a14:foregroundMark x1="58824" y1="43125" x2="58824" y2="43125"/>
                          <a14:foregroundMark x1="59229" y1="37500" x2="59229" y2="37500"/>
                          <a14:foregroundMark x1="57809" y1="30469" x2="57809" y2="30469"/>
                          <a14:foregroundMark x1="50710" y1="30938" x2="50710" y2="30938"/>
                          <a14:foregroundMark x1="59432" y1="30938" x2="59432" y2="30938"/>
                          <a14:foregroundMark x1="55172" y1="43750" x2="55172" y2="43750"/>
                          <a14:foregroundMark x1="56187" y1="39531" x2="56187" y2="39531"/>
                          <a14:foregroundMark x1="49899" y1="39375" x2="49899" y2="39375"/>
                          <a14:foregroundMark x1="53753" y1="33750" x2="53753" y2="33750"/>
                          <a14:foregroundMark x1="50913" y1="37969" x2="50913" y2="37969"/>
                          <a14:foregroundMark x1="49899" y1="36719" x2="49899" y2="36719"/>
                          <a14:foregroundMark x1="52941" y1="55000" x2="52941" y2="55000"/>
                          <a14:foregroundMark x1="58418" y1="56563" x2="58418" y2="56563"/>
                          <a14:foregroundMark x1="56187" y1="55469" x2="56187" y2="55469"/>
                          <a14:foregroundMark x1="64503" y1="43750" x2="64503" y2="43750"/>
                          <a14:foregroundMark x1="52130" y1="64219" x2="52130" y2="64219"/>
                          <a14:foregroundMark x1="43408" y1="64844" x2="43408" y2="64844"/>
                          <a14:foregroundMark x1="61866" y1="64375" x2="61866" y2="64375"/>
                          <a14:foregroundMark x1="33063" y1="68906" x2="33063" y2="68906"/>
                          <a14:foregroundMark x1="55172" y1="70000" x2="55172" y2="70000"/>
                          <a14:foregroundMark x1="66329" y1="73125" x2="66329" y2="73125"/>
                          <a14:foregroundMark x1="47465" y1="72031" x2="47465" y2="72031"/>
                          <a14:foregroundMark x1="39351" y1="75469" x2="39351" y2="75469"/>
                          <a14:foregroundMark x1="54158" y1="77969" x2="54158" y2="77969"/>
                          <a14:foregroundMark x1="51927" y1="84219" x2="51927" y2="84219"/>
                          <a14:foregroundMark x1="65112" y1="85000" x2="65112" y2="85000"/>
                          <a14:foregroundMark x1="45030" y1="92813" x2="45030" y2="92813"/>
                          <a14:foregroundMark x1="35497" y1="80625" x2="35497" y2="80625"/>
                          <a14:foregroundMark x1="35497" y1="90781" x2="35497" y2="90781"/>
                          <a14:foregroundMark x1="47059" y1="75938" x2="47059" y2="75938"/>
                          <a14:foregroundMark x1="48276" y1="73906" x2="48276" y2="73906"/>
                          <a14:foregroundMark x1="48276" y1="72500" x2="48276" y2="72500"/>
                          <a14:foregroundMark x1="48276" y1="70156" x2="48276" y2="70156"/>
                          <a14:foregroundMark x1="45030" y1="66563" x2="45030" y2="66563"/>
                          <a14:foregroundMark x1="44828" y1="59375" x2="44828" y2="59375"/>
                          <a14:foregroundMark x1="38337" y1="58281" x2="38337" y2="58281"/>
                          <a14:foregroundMark x1="54970" y1="56563" x2="54970" y2="56563"/>
                          <a14:foregroundMark x1="51116" y1="42031" x2="51116" y2="42031"/>
                          <a14:foregroundMark x1="51116" y1="49688" x2="51116" y2="49688"/>
                          <a14:foregroundMark x1="60852" y1="46094" x2="60852" y2="46094"/>
                          <a14:foregroundMark x1="63692" y1="45156" x2="63692" y2="45156"/>
                          <a14:foregroundMark x1="71197" y1="44688" x2="71197" y2="44688"/>
                          <a14:foregroundMark x1="74037" y1="43125" x2="74037" y2="43125"/>
                          <a14:foregroundMark x1="72008" y1="41250" x2="72008" y2="41250"/>
                          <a14:foregroundMark x1="70588" y1="40938" x2="70588" y2="40938"/>
                          <a14:foregroundMark x1="73631" y1="44688" x2="73631" y2="44688"/>
                          <a14:foregroundMark x1="76065" y1="47656" x2="76065" y2="47656"/>
                          <a14:foregroundMark x1="55984" y1="53125" x2="55984" y2="53125"/>
                          <a14:foregroundMark x1="58418" y1="45156" x2="58418" y2="45156"/>
                          <a14:foregroundMark x1="32049" y1="58750" x2="32049" y2="58750"/>
                          <a14:foregroundMark x1="61055" y1="60313" x2="61055" y2="60313"/>
                          <a14:foregroundMark x1="55172" y1="69375" x2="55172" y2="69375"/>
                          <a14:foregroundMark x1="43611" y1="69219" x2="43611" y2="69219"/>
                          <a14:foregroundMark x1="23935" y1="68750" x2="23935" y2="68750"/>
                          <a14:foregroundMark x1="76268" y1="71250" x2="76268" y2="71250"/>
                          <a14:foregroundMark x1="68154" y1="70625" x2="68154" y2="70625"/>
                          <a14:foregroundMark x1="60243" y1="70469" x2="60243" y2="70469"/>
                          <a14:foregroundMark x1="48682" y1="69531" x2="48682" y2="69531"/>
                          <a14:foregroundMark x1="41379" y1="67969" x2="41379" y2="67969"/>
                          <a14:foregroundMark x1="25355" y1="7500" x2="25355" y2="7500"/>
                          <a14:foregroundMark x1="58824" y1="29531" x2="58824" y2="29531"/>
                          <a14:foregroundMark x1="58621" y1="56563" x2="58621" y2="56563"/>
                          <a14:foregroundMark x1="54158" y1="57813" x2="54158" y2="57813"/>
                          <a14:foregroundMark x1="54970" y1="55937" x2="54970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8558" y="2981195"/>
              <a:ext cx="2171819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8BE042-4061-46F5-8DAA-893EE772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754" y="2730674"/>
              <a:ext cx="2891624" cy="2837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09744D-C797-4198-8DDD-015CBDDE0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" t="2034" r="2466" b="2585"/>
            <a:stretch/>
          </p:blipFill>
          <p:spPr>
            <a:xfrm>
              <a:off x="8474508" y="3156560"/>
              <a:ext cx="2310401" cy="2179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084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08B5-8A59-4B5C-B2A0-534CDE0A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show respect.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0BE1-94B7-4F44-83CE-B9A07551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67" y="2151302"/>
            <a:ext cx="8811016" cy="2132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Exodus 20:15-16 (NIV)  "You shall not steal. 16  "You shall not give false testimony against your neighbor.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79906-5387-48B4-947D-B4785186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59" y="4722312"/>
            <a:ext cx="2887831" cy="39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2521-C165-4EBD-B339-516E725C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in Words and Deeds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1E1C-E7A7-429A-AF16-B4E8D384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respect for one’s property or possessions affect respect for the person who owns them? </a:t>
            </a:r>
          </a:p>
          <a:p>
            <a:r>
              <a:rPr lang="en-US" dirty="0"/>
              <a:t>Why is theft an affront to the creative intentions of God? </a:t>
            </a:r>
          </a:p>
          <a:p>
            <a:r>
              <a:rPr lang="en-US" dirty="0"/>
              <a:t> In what settings might the ninth commandment apply?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6FC4-E9E7-41FA-938E-20C09D2D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in Words and Deeds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83DBD-7A70-4937-8429-D140E28E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Eph 4:28, Paul stated that the best prescription for thievery was to engage in honest labor.  Why do you think this is true?</a:t>
            </a:r>
          </a:p>
          <a:p>
            <a:r>
              <a:rPr lang="en-US" dirty="0"/>
              <a:t>Why is </a:t>
            </a:r>
            <a:r>
              <a:rPr lang="en-US" i="1" dirty="0"/>
              <a:t>truth</a:t>
            </a:r>
            <a:r>
              <a:rPr lang="en-US" dirty="0"/>
              <a:t> critical to personal relationships and the fabric of society?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EE25-D158-4B5D-BA1D-F7F4E5C3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in Words and Deeds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2935-7944-49C3-B442-65C2A56E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so important for believers to be people of integrity? </a:t>
            </a:r>
          </a:p>
          <a:p>
            <a:r>
              <a:rPr lang="en-US" dirty="0"/>
              <a:t>How does a person’s conduct reflect their character?</a:t>
            </a:r>
          </a:p>
        </p:txBody>
      </p:sp>
    </p:spTree>
    <p:extLst>
      <p:ext uri="{BB962C8B-B14F-4D97-AF65-F5344CB8AC3E}">
        <p14:creationId xmlns:p14="http://schemas.microsoft.com/office/powerpoint/2010/main" val="22836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E224-D0BF-4C8C-A8BB-0D9401DB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admonition on contentment.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FAD7-2AE3-4920-9B79-6EF3A285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48" y="2026041"/>
            <a:ext cx="9149219" cy="30720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Exodus 20:17 (NIV)  "You shall not covet your neighbor's house. You shall not covet your neighbor's wife, or his manservant or maidservant, his ox or donkey, or anything that belongs to your neighbor."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4D888-997E-4F74-9F63-E75E63A7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90" y="5198301"/>
            <a:ext cx="2887831" cy="39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7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8F86-DE25-4D4D-A811-C67C6A90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Contentment in 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2DC2-2AAB-423C-ADF0-C4CDEE9E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“covet” is to wish, long, or crave for (something, especially the property of another person).  What do you remember that these Bible characters coveted?</a:t>
            </a:r>
          </a:p>
          <a:p>
            <a:pPr lvl="1"/>
            <a:r>
              <a:rPr lang="en-US" dirty="0"/>
              <a:t>David</a:t>
            </a:r>
          </a:p>
          <a:p>
            <a:pPr lvl="1"/>
            <a:r>
              <a:rPr lang="en-US" dirty="0"/>
              <a:t>King Ahab</a:t>
            </a:r>
          </a:p>
          <a:p>
            <a:pPr lvl="1"/>
            <a:r>
              <a:rPr lang="en-US" dirty="0"/>
              <a:t>Jacob (and Esau)</a:t>
            </a:r>
          </a:p>
          <a:p>
            <a:pPr lvl="1"/>
            <a:r>
              <a:rPr lang="en-US" dirty="0"/>
              <a:t>Abraham</a:t>
            </a:r>
          </a:p>
        </p:txBody>
      </p:sp>
    </p:spTree>
    <p:extLst>
      <p:ext uri="{BB962C8B-B14F-4D97-AF65-F5344CB8AC3E}">
        <p14:creationId xmlns:p14="http://schemas.microsoft.com/office/powerpoint/2010/main" val="390924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111</TotalTime>
  <Words>774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Honor All Relationships</vt:lpstr>
      <vt:lpstr>Introduction Video</vt:lpstr>
      <vt:lpstr>Remember that person?</vt:lpstr>
      <vt:lpstr>Listen for how to show respect.</vt:lpstr>
      <vt:lpstr>Integrity in Words and Deeds</vt:lpstr>
      <vt:lpstr>Integrity in Words and Deeds</vt:lpstr>
      <vt:lpstr>Integrity in Words and Deeds</vt:lpstr>
      <vt:lpstr>Listen for God’s admonition on contentment.</vt:lpstr>
      <vt:lpstr>Contentment in God’s Provision</vt:lpstr>
      <vt:lpstr>Contentment in God’s Provision</vt:lpstr>
      <vt:lpstr>Listen for a challenge to trust God.</vt:lpstr>
      <vt:lpstr>Listen for a challenge to trust God.</vt:lpstr>
      <vt:lpstr>All We Desire Rests in God</vt:lpstr>
      <vt:lpstr>All We Desire Rests in God</vt:lpstr>
      <vt:lpstr>Application</vt:lpstr>
      <vt:lpstr>Application</vt:lpstr>
      <vt:lpstr>Application</vt:lpstr>
      <vt:lpstr>Family Activities</vt:lpstr>
      <vt:lpstr>Honor All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Armstrong</dc:creator>
  <cp:lastModifiedBy>Steve Armstrong</cp:lastModifiedBy>
  <cp:revision>2</cp:revision>
  <dcterms:created xsi:type="dcterms:W3CDTF">2020-09-25T11:11:03Z</dcterms:created>
  <dcterms:modified xsi:type="dcterms:W3CDTF">2020-09-25T13:02:55Z</dcterms:modified>
</cp:coreProperties>
</file>