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xznje7x"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atch.liberty.edu/media/t/0_84wpaobc"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Hate Your Family (?)</a:t>
            </a:r>
            <a:endParaRPr lang="en-US" dirty="0"/>
          </a:p>
        </p:txBody>
      </p:sp>
      <p:sp>
        <p:nvSpPr>
          <p:cNvPr id="3" name="Subtitle 2"/>
          <p:cNvSpPr>
            <a:spLocks noGrp="1"/>
          </p:cNvSpPr>
          <p:nvPr>
            <p:ph type="subTitle" idx="1"/>
          </p:nvPr>
        </p:nvSpPr>
        <p:spPr>
          <a:xfrm>
            <a:off x="1524000" y="3752602"/>
            <a:ext cx="9144000" cy="1505197"/>
          </a:xfrm>
        </p:spPr>
        <p:txBody>
          <a:bodyPr/>
          <a:lstStyle/>
          <a:p>
            <a:r>
              <a:rPr lang="en-US" dirty="0" smtClean="0"/>
              <a:t>May 19</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the Cost of Following Jesus</a:t>
            </a:r>
            <a:endParaRPr lang="en-US" dirty="0"/>
          </a:p>
        </p:txBody>
      </p:sp>
      <p:sp>
        <p:nvSpPr>
          <p:cNvPr id="3" name="Content Placeholder 2"/>
          <p:cNvSpPr>
            <a:spLocks noGrp="1"/>
          </p:cNvSpPr>
          <p:nvPr>
            <p:ph idx="1"/>
          </p:nvPr>
        </p:nvSpPr>
        <p:spPr/>
        <p:txBody>
          <a:bodyPr/>
          <a:lstStyle/>
          <a:p>
            <a:r>
              <a:rPr lang="en-US" dirty="0"/>
              <a:t>What should a person consider before starting a construction project or beginning a military </a:t>
            </a:r>
            <a:r>
              <a:rPr lang="en-US" dirty="0" smtClean="0"/>
              <a:t>campaign?</a:t>
            </a:r>
          </a:p>
          <a:p>
            <a:r>
              <a:rPr lang="en-US" dirty="0"/>
              <a:t>According to verse 33, what was </a:t>
            </a:r>
            <a:r>
              <a:rPr lang="en-US" dirty="0" smtClean="0"/>
              <a:t>Jesus’ point?</a:t>
            </a:r>
          </a:p>
          <a:p>
            <a:r>
              <a:rPr lang="en-US" dirty="0"/>
              <a:t>How do these two parables relate to true discipleship?  If our salvation is </a:t>
            </a:r>
            <a:r>
              <a:rPr lang="en-US" i="1" dirty="0"/>
              <a:t>free</a:t>
            </a:r>
            <a:r>
              <a:rPr lang="en-US" dirty="0"/>
              <a:t>, why must we “count the cost?”</a:t>
            </a:r>
          </a:p>
          <a:p>
            <a:endParaRPr lang="en-US" dirty="0"/>
          </a:p>
          <a:p>
            <a:endParaRPr lang="en-US" dirty="0"/>
          </a:p>
        </p:txBody>
      </p:sp>
    </p:spTree>
    <p:extLst>
      <p:ext uri="{BB962C8B-B14F-4D97-AF65-F5344CB8AC3E}">
        <p14:creationId xmlns:p14="http://schemas.microsoft.com/office/powerpoint/2010/main" val="915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the Cost of Following Jesus</a:t>
            </a:r>
          </a:p>
        </p:txBody>
      </p:sp>
      <p:sp>
        <p:nvSpPr>
          <p:cNvPr id="3" name="Content Placeholder 2"/>
          <p:cNvSpPr>
            <a:spLocks noGrp="1"/>
          </p:cNvSpPr>
          <p:nvPr>
            <p:ph idx="1"/>
          </p:nvPr>
        </p:nvSpPr>
        <p:spPr/>
        <p:txBody>
          <a:bodyPr/>
          <a:lstStyle/>
          <a:p>
            <a:r>
              <a:rPr lang="en-US" dirty="0"/>
              <a:t>What costs do </a:t>
            </a:r>
            <a:r>
              <a:rPr lang="en-US" dirty="0" smtClean="0"/>
              <a:t>believers need </a:t>
            </a:r>
            <a:r>
              <a:rPr lang="en-US" dirty="0"/>
              <a:t>to count in responding to Jesus? What are some of the costs of discipleship that Jesus states or implies?</a:t>
            </a:r>
          </a:p>
          <a:p>
            <a:r>
              <a:rPr lang="en-US" dirty="0"/>
              <a:t>What is the cost of discipleship in today’s world?</a:t>
            </a:r>
          </a:p>
          <a:p>
            <a:r>
              <a:rPr lang="en-US" dirty="0"/>
              <a:t>Why is it “worth the price” to follow Jesus … whether in a pagan culture or in our culture?</a:t>
            </a:r>
          </a:p>
          <a:p>
            <a:endParaRPr lang="en-US" dirty="0"/>
          </a:p>
        </p:txBody>
      </p:sp>
    </p:spTree>
    <p:extLst>
      <p:ext uri="{BB962C8B-B14F-4D97-AF65-F5344CB8AC3E}">
        <p14:creationId xmlns:p14="http://schemas.microsoft.com/office/powerpoint/2010/main" val="32436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we influence the world</a:t>
            </a:r>
            <a:r>
              <a:rPr lang="en-US" dirty="0" smtClean="0"/>
              <a:t>.</a:t>
            </a:r>
            <a:endParaRPr lang="en-US" dirty="0"/>
          </a:p>
        </p:txBody>
      </p:sp>
      <p:sp>
        <p:nvSpPr>
          <p:cNvPr id="3" name="Content Placeholder 2"/>
          <p:cNvSpPr>
            <a:spLocks noGrp="1"/>
          </p:cNvSpPr>
          <p:nvPr>
            <p:ph idx="1"/>
          </p:nvPr>
        </p:nvSpPr>
        <p:spPr>
          <a:xfrm>
            <a:off x="1157467" y="1825625"/>
            <a:ext cx="9744919" cy="4351338"/>
          </a:xfrm>
        </p:spPr>
        <p:txBody>
          <a:bodyPr/>
          <a:lstStyle/>
          <a:p>
            <a:pPr marL="0" indent="0" algn="ctr">
              <a:buNone/>
            </a:pPr>
            <a:r>
              <a:rPr lang="en-US" dirty="0"/>
              <a:t>Matthew 5:13 (NIV)  "You are the salt of the earth. But if the salt loses its saltiness, how can it be made salty again? It is no longer good for anything, except to be thrown out and trampled by men. </a:t>
            </a:r>
          </a:p>
          <a:p>
            <a:pPr marL="0" indent="0" algn="ctr">
              <a:buNone/>
            </a:pPr>
            <a:endParaRPr lang="en-US" dirty="0"/>
          </a:p>
        </p:txBody>
      </p:sp>
      <p:pic>
        <p:nvPicPr>
          <p:cNvPr id="4" name="Picture 3"/>
          <p:cNvPicPr>
            <a:picLocks noChangeAspect="1"/>
          </p:cNvPicPr>
          <p:nvPr/>
        </p:nvPicPr>
        <p:blipFill>
          <a:blip r:embed="rId2"/>
          <a:stretch>
            <a:fillRect/>
          </a:stretch>
        </p:blipFill>
        <p:spPr>
          <a:xfrm>
            <a:off x="4765307" y="4966523"/>
            <a:ext cx="2476190"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32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Others “Thirsty” for Jesus</a:t>
            </a:r>
            <a:endParaRPr lang="en-US" dirty="0"/>
          </a:p>
        </p:txBody>
      </p:sp>
      <p:sp>
        <p:nvSpPr>
          <p:cNvPr id="3" name="Content Placeholder 2"/>
          <p:cNvSpPr>
            <a:spLocks noGrp="1"/>
          </p:cNvSpPr>
          <p:nvPr>
            <p:ph idx="1"/>
          </p:nvPr>
        </p:nvSpPr>
        <p:spPr/>
        <p:txBody>
          <a:bodyPr/>
          <a:lstStyle/>
          <a:p>
            <a:r>
              <a:rPr lang="en-US" dirty="0"/>
              <a:t>Jesus speaks of believers being “salt of the earth”.  What are the major uses of salt – especially in Jesus’ time on earth?</a:t>
            </a:r>
          </a:p>
          <a:p>
            <a:r>
              <a:rPr lang="en-US" dirty="0"/>
              <a:t>How are those qualities true about Jesus’ disciples?</a:t>
            </a:r>
          </a:p>
          <a:p>
            <a:endParaRPr lang="en-US" dirty="0"/>
          </a:p>
        </p:txBody>
      </p:sp>
    </p:spTree>
    <p:extLst>
      <p:ext uri="{BB962C8B-B14F-4D97-AF65-F5344CB8AC3E}">
        <p14:creationId xmlns:p14="http://schemas.microsoft.com/office/powerpoint/2010/main" val="23715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Others “Thirsty” for Jesus</a:t>
            </a:r>
          </a:p>
        </p:txBody>
      </p:sp>
      <p:sp>
        <p:nvSpPr>
          <p:cNvPr id="3" name="Content Placeholder 2"/>
          <p:cNvSpPr>
            <a:spLocks noGrp="1"/>
          </p:cNvSpPr>
          <p:nvPr>
            <p:ph idx="1"/>
          </p:nvPr>
        </p:nvSpPr>
        <p:spPr/>
        <p:txBody>
          <a:bodyPr/>
          <a:lstStyle/>
          <a:p>
            <a:r>
              <a:rPr lang="en-US" dirty="0"/>
              <a:t>Jesus talks about salt losing its “saltiness”. The compound </a:t>
            </a:r>
            <a:r>
              <a:rPr lang="en-US" dirty="0" err="1"/>
              <a:t>NaCl</a:t>
            </a:r>
            <a:r>
              <a:rPr lang="en-US" dirty="0"/>
              <a:t>, sodium chloride, will always be “salty.”  How might it lose its usefulness in real life?</a:t>
            </a:r>
          </a:p>
          <a:p>
            <a:r>
              <a:rPr lang="en-US" dirty="0"/>
              <a:t>What is a </a:t>
            </a:r>
            <a:r>
              <a:rPr lang="en-US" i="1" dirty="0"/>
              <a:t>person</a:t>
            </a:r>
            <a:r>
              <a:rPr lang="en-US" dirty="0"/>
              <a:t> like who has lost his or her "saltiness"? </a:t>
            </a:r>
          </a:p>
          <a:p>
            <a:r>
              <a:rPr lang="en-US" dirty="0"/>
              <a:t>So how can we keep and improve our “saltiness” for God?</a:t>
            </a:r>
          </a:p>
          <a:p>
            <a:endParaRPr lang="en-US" dirty="0"/>
          </a:p>
        </p:txBody>
      </p:sp>
    </p:spTree>
    <p:extLst>
      <p:ext uri="{BB962C8B-B14F-4D97-AF65-F5344CB8AC3E}">
        <p14:creationId xmlns:p14="http://schemas.microsoft.com/office/powerpoint/2010/main" val="5512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187615"/>
            <a:ext cx="10515600" cy="3989348"/>
          </a:xfrm>
        </p:spPr>
        <p:txBody>
          <a:bodyPr/>
          <a:lstStyle/>
          <a:p>
            <a:r>
              <a:rPr lang="en-US" dirty="0"/>
              <a:t>Evaluate yourself. </a:t>
            </a:r>
          </a:p>
          <a:p>
            <a:pPr lvl="1"/>
            <a:r>
              <a:rPr lang="en-US" dirty="0"/>
              <a:t>Do a self-evaluation. In what areas of your life is compromise evident? </a:t>
            </a:r>
          </a:p>
          <a:p>
            <a:pPr lvl="1"/>
            <a:r>
              <a:rPr lang="en-US" dirty="0"/>
              <a:t>If you determine you have not given everything to Christ, pray and make that commitment now.</a:t>
            </a:r>
          </a:p>
          <a:p>
            <a:endParaRPr lang="en-US" dirty="0"/>
          </a:p>
        </p:txBody>
      </p:sp>
    </p:spTree>
    <p:extLst>
      <p:ext uri="{BB962C8B-B14F-4D97-AF65-F5344CB8AC3E}">
        <p14:creationId xmlns:p14="http://schemas.microsoft.com/office/powerpoint/2010/main" val="273078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02419"/>
            <a:ext cx="10515600" cy="4174543"/>
          </a:xfrm>
        </p:spPr>
        <p:txBody>
          <a:bodyPr/>
          <a:lstStyle/>
          <a:p>
            <a:r>
              <a:rPr lang="en-US" dirty="0"/>
              <a:t>Influence others. </a:t>
            </a:r>
          </a:p>
          <a:p>
            <a:pPr lvl="1"/>
            <a:r>
              <a:rPr lang="en-US" dirty="0"/>
              <a:t>Determine to let your conversations this week reflect your relationship with Christ. </a:t>
            </a:r>
          </a:p>
          <a:p>
            <a:pPr lvl="1"/>
            <a:r>
              <a:rPr lang="en-US" dirty="0"/>
              <a:t>“Let your speech always be gracious, seasoned with salt, so that you may know how you should answer each person” (Col. 4:6).</a:t>
            </a:r>
          </a:p>
          <a:p>
            <a:endParaRPr lang="en-US" dirty="0"/>
          </a:p>
        </p:txBody>
      </p:sp>
    </p:spTree>
    <p:extLst>
      <p:ext uri="{BB962C8B-B14F-4D97-AF65-F5344CB8AC3E}">
        <p14:creationId xmlns:p14="http://schemas.microsoft.com/office/powerpoint/2010/main" val="4130758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18167"/>
            <a:ext cx="10515600" cy="4058796"/>
          </a:xfrm>
        </p:spPr>
        <p:txBody>
          <a:bodyPr/>
          <a:lstStyle/>
          <a:p>
            <a:r>
              <a:rPr lang="en-US" dirty="0"/>
              <a:t>Count the cost. </a:t>
            </a:r>
          </a:p>
          <a:p>
            <a:pPr lvl="1"/>
            <a:r>
              <a:rPr lang="en-US" dirty="0"/>
              <a:t>Get involved in being salt in the community. </a:t>
            </a:r>
          </a:p>
          <a:p>
            <a:pPr lvl="1"/>
            <a:r>
              <a:rPr lang="en-US" dirty="0"/>
              <a:t>Invest your time and energy in helping others in your community see the love and grace of Christ in you.</a:t>
            </a:r>
          </a:p>
          <a:p>
            <a:endParaRPr lang="en-US" dirty="0"/>
          </a:p>
        </p:txBody>
      </p:sp>
    </p:spTree>
    <p:extLst>
      <p:ext uri="{BB962C8B-B14F-4D97-AF65-F5344CB8AC3E}">
        <p14:creationId xmlns:p14="http://schemas.microsoft.com/office/powerpoint/2010/main" val="2252789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Activities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32" y="3312795"/>
            <a:ext cx="4487119" cy="2888583"/>
          </a:xfrm>
          <a:prstGeom prst="rect">
            <a:avLst/>
          </a:prstGeom>
          <a:ln>
            <a:noFill/>
          </a:ln>
          <a:effectLst>
            <a:outerShdw blurRad="292100" dist="139700" dir="2700000" algn="tl" rotWithShape="0">
              <a:srgbClr val="333333">
                <a:alpha val="65000"/>
              </a:srgbClr>
            </a:outerShdw>
          </a:effectLst>
        </p:spPr>
      </p:pic>
      <p:sp>
        <p:nvSpPr>
          <p:cNvPr id="7" name="Rounded Rectangular Callout 6"/>
          <p:cNvSpPr/>
          <p:nvPr/>
        </p:nvSpPr>
        <p:spPr>
          <a:xfrm>
            <a:off x="4497050" y="1643415"/>
            <a:ext cx="6730394" cy="2014185"/>
          </a:xfrm>
          <a:prstGeom prst="wedgeRoundRectCallout">
            <a:avLst>
              <a:gd name="adj1" fmla="val -59549"/>
              <a:gd name="adj2" fmla="val 38241"/>
              <a:gd name="adj3" fmla="val 16667"/>
            </a:avLst>
          </a:prstGeom>
          <a:effectLst>
            <a:outerShdw blurRad="165100" dist="165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latin typeface="Comic Sans MS" panose="030F0702030302020204" pitchFamily="66" charset="0"/>
              </a:rPr>
              <a:t>We’re counting the cost.  It’s worth a lot to spend time together as a family.  Try the Family Activities at </a:t>
            </a:r>
            <a:r>
              <a:rPr lang="en-US" sz="2800" u="sng" dirty="0">
                <a:latin typeface="Comic Sans MS" panose="030F0702030302020204" pitchFamily="66" charset="0"/>
                <a:hlinkClick r:id="rId3"/>
              </a:rPr>
              <a:t>https://tinyurl.com/yxznje7x</a:t>
            </a:r>
            <a:endParaRPr lang="en-US" sz="2800" dirty="0">
              <a:latin typeface="Comic Sans MS" panose="030F0702030302020204" pitchFamily="66" charset="0"/>
            </a:endParaRPr>
          </a:p>
        </p:txBody>
      </p:sp>
    </p:spTree>
    <p:extLst>
      <p:ext uri="{BB962C8B-B14F-4D97-AF65-F5344CB8AC3E}">
        <p14:creationId xmlns:p14="http://schemas.microsoft.com/office/powerpoint/2010/main" val="4149562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Hate Your Family (?)</a:t>
            </a:r>
            <a:endParaRPr lang="en-US" dirty="0"/>
          </a:p>
        </p:txBody>
      </p:sp>
      <p:sp>
        <p:nvSpPr>
          <p:cNvPr id="3" name="Subtitle 2"/>
          <p:cNvSpPr>
            <a:spLocks noGrp="1"/>
          </p:cNvSpPr>
          <p:nvPr>
            <p:ph type="subTitle" idx="1"/>
          </p:nvPr>
        </p:nvSpPr>
        <p:spPr>
          <a:xfrm>
            <a:off x="1524000" y="3752602"/>
            <a:ext cx="9144000" cy="1505197"/>
          </a:xfrm>
        </p:spPr>
        <p:txBody>
          <a:bodyPr/>
          <a:lstStyle/>
          <a:p>
            <a:r>
              <a:rPr lang="en-US" dirty="0" smtClean="0"/>
              <a:t>May 19</a:t>
            </a:r>
            <a:endParaRPr lang="en-US" dirty="0"/>
          </a:p>
        </p:txBody>
      </p:sp>
    </p:spTree>
    <p:extLst>
      <p:ext uri="{BB962C8B-B14F-4D97-AF65-F5344CB8AC3E}">
        <p14:creationId xmlns:p14="http://schemas.microsoft.com/office/powerpoint/2010/main" val="78832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How have you counted the costs and prepared to tackle a recent project at home or at work?</a:t>
            </a:r>
          </a:p>
          <a:p>
            <a:r>
              <a:rPr lang="en-US" dirty="0">
                <a:solidFill>
                  <a:srgbClr val="C00000"/>
                </a:solidFill>
              </a:rPr>
              <a:t>Today we will consider Jesus’ warning to count the cost of loving Jesus and following Him.</a:t>
            </a:r>
          </a:p>
          <a:p>
            <a:pPr lvl="1"/>
            <a:r>
              <a:rPr lang="en-US" dirty="0">
                <a:solidFill>
                  <a:srgbClr val="C00000"/>
                </a:solidFill>
              </a:rPr>
              <a:t>It might cost time, skills, and even affect relationships</a:t>
            </a:r>
          </a:p>
          <a:p>
            <a:pPr lvl="1"/>
            <a:r>
              <a:rPr lang="en-US" dirty="0">
                <a:solidFill>
                  <a:srgbClr val="C00000"/>
                </a:solidFill>
              </a:rPr>
              <a:t>Loving Jesus should be so intense it makes everything else look like hate.</a:t>
            </a:r>
          </a:p>
          <a:p>
            <a:pPr marL="0" indent="0">
              <a:buNone/>
            </a:pPr>
            <a:endParaRPr lang="en-US" dirty="0"/>
          </a:p>
        </p:txBody>
      </p:sp>
      <p:grpSp>
        <p:nvGrpSpPr>
          <p:cNvPr id="7" name="Group 6"/>
          <p:cNvGrpSpPr/>
          <p:nvPr/>
        </p:nvGrpSpPr>
        <p:grpSpPr>
          <a:xfrm>
            <a:off x="1556685" y="3223177"/>
            <a:ext cx="9129736" cy="2089418"/>
            <a:chOff x="1556685" y="3223177"/>
            <a:chExt cx="9129736" cy="2089418"/>
          </a:xfrm>
        </p:grpSpPr>
        <p:pic>
          <p:nvPicPr>
            <p:cNvPr id="4" name="Picture 3"/>
            <p:cNvPicPr>
              <a:picLocks noChangeAspect="1"/>
            </p:cNvPicPr>
            <p:nvPr/>
          </p:nvPicPr>
          <p:blipFill>
            <a:blip r:embed="rId2"/>
            <a:stretch>
              <a:fillRect/>
            </a:stretch>
          </p:blipFill>
          <p:spPr>
            <a:xfrm rot="21223544">
              <a:off x="1556685" y="3255452"/>
              <a:ext cx="2380952" cy="205714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rot="730597">
              <a:off x="8156792" y="3339717"/>
              <a:ext cx="2529629" cy="177074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655552" y="3223177"/>
              <a:ext cx="2857143" cy="126666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785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strange command</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Luke 14:25-27 (NIV)  Large crowds were traveling with Jesus, and turning to them he said: 26  "If anyone comes to me and does not hate his father and mother, his wife and children, his brothers and sisters--yes, even his own life--he cannot be my disciple. 27  And anyone who does not carry his cross and follow me cannot be my disciple.</a:t>
            </a:r>
          </a:p>
          <a:p>
            <a:pPr marL="0" indent="0" algn="ctr">
              <a:buNone/>
            </a:pPr>
            <a:endParaRPr lang="en-US" dirty="0"/>
          </a:p>
        </p:txBody>
      </p:sp>
      <p:pic>
        <p:nvPicPr>
          <p:cNvPr id="4" name="Picture 3"/>
          <p:cNvPicPr>
            <a:picLocks noChangeAspect="1"/>
          </p:cNvPicPr>
          <p:nvPr/>
        </p:nvPicPr>
        <p:blipFill>
          <a:blip r:embed="rId2"/>
          <a:stretch>
            <a:fillRect/>
          </a:stretch>
        </p:blipFill>
        <p:spPr>
          <a:xfrm>
            <a:off x="4719009" y="5730452"/>
            <a:ext cx="2476190"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75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Devotion</a:t>
            </a:r>
            <a:endParaRPr lang="en-US" dirty="0"/>
          </a:p>
        </p:txBody>
      </p:sp>
      <p:sp>
        <p:nvSpPr>
          <p:cNvPr id="3" name="Content Placeholder 2"/>
          <p:cNvSpPr>
            <a:spLocks noGrp="1"/>
          </p:cNvSpPr>
          <p:nvPr>
            <p:ph idx="1"/>
          </p:nvPr>
        </p:nvSpPr>
        <p:spPr/>
        <p:txBody>
          <a:bodyPr/>
          <a:lstStyle/>
          <a:p>
            <a:r>
              <a:rPr lang="en-US" dirty="0"/>
              <a:t>What amazing demand did Jesus make if a person were to be His disciple? What did Jesus say to emphasize that following Him would not be a life of ease?</a:t>
            </a:r>
          </a:p>
          <a:p>
            <a:r>
              <a:rPr lang="en-US" dirty="0"/>
              <a:t>A large crowd was traveling along, following Jesus.  What’s the difference between being a part of the crowd and being a devoted disciple?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2462985"/>
              </p:ext>
            </p:extLst>
          </p:nvPr>
        </p:nvGraphicFramePr>
        <p:xfrm>
          <a:off x="1331087" y="2120202"/>
          <a:ext cx="9722734" cy="1463040"/>
        </p:xfrm>
        <a:graphic>
          <a:graphicData uri="http://schemas.openxmlformats.org/drawingml/2006/table">
            <a:tbl>
              <a:tblPr firstRow="1" bandRow="1">
                <a:tableStyleId>{5C22544A-7EE6-4342-B048-85BDC9FD1C3A}</a:tableStyleId>
              </a:tblPr>
              <a:tblGrid>
                <a:gridCol w="4861367"/>
                <a:gridCol w="4861367"/>
              </a:tblGrid>
              <a:tr h="370840">
                <a:tc>
                  <a:txBody>
                    <a:bodyPr/>
                    <a:lstStyle/>
                    <a:p>
                      <a:pPr algn="ctr"/>
                      <a:r>
                        <a:rPr lang="en-US" sz="2800" dirty="0" smtClean="0"/>
                        <a:t> Crowd</a:t>
                      </a:r>
                      <a:r>
                        <a:rPr lang="en-US" sz="2800" baseline="0" dirty="0" smtClean="0"/>
                        <a:t> Following</a:t>
                      </a:r>
                      <a:endParaRPr lang="en-US" sz="2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Devoted Disciple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smtClean="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44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Devotion</a:t>
            </a:r>
          </a:p>
        </p:txBody>
      </p:sp>
      <p:sp>
        <p:nvSpPr>
          <p:cNvPr id="3" name="Content Placeholder 2"/>
          <p:cNvSpPr>
            <a:spLocks noGrp="1"/>
          </p:cNvSpPr>
          <p:nvPr>
            <p:ph idx="1"/>
          </p:nvPr>
        </p:nvSpPr>
        <p:spPr/>
        <p:txBody>
          <a:bodyPr/>
          <a:lstStyle/>
          <a:p>
            <a:r>
              <a:rPr lang="en-US" dirty="0"/>
              <a:t>Why do you suppose Jesus used such a strong word like “hate”?  What does it mean to "hate" your parents, wife, children, siblings, and your own life? </a:t>
            </a:r>
          </a:p>
          <a:p>
            <a:r>
              <a:rPr lang="en-US" dirty="0"/>
              <a:t>What would it mean to “take up your cross”?</a:t>
            </a:r>
          </a:p>
          <a:p>
            <a:r>
              <a:rPr lang="en-US" dirty="0"/>
              <a:t>How might the crowds have reacted to Jesus’ terms of discipleship? </a:t>
            </a:r>
          </a:p>
          <a:p>
            <a:endParaRPr lang="en-US" dirty="0"/>
          </a:p>
        </p:txBody>
      </p:sp>
    </p:spTree>
    <p:extLst>
      <p:ext uri="{BB962C8B-B14F-4D97-AF65-F5344CB8AC3E}">
        <p14:creationId xmlns:p14="http://schemas.microsoft.com/office/powerpoint/2010/main" val="100789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Devotion</a:t>
            </a:r>
          </a:p>
        </p:txBody>
      </p:sp>
      <p:sp>
        <p:nvSpPr>
          <p:cNvPr id="3" name="Content Placeholder 2"/>
          <p:cNvSpPr>
            <a:spLocks noGrp="1"/>
          </p:cNvSpPr>
          <p:nvPr>
            <p:ph idx="1"/>
          </p:nvPr>
        </p:nvSpPr>
        <p:spPr/>
        <p:txBody>
          <a:bodyPr/>
          <a:lstStyle/>
          <a:p>
            <a:r>
              <a:rPr lang="en-US" dirty="0"/>
              <a:t>How do even some Christians today react to Jesus’ terms of discipleship?</a:t>
            </a:r>
          </a:p>
          <a:p>
            <a:r>
              <a:rPr lang="en-US" dirty="0"/>
              <a:t>What are the daily implications for us to follow Jesus in our daily life as a devoted disciple?</a:t>
            </a:r>
          </a:p>
          <a:p>
            <a:endParaRPr lang="en-US" dirty="0"/>
          </a:p>
        </p:txBody>
      </p:sp>
    </p:spTree>
    <p:extLst>
      <p:ext uri="{BB962C8B-B14F-4D97-AF65-F5344CB8AC3E}">
        <p14:creationId xmlns:p14="http://schemas.microsoft.com/office/powerpoint/2010/main" val="25916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Devotion</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348" y="1495726"/>
            <a:ext cx="8115822" cy="41990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363656" y="5903089"/>
            <a:ext cx="3784921"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322383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Listen for the importance of counting the cost</a:t>
            </a:r>
            <a:r>
              <a:rPr lang="en-US" dirty="0" smtClean="0"/>
              <a:t>.</a:t>
            </a:r>
            <a:endParaRPr lang="en-US" dirty="0"/>
          </a:p>
        </p:txBody>
      </p:sp>
      <p:sp>
        <p:nvSpPr>
          <p:cNvPr id="4" name="Content Placeholder 3"/>
          <p:cNvSpPr>
            <a:spLocks noGrp="1"/>
          </p:cNvSpPr>
          <p:nvPr>
            <p:ph idx="1"/>
          </p:nvPr>
        </p:nvSpPr>
        <p:spPr/>
        <p:txBody>
          <a:bodyPr/>
          <a:lstStyle/>
          <a:p>
            <a:pPr marL="0" indent="0" algn="ctr">
              <a:buNone/>
            </a:pPr>
            <a:r>
              <a:rPr lang="en-US" dirty="0"/>
              <a:t>Luke 14:28-33 (NIV)  "Suppose one of you wants to build a tower. Will he not first sit down and estimate the cost to see if he has enough money to complete it? 29  For if he lays the foundation and is not able to finish it, everyone who sees it will ridicule him, 30  saying, 'This fellow began to build and was not able to finish.' 31  "Or suppose a king is about to go to war against another king. </a:t>
            </a:r>
            <a:endParaRPr lang="en-US" dirty="0"/>
          </a:p>
        </p:txBody>
      </p:sp>
    </p:spTree>
    <p:extLst>
      <p:ext uri="{BB962C8B-B14F-4D97-AF65-F5344CB8AC3E}">
        <p14:creationId xmlns:p14="http://schemas.microsoft.com/office/powerpoint/2010/main" val="17053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Listen for the importance of counting the cost</a:t>
            </a:r>
            <a:r>
              <a:rPr lang="en-US" dirty="0" smtClean="0"/>
              <a:t>.</a:t>
            </a:r>
            <a:endParaRPr lang="en-US" dirty="0"/>
          </a:p>
        </p:txBody>
      </p:sp>
      <p:sp>
        <p:nvSpPr>
          <p:cNvPr id="4" name="Content Placeholder 3"/>
          <p:cNvSpPr>
            <a:spLocks noGrp="1"/>
          </p:cNvSpPr>
          <p:nvPr>
            <p:ph idx="1"/>
          </p:nvPr>
        </p:nvSpPr>
        <p:spPr>
          <a:xfrm>
            <a:off x="1122744" y="1767752"/>
            <a:ext cx="10092159" cy="4351338"/>
          </a:xfrm>
        </p:spPr>
        <p:txBody>
          <a:bodyPr/>
          <a:lstStyle/>
          <a:p>
            <a:pPr marL="0" indent="0" algn="ctr">
              <a:buNone/>
            </a:pPr>
            <a:r>
              <a:rPr lang="en-US" dirty="0"/>
              <a:t>Will he not first sit down and consider whether he is able with ten thousand men to oppose the one coming against him with twenty thousand? 32  If he is not able, he will send a delegation while the other is still a long way off and will ask for terms of peace. 33  In the same way, any of you who does not give up everything he has cannot be my disciple.</a:t>
            </a:r>
          </a:p>
          <a:p>
            <a:pPr marL="0" indent="0" algn="ctr">
              <a:buNone/>
            </a:pPr>
            <a:endParaRPr lang="en-US" dirty="0"/>
          </a:p>
        </p:txBody>
      </p:sp>
      <p:pic>
        <p:nvPicPr>
          <p:cNvPr id="5" name="Picture 4"/>
          <p:cNvPicPr>
            <a:picLocks noChangeAspect="1"/>
          </p:cNvPicPr>
          <p:nvPr/>
        </p:nvPicPr>
        <p:blipFill>
          <a:blip r:embed="rId2"/>
          <a:stretch>
            <a:fillRect/>
          </a:stretch>
        </p:blipFill>
        <p:spPr>
          <a:xfrm>
            <a:off x="4707435" y="5996669"/>
            <a:ext cx="2476190"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9421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120</TotalTime>
  <Words>944</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Hate Your Family (?)</vt:lpstr>
      <vt:lpstr>Think About It …</vt:lpstr>
      <vt:lpstr>Listen for a strange command.</vt:lpstr>
      <vt:lpstr>Total Devotion</vt:lpstr>
      <vt:lpstr>Total Devotion</vt:lpstr>
      <vt:lpstr>Total Devotion</vt:lpstr>
      <vt:lpstr>Total Devotion</vt:lpstr>
      <vt:lpstr>Listen for the importance of counting the cost.</vt:lpstr>
      <vt:lpstr>Listen for the importance of counting the cost.</vt:lpstr>
      <vt:lpstr>Count the Cost of Following Jesus</vt:lpstr>
      <vt:lpstr>Count the Cost of Following Jesus</vt:lpstr>
      <vt:lpstr>Listen for how we influence the world.</vt:lpstr>
      <vt:lpstr>Make Others “Thirsty” for Jesus</vt:lpstr>
      <vt:lpstr>Make Others “Thirsty” for Jesus</vt:lpstr>
      <vt:lpstr>Application</vt:lpstr>
      <vt:lpstr>Application</vt:lpstr>
      <vt:lpstr>Application</vt:lpstr>
      <vt:lpstr>Family Activities</vt:lpstr>
      <vt:lpstr>Hate Your Family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Hate Your Family (?)</dc:title>
  <dc:creator>Steve Armstrong</dc:creator>
  <cp:lastModifiedBy>Steve Armstrong</cp:lastModifiedBy>
  <cp:revision>7</cp:revision>
  <dcterms:created xsi:type="dcterms:W3CDTF">2019-05-03T12:38:36Z</dcterms:created>
  <dcterms:modified xsi:type="dcterms:W3CDTF">2019-05-03T14:39:25Z</dcterms:modified>
</cp:coreProperties>
</file>