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02"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5/30/2019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5/30/2019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5/30/2019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5/30/2019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average-heros.tripod.com/id17.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atch.liberty.edu/media/t/1_o7ijmz2f"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inyurl.com/y3jb5yx2" TargetMode="Externa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Hannah:</a:t>
            </a:r>
            <a:br>
              <a:rPr lang="en-US" dirty="0" smtClean="0"/>
            </a:br>
            <a:r>
              <a:rPr lang="en-US" dirty="0" smtClean="0"/>
              <a:t>Faith that Prays</a:t>
            </a:r>
            <a:endParaRPr lang="en-US" dirty="0"/>
          </a:p>
        </p:txBody>
      </p:sp>
      <p:sp>
        <p:nvSpPr>
          <p:cNvPr id="3" name="Subtitle 2"/>
          <p:cNvSpPr>
            <a:spLocks noGrp="1"/>
          </p:cNvSpPr>
          <p:nvPr>
            <p:ph type="subTitle" idx="1"/>
          </p:nvPr>
        </p:nvSpPr>
        <p:spPr>
          <a:xfrm>
            <a:off x="1524000" y="3847604"/>
            <a:ext cx="9144000" cy="1410195"/>
          </a:xfrm>
        </p:spPr>
        <p:txBody>
          <a:bodyPr/>
          <a:lstStyle/>
          <a:p>
            <a:r>
              <a:rPr lang="en-US" dirty="0" smtClean="0"/>
              <a:t>June 16</a:t>
            </a:r>
            <a:endParaRPr lang="en-US" dirty="0"/>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God answered </a:t>
            </a:r>
            <a:r>
              <a:rPr lang="en-US" dirty="0" smtClean="0"/>
              <a:t>prayer.</a:t>
            </a:r>
            <a:endParaRPr lang="en-US" dirty="0"/>
          </a:p>
        </p:txBody>
      </p:sp>
      <p:sp>
        <p:nvSpPr>
          <p:cNvPr id="3" name="Content Placeholder 2"/>
          <p:cNvSpPr>
            <a:spLocks noGrp="1"/>
          </p:cNvSpPr>
          <p:nvPr>
            <p:ph idx="1"/>
          </p:nvPr>
        </p:nvSpPr>
        <p:spPr>
          <a:xfrm>
            <a:off x="896073" y="1782501"/>
            <a:ext cx="10515600" cy="4162968"/>
          </a:xfrm>
        </p:spPr>
        <p:txBody>
          <a:bodyPr>
            <a:normAutofit/>
          </a:bodyPr>
          <a:lstStyle/>
          <a:p>
            <a:pPr marL="0" indent="0" algn="ctr">
              <a:buNone/>
            </a:pPr>
            <a:r>
              <a:rPr lang="en-US" dirty="0"/>
              <a:t>I am the woman who stood here beside you praying to the LORD. 27  I prayed for this child, and the LORD has granted me what I asked of him. 28  So now I give him to the LORD. For his whole life he will be given over to the LORD." And he worshiped the LORD there.</a:t>
            </a:r>
            <a:endParaRPr lang="en-US" dirty="0"/>
          </a:p>
        </p:txBody>
      </p:sp>
      <p:pic>
        <p:nvPicPr>
          <p:cNvPr id="4" name="Picture 3"/>
          <p:cNvPicPr>
            <a:picLocks noChangeAspect="1"/>
          </p:cNvPicPr>
          <p:nvPr/>
        </p:nvPicPr>
        <p:blipFill>
          <a:blip r:embed="rId2"/>
          <a:stretch>
            <a:fillRect/>
          </a:stretch>
        </p:blipFill>
        <p:spPr>
          <a:xfrm>
            <a:off x="4832044" y="5327388"/>
            <a:ext cx="2504762" cy="32381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43624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God to Answer</a:t>
            </a:r>
            <a:endParaRPr lang="en-US" dirty="0"/>
          </a:p>
        </p:txBody>
      </p:sp>
      <p:sp>
        <p:nvSpPr>
          <p:cNvPr id="3" name="Content Placeholder 2"/>
          <p:cNvSpPr>
            <a:spLocks noGrp="1"/>
          </p:cNvSpPr>
          <p:nvPr>
            <p:ph idx="1"/>
          </p:nvPr>
        </p:nvSpPr>
        <p:spPr/>
        <p:txBody>
          <a:bodyPr/>
          <a:lstStyle/>
          <a:p>
            <a:r>
              <a:rPr lang="en-US" dirty="0"/>
              <a:t>Previous verses tell us that Eli at first thought she was drunk.  Now, according to verse 17, what was Eli’s response to Hannah’s situation?  </a:t>
            </a:r>
          </a:p>
          <a:p>
            <a:r>
              <a:rPr lang="en-US" dirty="0"/>
              <a:t>How did Hannah’s mood change after she had prayed?  What did the presence of newfound peace allow her to do? </a:t>
            </a:r>
          </a:p>
          <a:p>
            <a:r>
              <a:rPr lang="en-US" dirty="0"/>
              <a:t>In a subsequent visit to Shiloh, what was Hannah’s testimony?</a:t>
            </a:r>
          </a:p>
          <a:p>
            <a:endParaRPr lang="en-US" dirty="0"/>
          </a:p>
        </p:txBody>
      </p:sp>
    </p:spTree>
    <p:extLst>
      <p:ext uri="{BB962C8B-B14F-4D97-AF65-F5344CB8AC3E}">
        <p14:creationId xmlns:p14="http://schemas.microsoft.com/office/powerpoint/2010/main" val="413533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God to Answer</a:t>
            </a:r>
          </a:p>
        </p:txBody>
      </p:sp>
      <p:sp>
        <p:nvSpPr>
          <p:cNvPr id="3" name="Content Placeholder 2"/>
          <p:cNvSpPr>
            <a:spLocks noGrp="1"/>
          </p:cNvSpPr>
          <p:nvPr>
            <p:ph idx="1"/>
          </p:nvPr>
        </p:nvSpPr>
        <p:spPr/>
        <p:txBody>
          <a:bodyPr/>
          <a:lstStyle/>
          <a:p>
            <a:r>
              <a:rPr lang="en-US" dirty="0"/>
              <a:t>What action did Hannah take that proved the sincerity of her vow to the Lord and her gratitude for His work in her life? </a:t>
            </a:r>
          </a:p>
          <a:p>
            <a:r>
              <a:rPr lang="en-US" dirty="0" smtClean="0"/>
              <a:t>Agree or disagree?</a:t>
            </a:r>
            <a:endParaRPr lang="en-US" dirty="0"/>
          </a:p>
        </p:txBody>
      </p:sp>
      <p:pic>
        <p:nvPicPr>
          <p:cNvPr id="1026" name="Picture 2" descr="Image result for argu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4" y="3796496"/>
            <a:ext cx="2317625" cy="283790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ounded Rectangular Callout 3"/>
          <p:cNvSpPr/>
          <p:nvPr/>
        </p:nvSpPr>
        <p:spPr>
          <a:xfrm>
            <a:off x="6921660" y="2963119"/>
            <a:ext cx="1377387" cy="775504"/>
          </a:xfrm>
          <a:prstGeom prst="wedgeRoundRectCallout">
            <a:avLst>
              <a:gd name="adj1" fmla="val 43793"/>
              <a:gd name="adj2" fmla="val 7294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It was a </a:t>
            </a:r>
            <a:br>
              <a:rPr lang="en-US" dirty="0" smtClean="0">
                <a:latin typeface="Comic Sans MS" panose="030F0702030302020204" pitchFamily="66" charset="0"/>
              </a:rPr>
            </a:br>
            <a:r>
              <a:rPr lang="en-US" dirty="0" smtClean="0">
                <a:latin typeface="Comic Sans MS" panose="030F0702030302020204" pitchFamily="66" charset="0"/>
              </a:rPr>
              <a:t>good vow!</a:t>
            </a:r>
            <a:endParaRPr lang="en-US" dirty="0">
              <a:latin typeface="Comic Sans MS" panose="030F0702030302020204" pitchFamily="66" charset="0"/>
            </a:endParaRPr>
          </a:p>
        </p:txBody>
      </p:sp>
      <p:sp>
        <p:nvSpPr>
          <p:cNvPr id="6" name="Rounded Rectangular Callout 5"/>
          <p:cNvSpPr/>
          <p:nvPr/>
        </p:nvSpPr>
        <p:spPr>
          <a:xfrm>
            <a:off x="9377423" y="2907175"/>
            <a:ext cx="1722699" cy="775504"/>
          </a:xfrm>
          <a:prstGeom prst="wedgeRoundRectCallout">
            <a:avLst>
              <a:gd name="adj1" fmla="val -36879"/>
              <a:gd name="adj2" fmla="val 8041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It was over the edge!</a:t>
            </a:r>
            <a:endParaRPr lang="en-US"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59661096"/>
              </p:ext>
            </p:extLst>
          </p:nvPr>
        </p:nvGraphicFramePr>
        <p:xfrm>
          <a:off x="1210196" y="4330967"/>
          <a:ext cx="6128154" cy="1280160"/>
        </p:xfrm>
        <a:graphic>
          <a:graphicData uri="http://schemas.openxmlformats.org/drawingml/2006/table">
            <a:tbl>
              <a:tblPr firstRow="1" bandRow="1">
                <a:tableStyleId>{5C22544A-7EE6-4342-B048-85BDC9FD1C3A}</a:tableStyleId>
              </a:tblPr>
              <a:tblGrid>
                <a:gridCol w="3064077"/>
                <a:gridCol w="3064077"/>
              </a:tblGrid>
              <a:tr h="370840">
                <a:tc>
                  <a:txBody>
                    <a:bodyPr/>
                    <a:lstStyle/>
                    <a:p>
                      <a:pPr algn="ctr"/>
                      <a:r>
                        <a:rPr lang="en-US" sz="2400" dirty="0" smtClean="0"/>
                        <a:t>A Good</a:t>
                      </a:r>
                      <a:r>
                        <a:rPr lang="en-US" sz="2400" baseline="0" dirty="0" smtClean="0"/>
                        <a:t> Vow</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Over the Edge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400" dirty="0" smtClean="0"/>
                    </a:p>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4444679" y="4271059"/>
            <a:ext cx="4815069" cy="144655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US" sz="4400" dirty="0"/>
              <a:t>Yet God heard her vow and honored it</a:t>
            </a:r>
            <a:endParaRPr lang="en-US" sz="4400" dirty="0"/>
          </a:p>
        </p:txBody>
      </p:sp>
    </p:spTree>
    <p:extLst>
      <p:ext uri="{BB962C8B-B14F-4D97-AF65-F5344CB8AC3E}">
        <p14:creationId xmlns:p14="http://schemas.microsoft.com/office/powerpoint/2010/main" val="136493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5"/>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1026"/>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4"/>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God to Answer</a:t>
            </a:r>
          </a:p>
        </p:txBody>
      </p:sp>
      <p:sp>
        <p:nvSpPr>
          <p:cNvPr id="3" name="Content Placeholder 2"/>
          <p:cNvSpPr>
            <a:spLocks noGrp="1"/>
          </p:cNvSpPr>
          <p:nvPr>
            <p:ph idx="1"/>
          </p:nvPr>
        </p:nvSpPr>
        <p:spPr>
          <a:xfrm>
            <a:off x="907649" y="1513109"/>
            <a:ext cx="10515600" cy="4351338"/>
          </a:xfrm>
        </p:spPr>
        <p:txBody>
          <a:bodyPr/>
          <a:lstStyle/>
          <a:p>
            <a:r>
              <a:rPr lang="en-US" dirty="0">
                <a:solidFill>
                  <a:srgbClr val="C00000"/>
                </a:solidFill>
              </a:rPr>
              <a:t>Consider some promise you made to God at one time or another …</a:t>
            </a:r>
          </a:p>
          <a:p>
            <a:pPr lvl="1"/>
            <a:r>
              <a:rPr lang="en-US" dirty="0" smtClean="0">
                <a:solidFill>
                  <a:srgbClr val="C00000"/>
                </a:solidFill>
              </a:rPr>
              <a:t>To tithe or even give </a:t>
            </a:r>
            <a:r>
              <a:rPr lang="en-US" i="1" dirty="0" smtClean="0">
                <a:solidFill>
                  <a:srgbClr val="C00000"/>
                </a:solidFill>
              </a:rPr>
              <a:t>more</a:t>
            </a:r>
            <a:r>
              <a:rPr lang="en-US" dirty="0" smtClean="0">
                <a:solidFill>
                  <a:srgbClr val="C00000"/>
                </a:solidFill>
              </a:rPr>
              <a:t> than 10%</a:t>
            </a:r>
          </a:p>
          <a:p>
            <a:pPr lvl="1"/>
            <a:r>
              <a:rPr lang="en-US" dirty="0" smtClean="0">
                <a:solidFill>
                  <a:srgbClr val="C00000"/>
                </a:solidFill>
              </a:rPr>
              <a:t>To spend more time reading your bible and praying</a:t>
            </a:r>
          </a:p>
          <a:p>
            <a:pPr lvl="1"/>
            <a:r>
              <a:rPr lang="en-US" dirty="0" smtClean="0">
                <a:solidFill>
                  <a:srgbClr val="C00000"/>
                </a:solidFill>
              </a:rPr>
              <a:t>To volunteer </a:t>
            </a:r>
            <a:r>
              <a:rPr lang="en-US" dirty="0">
                <a:solidFill>
                  <a:srgbClr val="C00000"/>
                </a:solidFill>
              </a:rPr>
              <a:t>for a church ministry (VBS, </a:t>
            </a:r>
            <a:r>
              <a:rPr lang="en-US" dirty="0" smtClean="0">
                <a:solidFill>
                  <a:srgbClr val="C00000"/>
                </a:solidFill>
              </a:rPr>
              <a:t>Bible Study groups, music ministry, </a:t>
            </a:r>
            <a:r>
              <a:rPr lang="en-US" dirty="0">
                <a:solidFill>
                  <a:srgbClr val="C00000"/>
                </a:solidFill>
              </a:rPr>
              <a:t>visitation team, etc</a:t>
            </a:r>
            <a:r>
              <a:rPr lang="en-US" dirty="0" smtClean="0">
                <a:solidFill>
                  <a:srgbClr val="C00000"/>
                </a:solidFill>
              </a:rPr>
              <a:t>.)</a:t>
            </a:r>
          </a:p>
          <a:p>
            <a:pPr lvl="1"/>
            <a:endParaRPr lang="en-US" dirty="0">
              <a:solidFill>
                <a:srgbClr val="C00000"/>
              </a:solidFill>
            </a:endParaRPr>
          </a:p>
          <a:p>
            <a:pPr marL="0" indent="0">
              <a:buNone/>
            </a:pPr>
            <a:r>
              <a:rPr lang="en-US" dirty="0">
                <a:solidFill>
                  <a:srgbClr val="C00000"/>
                </a:solidFill>
                <a:sym typeface="Wingdings" panose="05000000000000000000" pitchFamily="2" charset="2"/>
              </a:rPr>
              <a:t></a:t>
            </a:r>
            <a:r>
              <a:rPr lang="en-US" dirty="0">
                <a:solidFill>
                  <a:srgbClr val="C00000"/>
                </a:solidFill>
              </a:rPr>
              <a:t> Look for ways in which you can actually carry out on that promise this week.</a:t>
            </a:r>
          </a:p>
          <a:p>
            <a:endParaRPr lang="en-US" dirty="0"/>
          </a:p>
        </p:txBody>
      </p:sp>
    </p:spTree>
    <p:extLst>
      <p:ext uri="{BB962C8B-B14F-4D97-AF65-F5344CB8AC3E}">
        <p14:creationId xmlns:p14="http://schemas.microsoft.com/office/powerpoint/2010/main" val="3517961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Hannah praises God</a:t>
            </a:r>
            <a:r>
              <a:rPr lang="en-US" dirty="0" smtClean="0"/>
              <a:t>.</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dirty="0"/>
              <a:t>1 Samuel 2:1-3 (NIV)  Then Hannah prayed and said: "My heart rejoices in the LORD; in the LORD my horn is lifted high. My mouth boasts over my enemies, for I delight in your deliverance.  2  "There is no one holy like the LORD; there is no one besides you; there is no Rock like our God.  3  "Do not keep talking so proudly or let your mouth speak such arrogance, for the LORD is a God who knows, and by him deeds are weighed.</a:t>
            </a:r>
          </a:p>
          <a:p>
            <a:pPr marL="0" indent="0" algn="ctr">
              <a:buNone/>
            </a:pPr>
            <a:endParaRPr lang="en-US" sz="3200" dirty="0"/>
          </a:p>
        </p:txBody>
      </p:sp>
      <p:pic>
        <p:nvPicPr>
          <p:cNvPr id="4" name="Picture 3"/>
          <p:cNvPicPr>
            <a:picLocks noChangeAspect="1"/>
          </p:cNvPicPr>
          <p:nvPr/>
        </p:nvPicPr>
        <p:blipFill>
          <a:blip r:embed="rId2"/>
          <a:stretch>
            <a:fillRect/>
          </a:stretch>
        </p:blipFill>
        <p:spPr>
          <a:xfrm>
            <a:off x="4820469" y="5755652"/>
            <a:ext cx="2504762" cy="32381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5965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God for His Answer</a:t>
            </a:r>
            <a:endParaRPr lang="en-US" dirty="0"/>
          </a:p>
        </p:txBody>
      </p:sp>
      <p:sp>
        <p:nvSpPr>
          <p:cNvPr id="3" name="Content Placeholder 2"/>
          <p:cNvSpPr>
            <a:spLocks noGrp="1"/>
          </p:cNvSpPr>
          <p:nvPr>
            <p:ph idx="1"/>
          </p:nvPr>
        </p:nvSpPr>
        <p:spPr/>
        <p:txBody>
          <a:bodyPr/>
          <a:lstStyle/>
          <a:p>
            <a:r>
              <a:rPr lang="en-US" dirty="0"/>
              <a:t>What are the main points of her prayer?</a:t>
            </a:r>
          </a:p>
          <a:p>
            <a:r>
              <a:rPr lang="en-US" dirty="0"/>
              <a:t>What are the prevailing emotions of Hannah’s prayer?</a:t>
            </a:r>
          </a:p>
          <a:p>
            <a:r>
              <a:rPr lang="en-US" dirty="0"/>
              <a:t>What traits of the Lord are highlighted in these verses? Why can He be trusted? </a:t>
            </a:r>
          </a:p>
          <a:p>
            <a:endParaRPr lang="en-US" dirty="0"/>
          </a:p>
        </p:txBody>
      </p:sp>
    </p:spTree>
    <p:extLst>
      <p:ext uri="{BB962C8B-B14F-4D97-AF65-F5344CB8AC3E}">
        <p14:creationId xmlns:p14="http://schemas.microsoft.com/office/powerpoint/2010/main" val="114472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God for His Answer</a:t>
            </a:r>
          </a:p>
        </p:txBody>
      </p:sp>
      <p:sp>
        <p:nvSpPr>
          <p:cNvPr id="3" name="Content Placeholder 2"/>
          <p:cNvSpPr>
            <a:spLocks noGrp="1"/>
          </p:cNvSpPr>
          <p:nvPr>
            <p:ph idx="1"/>
          </p:nvPr>
        </p:nvSpPr>
        <p:spPr/>
        <p:txBody>
          <a:bodyPr/>
          <a:lstStyle/>
          <a:p>
            <a:r>
              <a:rPr lang="en-US" dirty="0"/>
              <a:t>Why can God be trusted?</a:t>
            </a:r>
          </a:p>
          <a:p>
            <a:r>
              <a:rPr lang="en-US" dirty="0"/>
              <a:t>What are some practical ways to cultivate a lifestyle of gratitude?</a:t>
            </a:r>
          </a:p>
          <a:p>
            <a:r>
              <a:rPr lang="en-US" dirty="0" smtClean="0">
                <a:solidFill>
                  <a:srgbClr val="C00000"/>
                </a:solidFill>
              </a:rPr>
              <a:t>Download and print </a:t>
            </a:r>
            <a:r>
              <a:rPr lang="en-US" i="1" dirty="0" smtClean="0">
                <a:solidFill>
                  <a:srgbClr val="C00000"/>
                </a:solidFill>
              </a:rPr>
              <a:t>101 </a:t>
            </a:r>
            <a:r>
              <a:rPr lang="en-US" i="1" dirty="0">
                <a:solidFill>
                  <a:srgbClr val="C00000"/>
                </a:solidFill>
              </a:rPr>
              <a:t>Reasons to Praise God </a:t>
            </a:r>
            <a:r>
              <a:rPr lang="en-US" dirty="0" smtClean="0">
                <a:solidFill>
                  <a:srgbClr val="C00000"/>
                </a:solidFill>
              </a:rPr>
              <a:t/>
            </a:r>
            <a:br>
              <a:rPr lang="en-US" dirty="0" smtClean="0">
                <a:solidFill>
                  <a:srgbClr val="C00000"/>
                </a:solidFill>
              </a:rPr>
            </a:br>
            <a:r>
              <a:rPr lang="en-US" dirty="0" smtClean="0"/>
              <a:t> </a:t>
            </a:r>
            <a:r>
              <a:rPr lang="en-US" u="sng" dirty="0">
                <a:hlinkClick r:id="rId2"/>
              </a:rPr>
              <a:t>http://</a:t>
            </a:r>
            <a:r>
              <a:rPr lang="en-US" u="sng" dirty="0" smtClean="0">
                <a:hlinkClick r:id="rId2"/>
              </a:rPr>
              <a:t>average-heros.tripod.com/id17.html</a:t>
            </a:r>
            <a:r>
              <a:rPr lang="en-US" dirty="0" smtClean="0"/>
              <a:t> </a:t>
            </a:r>
            <a:r>
              <a:rPr lang="en-US" dirty="0" smtClean="0">
                <a:solidFill>
                  <a:srgbClr val="C00000"/>
                </a:solidFill>
              </a:rPr>
              <a:t>to use in your personal time of prayer and praise.</a:t>
            </a:r>
            <a:endParaRPr lang="en-US" dirty="0">
              <a:solidFill>
                <a:srgbClr val="C00000"/>
              </a:solidFill>
            </a:endParaRPr>
          </a:p>
        </p:txBody>
      </p:sp>
    </p:spTree>
    <p:extLst>
      <p:ext uri="{BB962C8B-B14F-4D97-AF65-F5344CB8AC3E}">
        <p14:creationId xmlns:p14="http://schemas.microsoft.com/office/powerpoint/2010/main" val="63486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0603" y="1678330"/>
            <a:ext cx="6822895" cy="3536534"/>
          </a:xfrm>
          <a:prstGeom prst="rect">
            <a:avLst/>
          </a:prstGeom>
          <a:ln>
            <a:noFill/>
          </a:ln>
          <a:effectLst>
            <a:outerShdw blurRad="292100" dist="139700" dir="2700000" algn="tl" rotWithShape="0">
              <a:srgbClr val="333333">
                <a:alpha val="65000"/>
              </a:srgbClr>
            </a:outerShdw>
          </a:effectLst>
        </p:spPr>
      </p:pic>
      <p:sp>
        <p:nvSpPr>
          <p:cNvPr id="5" name="TextBox 4">
            <a:hlinkClick r:id="rId2"/>
          </p:cNvPr>
          <p:cNvSpPr txBox="1"/>
          <p:nvPr/>
        </p:nvSpPr>
        <p:spPr>
          <a:xfrm>
            <a:off x="3414532" y="5671595"/>
            <a:ext cx="4560425" cy="584775"/>
          </a:xfrm>
          <a:prstGeom prst="rect">
            <a:avLst/>
          </a:prstGeom>
          <a:noFill/>
        </p:spPr>
        <p:txBody>
          <a:bodyPr wrap="square" rtlCol="0">
            <a:spAutoFit/>
          </a:bodyPr>
          <a:lstStyle/>
          <a:p>
            <a:pPr algn="ctr"/>
            <a:r>
              <a:rPr lang="en-US" sz="3200" dirty="0" smtClean="0">
                <a:hlinkClick r:id="rId2"/>
              </a:rPr>
              <a:t>View Video</a:t>
            </a:r>
            <a:endParaRPr lang="en-US" sz="3200" dirty="0"/>
          </a:p>
        </p:txBody>
      </p:sp>
    </p:spTree>
    <p:extLst>
      <p:ext uri="{BB962C8B-B14F-4D97-AF65-F5344CB8AC3E}">
        <p14:creationId xmlns:p14="http://schemas.microsoft.com/office/powerpoint/2010/main" val="4006283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Applications</a:t>
            </a:r>
            <a:endParaRPr lang="en-US"/>
          </a:p>
        </p:txBody>
      </p:sp>
      <p:sp>
        <p:nvSpPr>
          <p:cNvPr id="3" name="Content Placeholder 2"/>
          <p:cNvSpPr>
            <a:spLocks noGrp="1"/>
          </p:cNvSpPr>
          <p:nvPr>
            <p:ph idx="1"/>
          </p:nvPr>
        </p:nvSpPr>
        <p:spPr>
          <a:xfrm>
            <a:off x="838200" y="1967695"/>
            <a:ext cx="10515600" cy="4209267"/>
          </a:xfrm>
        </p:spPr>
        <p:txBody>
          <a:bodyPr/>
          <a:lstStyle/>
          <a:p>
            <a:r>
              <a:rPr lang="en-US" dirty="0"/>
              <a:t>Pray. </a:t>
            </a:r>
          </a:p>
          <a:p>
            <a:pPr lvl="1"/>
            <a:r>
              <a:rPr lang="en-US" sz="3600" dirty="0"/>
              <a:t>If you’re not in the habit of praying, begin. </a:t>
            </a:r>
          </a:p>
          <a:p>
            <a:pPr lvl="1"/>
            <a:r>
              <a:rPr lang="en-US" sz="3600" dirty="0"/>
              <a:t>Do more than just offer quick, casual prayers; </a:t>
            </a:r>
          </a:p>
          <a:p>
            <a:pPr lvl="1"/>
            <a:r>
              <a:rPr lang="en-US" sz="3600" dirty="0"/>
              <a:t>Set aside time each day for an uninterrupted conversation with God with no distractions.</a:t>
            </a:r>
          </a:p>
          <a:p>
            <a:endParaRPr lang="en-US" dirty="0"/>
          </a:p>
        </p:txBody>
      </p:sp>
    </p:spTree>
    <p:extLst>
      <p:ext uri="{BB962C8B-B14F-4D97-AF65-F5344CB8AC3E}">
        <p14:creationId xmlns:p14="http://schemas.microsoft.com/office/powerpoint/2010/main" val="875496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Applications</a:t>
            </a:r>
            <a:endParaRPr lang="en-US"/>
          </a:p>
        </p:txBody>
      </p:sp>
      <p:sp>
        <p:nvSpPr>
          <p:cNvPr id="3" name="Content Placeholder 2"/>
          <p:cNvSpPr>
            <a:spLocks noGrp="1"/>
          </p:cNvSpPr>
          <p:nvPr>
            <p:ph idx="1"/>
          </p:nvPr>
        </p:nvSpPr>
        <p:spPr>
          <a:xfrm>
            <a:off x="838200" y="1698304"/>
            <a:ext cx="10515600" cy="4351338"/>
          </a:xfrm>
        </p:spPr>
        <p:txBody>
          <a:bodyPr/>
          <a:lstStyle/>
          <a:p>
            <a:r>
              <a:rPr lang="en-US" dirty="0"/>
              <a:t>Pray with others. </a:t>
            </a:r>
          </a:p>
          <a:p>
            <a:pPr lvl="1"/>
            <a:r>
              <a:rPr lang="en-US" sz="3600" dirty="0"/>
              <a:t>Share your needs with others and pray together. </a:t>
            </a:r>
          </a:p>
          <a:p>
            <a:pPr lvl="1"/>
            <a:r>
              <a:rPr lang="en-US" sz="3600" dirty="0"/>
              <a:t>Claim Jesus’ promise, “</a:t>
            </a:r>
            <a:r>
              <a:rPr lang="en-US" sz="3600" i="1" dirty="0"/>
              <a:t>Again, truly I tell you that if two of you on earth agree about anything they ask for, it will be done for them by my Father in heaven. For where two or three gather in my name, there am I with them</a:t>
            </a:r>
            <a:r>
              <a:rPr lang="en-US" sz="3600" dirty="0"/>
              <a:t>” (Matt. 18:19-20)</a:t>
            </a:r>
          </a:p>
        </p:txBody>
      </p:sp>
    </p:spTree>
    <p:extLst>
      <p:ext uri="{BB962C8B-B14F-4D97-AF65-F5344CB8AC3E}">
        <p14:creationId xmlns:p14="http://schemas.microsoft.com/office/powerpoint/2010/main" val="4227868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Prayers by children</a:t>
            </a:r>
            <a:endParaRPr lang="en-US" dirty="0"/>
          </a:p>
        </p:txBody>
      </p:sp>
      <p:sp>
        <p:nvSpPr>
          <p:cNvPr id="3" name="Content Placeholder 2"/>
          <p:cNvSpPr>
            <a:spLocks noGrp="1"/>
          </p:cNvSpPr>
          <p:nvPr>
            <p:ph idx="1"/>
          </p:nvPr>
        </p:nvSpPr>
        <p:spPr>
          <a:xfrm>
            <a:off x="838200" y="1825625"/>
            <a:ext cx="8578932" cy="4351338"/>
          </a:xfrm>
        </p:spPr>
        <p:txBody>
          <a:bodyPr/>
          <a:lstStyle/>
          <a:p>
            <a:pPr lvl="0"/>
            <a:r>
              <a:rPr lang="en-US" sz="2800" dirty="0"/>
              <a:t>Dear God, my Mom tells me that you have a reason for everything on Earth, I guess broccoli is one of your mysteries.</a:t>
            </a:r>
          </a:p>
          <a:p>
            <a:pPr lvl="0"/>
            <a:r>
              <a:rPr lang="en-US" sz="2800" dirty="0"/>
              <a:t>Please make my parents understand that if I don’t eat salad, I do better at school</a:t>
            </a:r>
          </a:p>
          <a:p>
            <a:pPr lvl="0"/>
            <a:r>
              <a:rPr lang="en-US" sz="2800" dirty="0"/>
              <a:t>Please forgive me for hiding my sister’s favorite doll…and please don’t tell her where it is.</a:t>
            </a:r>
          </a:p>
          <a:p>
            <a:pPr lvl="0"/>
            <a:r>
              <a:rPr lang="en-US" sz="2800" dirty="0"/>
              <a:t>Dear God, I need you to make my mom not allergic to cats.  I really want a cat and I really don’t want to ask my mom to move out.</a:t>
            </a:r>
          </a:p>
          <a:p>
            <a:endParaRPr lang="en-US" dirty="0"/>
          </a:p>
        </p:txBody>
      </p:sp>
      <p:pic>
        <p:nvPicPr>
          <p:cNvPr id="1026" name="Picture 2" descr="Image result for child pray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084624" y="2361031"/>
            <a:ext cx="2371806" cy="290425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90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Applications</a:t>
            </a:r>
            <a:endParaRPr lang="en-US"/>
          </a:p>
        </p:txBody>
      </p:sp>
      <p:sp>
        <p:nvSpPr>
          <p:cNvPr id="3" name="Content Placeholder 2"/>
          <p:cNvSpPr>
            <a:spLocks noGrp="1"/>
          </p:cNvSpPr>
          <p:nvPr>
            <p:ph idx="1"/>
          </p:nvPr>
        </p:nvSpPr>
        <p:spPr/>
        <p:txBody>
          <a:bodyPr/>
          <a:lstStyle/>
          <a:p>
            <a:r>
              <a:rPr lang="en-US" dirty="0"/>
              <a:t>Pray with a journal. </a:t>
            </a:r>
          </a:p>
          <a:p>
            <a:pPr lvl="1"/>
            <a:r>
              <a:rPr lang="en-US" sz="3600" dirty="0"/>
              <a:t>Begin a prayer journal or write down your prayer requests.</a:t>
            </a:r>
          </a:p>
          <a:p>
            <a:pPr lvl="1"/>
            <a:r>
              <a:rPr lang="en-US" sz="3600" dirty="0"/>
              <a:t>Record Scriptures that speak of God’s character and His plans for your life. </a:t>
            </a:r>
          </a:p>
          <a:p>
            <a:pPr lvl="1"/>
            <a:r>
              <a:rPr lang="en-US" sz="3600" dirty="0" smtClean="0"/>
              <a:t>Journal about the ways you see God working in the midst of your need.</a:t>
            </a:r>
            <a:endParaRPr lang="en-US" sz="3600" dirty="0"/>
          </a:p>
        </p:txBody>
      </p:sp>
    </p:spTree>
    <p:extLst>
      <p:ext uri="{BB962C8B-B14F-4D97-AF65-F5344CB8AC3E}">
        <p14:creationId xmlns:p14="http://schemas.microsoft.com/office/powerpoint/2010/main" val="1839013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Activities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2264" y="2669497"/>
            <a:ext cx="1257143" cy="2352381"/>
          </a:xfrm>
          <a:prstGeom prst="rect">
            <a:avLst/>
          </a:prstGeom>
          <a:ln>
            <a:noFill/>
          </a:ln>
          <a:effectLst>
            <a:outerShdw blurRad="292100" dist="139700" dir="2700000" algn="tl" rotWithShape="0">
              <a:srgbClr val="333333">
                <a:alpha val="65000"/>
              </a:srgbClr>
            </a:outerShdw>
          </a:effectLst>
        </p:spPr>
      </p:pic>
      <p:sp>
        <p:nvSpPr>
          <p:cNvPr id="5" name="Rounded Rectangular Callout 4"/>
          <p:cNvSpPr/>
          <p:nvPr/>
        </p:nvSpPr>
        <p:spPr>
          <a:xfrm>
            <a:off x="4537275" y="2118167"/>
            <a:ext cx="5868365" cy="2222339"/>
          </a:xfrm>
          <a:prstGeom prst="wedgeRoundRectCallout">
            <a:avLst>
              <a:gd name="adj1" fmla="val -66485"/>
              <a:gd name="adj2" fmla="val -989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I’m just “hanging around” to try to do the Word Search. Humph!  Some of the words are upside down.  Yes, you got your precious Crossword Puzzle, but there’s words to be found at </a:t>
            </a:r>
            <a:r>
              <a:rPr lang="en-US" u="sng" dirty="0">
                <a:latin typeface="Comic Sans MS" panose="030F0702030302020204" pitchFamily="66" charset="0"/>
                <a:hlinkClick r:id="rId3"/>
              </a:rPr>
              <a:t>https://</a:t>
            </a:r>
            <a:r>
              <a:rPr lang="en-US" u="sng" dirty="0" smtClean="0">
                <a:latin typeface="Comic Sans MS" panose="030F0702030302020204" pitchFamily="66" charset="0"/>
                <a:hlinkClick r:id="rId3"/>
              </a:rPr>
              <a:t>tinyurl.com/y3jb5yx2</a:t>
            </a:r>
            <a:r>
              <a:rPr lang="en-US" u="sng" dirty="0" smtClean="0">
                <a:latin typeface="Comic Sans MS" panose="030F0702030302020204" pitchFamily="66" charset="0"/>
              </a:rPr>
              <a:t> </a:t>
            </a:r>
            <a:r>
              <a:rPr lang="en-US" dirty="0" smtClean="0">
                <a:latin typeface="Comic Sans MS" panose="030F0702030302020204" pitchFamily="66" charset="0"/>
              </a:rPr>
              <a:t>... Other fun and games there too.  Humph!  You’d be wise to get over there and GET TO WORK!</a:t>
            </a:r>
            <a:endParaRPr lang="en-US" dirty="0">
              <a:latin typeface="Comic Sans MS" panose="030F0702030302020204" pitchFamily="66" charset="0"/>
            </a:endParaRPr>
          </a:p>
        </p:txBody>
      </p:sp>
    </p:spTree>
    <p:extLst>
      <p:ext uri="{BB962C8B-B14F-4D97-AF65-F5344CB8AC3E}">
        <p14:creationId xmlns:p14="http://schemas.microsoft.com/office/powerpoint/2010/main" val="570780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Hannah:</a:t>
            </a:r>
            <a:br>
              <a:rPr lang="en-US" dirty="0" smtClean="0"/>
            </a:br>
            <a:r>
              <a:rPr lang="en-US" dirty="0" smtClean="0"/>
              <a:t>Faith that Prays</a:t>
            </a:r>
            <a:endParaRPr lang="en-US" dirty="0"/>
          </a:p>
        </p:txBody>
      </p:sp>
      <p:sp>
        <p:nvSpPr>
          <p:cNvPr id="3" name="Subtitle 2"/>
          <p:cNvSpPr>
            <a:spLocks noGrp="1"/>
          </p:cNvSpPr>
          <p:nvPr>
            <p:ph type="subTitle" idx="1"/>
          </p:nvPr>
        </p:nvSpPr>
        <p:spPr>
          <a:xfrm>
            <a:off x="1524000" y="3847604"/>
            <a:ext cx="9144000" cy="1410195"/>
          </a:xfrm>
        </p:spPr>
        <p:txBody>
          <a:bodyPr/>
          <a:lstStyle/>
          <a:p>
            <a:r>
              <a:rPr lang="en-US" dirty="0" smtClean="0"/>
              <a:t>June 16</a:t>
            </a:r>
            <a:endParaRPr lang="en-US" dirty="0"/>
          </a:p>
        </p:txBody>
      </p:sp>
    </p:spTree>
    <p:extLst>
      <p:ext uri="{BB962C8B-B14F-4D97-AF65-F5344CB8AC3E}">
        <p14:creationId xmlns:p14="http://schemas.microsoft.com/office/powerpoint/2010/main" val="3722318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Prayers by children</a:t>
            </a:r>
            <a:endParaRPr lang="en-US" dirty="0"/>
          </a:p>
        </p:txBody>
      </p:sp>
      <p:sp>
        <p:nvSpPr>
          <p:cNvPr id="3" name="Content Placeholder 2"/>
          <p:cNvSpPr>
            <a:spLocks noGrp="1"/>
          </p:cNvSpPr>
          <p:nvPr>
            <p:ph idx="1"/>
          </p:nvPr>
        </p:nvSpPr>
        <p:spPr>
          <a:xfrm>
            <a:off x="2858946" y="1570982"/>
            <a:ext cx="8495819" cy="4351338"/>
          </a:xfrm>
        </p:spPr>
        <p:txBody>
          <a:bodyPr>
            <a:noAutofit/>
          </a:bodyPr>
          <a:lstStyle/>
          <a:p>
            <a:pPr lvl="0"/>
            <a:r>
              <a:rPr lang="en-US" sz="2800" dirty="0"/>
              <a:t>Dear God…can you get me a Smartphone…Santa must have forgot.</a:t>
            </a:r>
          </a:p>
          <a:p>
            <a:pPr lvl="0"/>
            <a:r>
              <a:rPr lang="en-US" sz="2800" dirty="0"/>
              <a:t>Dear God, when will my sister stop being annoying, I’m down to my last patience.</a:t>
            </a:r>
          </a:p>
          <a:p>
            <a:pPr lvl="0"/>
            <a:r>
              <a:rPr lang="en-US" sz="2800" dirty="0"/>
              <a:t>Dear God, I promise to never say those words again, at least until my next shots.</a:t>
            </a:r>
          </a:p>
          <a:p>
            <a:pPr lvl="0"/>
            <a:r>
              <a:rPr lang="en-US" sz="2800" dirty="0"/>
              <a:t>Dear God, please don’t let it rain on Saturday, the first ball I hit will be for you.</a:t>
            </a:r>
          </a:p>
          <a:p>
            <a:pPr lvl="0"/>
            <a:r>
              <a:rPr lang="en-US" sz="2800" dirty="0"/>
              <a:t>Dear God, I hope my dog is with you in Heaven, please take care of him…sorry if he chews on your sandals</a:t>
            </a:r>
          </a:p>
          <a:p>
            <a:endParaRPr lang="en-US" sz="2000" dirty="0"/>
          </a:p>
        </p:txBody>
      </p:sp>
      <p:pic>
        <p:nvPicPr>
          <p:cNvPr id="2050" name="Picture 2" descr="Image result for child pray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78951" y="2232560"/>
            <a:ext cx="1646474" cy="237472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199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Hanna: Faith that Prays</a:t>
            </a:r>
            <a:endParaRPr lang="en-US" dirty="0"/>
          </a:p>
        </p:txBody>
      </p:sp>
      <p:sp>
        <p:nvSpPr>
          <p:cNvPr id="3" name="Content Placeholder 2"/>
          <p:cNvSpPr>
            <a:spLocks noGrp="1"/>
          </p:cNvSpPr>
          <p:nvPr>
            <p:ph idx="1"/>
          </p:nvPr>
        </p:nvSpPr>
        <p:spPr>
          <a:xfrm>
            <a:off x="838200" y="2106591"/>
            <a:ext cx="10515600" cy="4070371"/>
          </a:xfrm>
        </p:spPr>
        <p:txBody>
          <a:bodyPr/>
          <a:lstStyle/>
          <a:p>
            <a:r>
              <a:rPr lang="en-US" dirty="0">
                <a:solidFill>
                  <a:srgbClr val="C00000"/>
                </a:solidFill>
              </a:rPr>
              <a:t>We’re told that we need to have the faith of a little child </a:t>
            </a:r>
          </a:p>
          <a:p>
            <a:pPr lvl="1"/>
            <a:r>
              <a:rPr lang="en-US" dirty="0">
                <a:solidFill>
                  <a:srgbClr val="C00000"/>
                </a:solidFill>
              </a:rPr>
              <a:t>And children can be quite literal in their requests.</a:t>
            </a:r>
          </a:p>
          <a:p>
            <a:pPr lvl="1"/>
            <a:r>
              <a:rPr lang="en-US" dirty="0">
                <a:solidFill>
                  <a:srgbClr val="C00000"/>
                </a:solidFill>
              </a:rPr>
              <a:t>Today we consider that we can pray with </a:t>
            </a:r>
            <a:r>
              <a:rPr lang="en-US" dirty="0" smtClean="0">
                <a:solidFill>
                  <a:srgbClr val="C00000"/>
                </a:solidFill>
              </a:rPr>
              <a:t>confidence,   </a:t>
            </a:r>
            <a:r>
              <a:rPr lang="en-US" dirty="0">
                <a:solidFill>
                  <a:srgbClr val="C00000"/>
                </a:solidFill>
              </a:rPr>
              <a:t>God hears.</a:t>
            </a:r>
          </a:p>
          <a:p>
            <a:endParaRPr lang="en-US" dirty="0"/>
          </a:p>
        </p:txBody>
      </p:sp>
    </p:spTree>
    <p:extLst>
      <p:ext uri="{BB962C8B-B14F-4D97-AF65-F5344CB8AC3E}">
        <p14:creationId xmlns:p14="http://schemas.microsoft.com/office/powerpoint/2010/main" val="3361558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desperate prayer</a:t>
            </a:r>
            <a:r>
              <a:rPr lang="en-US" dirty="0" smtClean="0"/>
              <a:t>.</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dirty="0"/>
              <a:t>1 Samuel 1:1-2, 9 - 11 (NIV)  There was a certain man from </a:t>
            </a:r>
            <a:r>
              <a:rPr lang="en-US" sz="3200" dirty="0" err="1"/>
              <a:t>Ramathaim</a:t>
            </a:r>
            <a:r>
              <a:rPr lang="en-US" sz="3200" dirty="0"/>
              <a:t>, a </a:t>
            </a:r>
            <a:r>
              <a:rPr lang="en-US" sz="3200" dirty="0" err="1"/>
              <a:t>Zuphite</a:t>
            </a:r>
            <a:r>
              <a:rPr lang="en-US" sz="3200" dirty="0"/>
              <a:t> from the hill country of Ephraim, whose name was </a:t>
            </a:r>
            <a:r>
              <a:rPr lang="en-US" sz="3200" dirty="0" err="1"/>
              <a:t>Elkanah</a:t>
            </a:r>
            <a:r>
              <a:rPr lang="en-US" sz="3200" dirty="0"/>
              <a:t> son of </a:t>
            </a:r>
            <a:r>
              <a:rPr lang="en-US" sz="3200" dirty="0" err="1"/>
              <a:t>Jeroham</a:t>
            </a:r>
            <a:r>
              <a:rPr lang="en-US" sz="3200" dirty="0"/>
              <a:t>, the son of </a:t>
            </a:r>
            <a:r>
              <a:rPr lang="en-US" sz="3200" dirty="0" err="1"/>
              <a:t>Elihu</a:t>
            </a:r>
            <a:r>
              <a:rPr lang="en-US" sz="3200" dirty="0"/>
              <a:t>, the son of </a:t>
            </a:r>
            <a:r>
              <a:rPr lang="en-US" sz="3200" dirty="0" err="1"/>
              <a:t>Tohu</a:t>
            </a:r>
            <a:r>
              <a:rPr lang="en-US" sz="3200" dirty="0"/>
              <a:t>, the son of </a:t>
            </a:r>
            <a:r>
              <a:rPr lang="en-US" sz="3200" dirty="0" err="1"/>
              <a:t>Zuph</a:t>
            </a:r>
            <a:r>
              <a:rPr lang="en-US" sz="3200" dirty="0"/>
              <a:t>, an </a:t>
            </a:r>
            <a:r>
              <a:rPr lang="en-US" sz="3200" dirty="0" err="1"/>
              <a:t>Ephraimite</a:t>
            </a:r>
            <a:r>
              <a:rPr lang="en-US" sz="3200" dirty="0"/>
              <a:t>. 2  He had two wives; one was called Hannah and the other </a:t>
            </a:r>
            <a:r>
              <a:rPr lang="en-US" sz="3200" dirty="0" err="1"/>
              <a:t>Peninnah</a:t>
            </a:r>
            <a:r>
              <a:rPr lang="en-US" sz="3200" dirty="0"/>
              <a:t>. </a:t>
            </a:r>
            <a:r>
              <a:rPr lang="en-US" sz="3200" dirty="0" err="1"/>
              <a:t>Peninnah</a:t>
            </a:r>
            <a:r>
              <a:rPr lang="en-US" sz="3200" dirty="0"/>
              <a:t> had children, but Hannah had none. … 9  Once when they had finished eating and drinking in Shiloh, Hannah stood up. Now Eli the priest was sitting on a chair by the </a:t>
            </a:r>
            <a:endParaRPr lang="en-US" sz="3200" dirty="0"/>
          </a:p>
        </p:txBody>
      </p:sp>
    </p:spTree>
    <p:extLst>
      <p:ext uri="{BB962C8B-B14F-4D97-AF65-F5344CB8AC3E}">
        <p14:creationId xmlns:p14="http://schemas.microsoft.com/office/powerpoint/2010/main" val="20044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desperate prayer</a:t>
            </a:r>
            <a:r>
              <a:rPr lang="en-US" dirty="0" smtClean="0"/>
              <a:t>.</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dirty="0"/>
              <a:t>doorpost of the LORD's temple. 10  In bitterness of soul Hannah wept much and prayed to the LORD. 11  And she made a vow, saying, "O LORD Almighty, if you will only look upon your servant's misery and remember me, and not forget your servant but give her a son, then I will give him to the LORD for all the days of his life, and no razor will ever be used on his head."</a:t>
            </a:r>
          </a:p>
          <a:p>
            <a:pPr marL="0" indent="0" algn="ctr">
              <a:buNone/>
            </a:pPr>
            <a:endParaRPr lang="en-US" sz="3200" dirty="0"/>
          </a:p>
        </p:txBody>
      </p:sp>
      <p:pic>
        <p:nvPicPr>
          <p:cNvPr id="4" name="Picture 3"/>
          <p:cNvPicPr>
            <a:picLocks noChangeAspect="1"/>
          </p:cNvPicPr>
          <p:nvPr/>
        </p:nvPicPr>
        <p:blipFill>
          <a:blip r:embed="rId2"/>
          <a:stretch>
            <a:fillRect/>
          </a:stretch>
        </p:blipFill>
        <p:spPr>
          <a:xfrm>
            <a:off x="4774171" y="5466284"/>
            <a:ext cx="2504762" cy="32381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994711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Bring Your Needs to </a:t>
            </a:r>
            <a:r>
              <a:rPr lang="en-US" dirty="0" smtClean="0"/>
              <a:t>God</a:t>
            </a:r>
            <a:endParaRPr lang="en-US" dirty="0"/>
          </a:p>
        </p:txBody>
      </p:sp>
      <p:sp>
        <p:nvSpPr>
          <p:cNvPr id="3" name="Content Placeholder 2"/>
          <p:cNvSpPr>
            <a:spLocks noGrp="1"/>
          </p:cNvSpPr>
          <p:nvPr>
            <p:ph idx="1"/>
          </p:nvPr>
        </p:nvSpPr>
        <p:spPr/>
        <p:txBody>
          <a:bodyPr/>
          <a:lstStyle/>
          <a:p>
            <a:r>
              <a:rPr lang="en-US" dirty="0"/>
              <a:t>Why was Hannah so distressed? </a:t>
            </a:r>
          </a:p>
          <a:p>
            <a:r>
              <a:rPr lang="en-US" dirty="0" smtClean="0"/>
              <a:t>What </a:t>
            </a:r>
            <a:r>
              <a:rPr lang="en-US" dirty="0"/>
              <a:t>words and phrases describe her feelings?</a:t>
            </a:r>
          </a:p>
          <a:p>
            <a:r>
              <a:rPr lang="en-US" dirty="0"/>
              <a:t>How did she choose to handle her distress? </a:t>
            </a:r>
          </a:p>
          <a:p>
            <a:r>
              <a:rPr lang="en-US" dirty="0"/>
              <a:t>What are some reasons people might </a:t>
            </a:r>
            <a:r>
              <a:rPr lang="en-US" i="1" dirty="0"/>
              <a:t>hesitate</a:t>
            </a:r>
            <a:r>
              <a:rPr lang="en-US" dirty="0"/>
              <a:t> to bring their needs to the Lord?</a:t>
            </a:r>
          </a:p>
          <a:p>
            <a:endParaRPr lang="en-US" dirty="0"/>
          </a:p>
        </p:txBody>
      </p:sp>
    </p:spTree>
    <p:extLst>
      <p:ext uri="{BB962C8B-B14F-4D97-AF65-F5344CB8AC3E}">
        <p14:creationId xmlns:p14="http://schemas.microsoft.com/office/powerpoint/2010/main" val="274809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Bring Your Needs to God</a:t>
            </a:r>
          </a:p>
        </p:txBody>
      </p:sp>
      <p:sp>
        <p:nvSpPr>
          <p:cNvPr id="3" name="Content Placeholder 2"/>
          <p:cNvSpPr>
            <a:spLocks noGrp="1"/>
          </p:cNvSpPr>
          <p:nvPr>
            <p:ph idx="1"/>
          </p:nvPr>
        </p:nvSpPr>
        <p:spPr/>
        <p:txBody>
          <a:bodyPr/>
          <a:lstStyle/>
          <a:p>
            <a:r>
              <a:rPr lang="en-US" dirty="0"/>
              <a:t>If Hannah lived today, what might she have done to help solve her particular problem?</a:t>
            </a:r>
          </a:p>
          <a:p>
            <a:r>
              <a:rPr lang="en-US" dirty="0"/>
              <a:t>Why is it more important to take our problems and requests to God?</a:t>
            </a:r>
          </a:p>
          <a:p>
            <a:r>
              <a:rPr lang="en-US" dirty="0"/>
              <a:t>What was the momentous promise she made to </a:t>
            </a:r>
            <a:r>
              <a:rPr lang="en-US" dirty="0" smtClean="0"/>
              <a:t>God?</a:t>
            </a:r>
            <a:endParaRPr lang="en-US" dirty="0"/>
          </a:p>
          <a:p>
            <a:endParaRPr lang="en-US" dirty="0"/>
          </a:p>
        </p:txBody>
      </p:sp>
    </p:spTree>
    <p:extLst>
      <p:ext uri="{BB962C8B-B14F-4D97-AF65-F5344CB8AC3E}">
        <p14:creationId xmlns:p14="http://schemas.microsoft.com/office/powerpoint/2010/main" val="281852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God answered </a:t>
            </a:r>
            <a:r>
              <a:rPr lang="en-US" dirty="0" smtClean="0"/>
              <a:t>prayer.</a:t>
            </a:r>
            <a:endParaRPr lang="en-US" dirty="0"/>
          </a:p>
        </p:txBody>
      </p:sp>
      <p:sp>
        <p:nvSpPr>
          <p:cNvPr id="3" name="Content Placeholder 2"/>
          <p:cNvSpPr>
            <a:spLocks noGrp="1"/>
          </p:cNvSpPr>
          <p:nvPr>
            <p:ph idx="1"/>
          </p:nvPr>
        </p:nvSpPr>
        <p:spPr>
          <a:xfrm>
            <a:off x="896073" y="1782501"/>
            <a:ext cx="10515600" cy="4162968"/>
          </a:xfrm>
        </p:spPr>
        <p:txBody>
          <a:bodyPr>
            <a:normAutofit/>
          </a:bodyPr>
          <a:lstStyle/>
          <a:p>
            <a:pPr marL="0" indent="0" algn="ctr">
              <a:buNone/>
            </a:pPr>
            <a:r>
              <a:rPr lang="en-US" dirty="0"/>
              <a:t>1 Samuel 1:17-18, 26 - 28 (NIV)  Eli answered, "Go in peace, and may the God of Israel grant you what you have asked of him." 18  She said, "May your servant find favor in your eyes." Then she went her way and ate something, and her face was no longer downcast. … 26  and she said to him, "As surely as you live, my lord</a:t>
            </a:r>
            <a:endParaRPr lang="en-US" dirty="0"/>
          </a:p>
        </p:txBody>
      </p:sp>
    </p:spTree>
    <p:extLst>
      <p:ext uri="{BB962C8B-B14F-4D97-AF65-F5344CB8AC3E}">
        <p14:creationId xmlns:p14="http://schemas.microsoft.com/office/powerpoint/2010/main" val="42987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68</TotalTime>
  <Words>1268</Words>
  <Application>Microsoft Office PowerPoint</Application>
  <PresentationFormat>Widescreen</PresentationFormat>
  <Paragraphs>83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Comic Sans MS</vt:lpstr>
      <vt:lpstr>Wingdings</vt:lpstr>
      <vt:lpstr>Office Theme</vt:lpstr>
      <vt:lpstr>Hannah: Faith that Prays</vt:lpstr>
      <vt:lpstr>Prayers by children</vt:lpstr>
      <vt:lpstr>Prayers by children</vt:lpstr>
      <vt:lpstr>Hanna: Faith that Prays</vt:lpstr>
      <vt:lpstr>Listen for desperate prayer.</vt:lpstr>
      <vt:lpstr>Listen for desperate prayer.</vt:lpstr>
      <vt:lpstr>Bring Your Needs to God</vt:lpstr>
      <vt:lpstr>Bring Your Needs to God</vt:lpstr>
      <vt:lpstr>Listen for how God answered prayer.</vt:lpstr>
      <vt:lpstr>Listen for how God answered prayer.</vt:lpstr>
      <vt:lpstr>Trust God to Answer</vt:lpstr>
      <vt:lpstr>Trust God to Answer</vt:lpstr>
      <vt:lpstr>Trust God to Answer</vt:lpstr>
      <vt:lpstr>Listen for how Hannah praises God.</vt:lpstr>
      <vt:lpstr>Thank God for His Answer</vt:lpstr>
      <vt:lpstr>Thank God for His Answer</vt:lpstr>
      <vt:lpstr>Applications</vt:lpstr>
      <vt:lpstr>Applications</vt:lpstr>
      <vt:lpstr>Applications</vt:lpstr>
      <vt:lpstr>Applications</vt:lpstr>
      <vt:lpstr>Family Activities</vt:lpstr>
      <vt:lpstr>Hannah: Faith that Prays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Hannah: Faith that Prays</dc:title>
  <dc:creator>Steve Armstrong</dc:creator>
  <cp:lastModifiedBy>Steve Armstrong</cp:lastModifiedBy>
  <cp:revision>10</cp:revision>
  <dcterms:created xsi:type="dcterms:W3CDTF">2019-05-30T13:25:54Z</dcterms:created>
  <dcterms:modified xsi:type="dcterms:W3CDTF">2019-05-30T14:37:40Z</dcterms:modified>
</cp:coreProperties>
</file>