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75" d="100"/>
          <a:sy n="75" d="100"/>
        </p:scale>
        <p:origin x="492" y="24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8/1/2024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8/1/2024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8/1/2024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8/1/2024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5n86pm7a"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hyperlink" Target="https://tinyurl.com/ytbcd3pn"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Haman</a:t>
            </a:r>
          </a:p>
        </p:txBody>
      </p:sp>
      <p:sp>
        <p:nvSpPr>
          <p:cNvPr id="3" name="Subtitle 2"/>
          <p:cNvSpPr>
            <a:spLocks noGrp="1"/>
          </p:cNvSpPr>
          <p:nvPr>
            <p:ph type="subTitle" idx="1"/>
          </p:nvPr>
        </p:nvSpPr>
        <p:spPr>
          <a:xfrm>
            <a:off x="1524000" y="4074288"/>
            <a:ext cx="9144000" cy="1183511"/>
          </a:xfrm>
        </p:spPr>
        <p:txBody>
          <a:bodyPr/>
          <a:lstStyle/>
          <a:p>
            <a:r>
              <a:rPr lang="en-US" dirty="0"/>
              <a:t>August 18</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A32C5-4A89-E55A-EBE3-8880026D6D8C}"/>
              </a:ext>
            </a:extLst>
          </p:cNvPr>
          <p:cNvSpPr>
            <a:spLocks noGrp="1"/>
          </p:cNvSpPr>
          <p:nvPr>
            <p:ph type="title"/>
          </p:nvPr>
        </p:nvSpPr>
        <p:spPr/>
        <p:txBody>
          <a:bodyPr/>
          <a:lstStyle/>
          <a:p>
            <a:r>
              <a:rPr lang="en-US" dirty="0"/>
              <a:t>Accept Honors with Humility</a:t>
            </a:r>
          </a:p>
        </p:txBody>
      </p:sp>
      <p:sp>
        <p:nvSpPr>
          <p:cNvPr id="3" name="Content Placeholder 2">
            <a:extLst>
              <a:ext uri="{FF2B5EF4-FFF2-40B4-BE49-F238E27FC236}">
                <a16:creationId xmlns:a16="http://schemas.microsoft.com/office/drawing/2014/main" id="{10B08FFD-53DC-0307-504C-7C3AEE55CEE0}"/>
              </a:ext>
            </a:extLst>
          </p:cNvPr>
          <p:cNvSpPr>
            <a:spLocks noGrp="1"/>
          </p:cNvSpPr>
          <p:nvPr>
            <p:ph idx="1"/>
          </p:nvPr>
        </p:nvSpPr>
        <p:spPr/>
        <p:txBody>
          <a:bodyPr/>
          <a:lstStyle/>
          <a:p>
            <a:r>
              <a:rPr lang="en-US" dirty="0"/>
              <a:t>How would you describe humility?  What are some synonyms?</a:t>
            </a:r>
          </a:p>
          <a:p>
            <a:r>
              <a:rPr lang="en-US" dirty="0"/>
              <a:t>How can believers guard against the temptations of pride and greed?</a:t>
            </a:r>
          </a:p>
        </p:txBody>
      </p:sp>
    </p:spTree>
    <p:extLst>
      <p:ext uri="{BB962C8B-B14F-4D97-AF65-F5344CB8AC3E}">
        <p14:creationId xmlns:p14="http://schemas.microsoft.com/office/powerpoint/2010/main" val="130903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65945-4D21-003C-34E4-650934F77F2F}"/>
              </a:ext>
            </a:extLst>
          </p:cNvPr>
          <p:cNvSpPr>
            <a:spLocks noGrp="1"/>
          </p:cNvSpPr>
          <p:nvPr>
            <p:ph type="title"/>
          </p:nvPr>
        </p:nvSpPr>
        <p:spPr/>
        <p:txBody>
          <a:bodyPr/>
          <a:lstStyle/>
          <a:p>
            <a:pPr algn="l"/>
            <a:r>
              <a:rPr lang="en-US" dirty="0"/>
              <a:t>Listen for a deadly scheme.</a:t>
            </a:r>
          </a:p>
        </p:txBody>
      </p:sp>
      <p:sp>
        <p:nvSpPr>
          <p:cNvPr id="3" name="Content Placeholder 2">
            <a:extLst>
              <a:ext uri="{FF2B5EF4-FFF2-40B4-BE49-F238E27FC236}">
                <a16:creationId xmlns:a16="http://schemas.microsoft.com/office/drawing/2014/main" id="{25153C18-4545-5317-1480-24BDEDF2C0E1}"/>
              </a:ext>
            </a:extLst>
          </p:cNvPr>
          <p:cNvSpPr>
            <a:spLocks noGrp="1"/>
          </p:cNvSpPr>
          <p:nvPr>
            <p:ph idx="1"/>
          </p:nvPr>
        </p:nvSpPr>
        <p:spPr/>
        <p:txBody>
          <a:bodyPr/>
          <a:lstStyle/>
          <a:p>
            <a:pPr marL="0" indent="0" algn="ctr">
              <a:buNone/>
            </a:pPr>
            <a:r>
              <a:rPr lang="en-US" dirty="0"/>
              <a:t>Esther 3:6-9 (NIV)  Yet having learned who Mordecai's people were, he scorned the idea of killing only Mordecai. Instead Haman looked for a way to destroy all Mordecai's people, the Jews, throughout the whole kingdom of Xerxes. 7  In the twelfth year of King Xerxes, in the first </a:t>
            </a:r>
          </a:p>
        </p:txBody>
      </p:sp>
    </p:spTree>
    <p:extLst>
      <p:ext uri="{BB962C8B-B14F-4D97-AF65-F5344CB8AC3E}">
        <p14:creationId xmlns:p14="http://schemas.microsoft.com/office/powerpoint/2010/main" val="178953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65945-4D21-003C-34E4-650934F77F2F}"/>
              </a:ext>
            </a:extLst>
          </p:cNvPr>
          <p:cNvSpPr>
            <a:spLocks noGrp="1"/>
          </p:cNvSpPr>
          <p:nvPr>
            <p:ph type="title"/>
          </p:nvPr>
        </p:nvSpPr>
        <p:spPr/>
        <p:txBody>
          <a:bodyPr/>
          <a:lstStyle/>
          <a:p>
            <a:pPr algn="l"/>
            <a:r>
              <a:rPr lang="en-US" dirty="0"/>
              <a:t>Listen for a deadly scheme.</a:t>
            </a:r>
          </a:p>
        </p:txBody>
      </p:sp>
      <p:sp>
        <p:nvSpPr>
          <p:cNvPr id="3" name="Content Placeholder 2">
            <a:extLst>
              <a:ext uri="{FF2B5EF4-FFF2-40B4-BE49-F238E27FC236}">
                <a16:creationId xmlns:a16="http://schemas.microsoft.com/office/drawing/2014/main" id="{25153C18-4545-5317-1480-24BDEDF2C0E1}"/>
              </a:ext>
            </a:extLst>
          </p:cNvPr>
          <p:cNvSpPr>
            <a:spLocks noGrp="1"/>
          </p:cNvSpPr>
          <p:nvPr>
            <p:ph idx="1"/>
          </p:nvPr>
        </p:nvSpPr>
        <p:spPr/>
        <p:txBody>
          <a:bodyPr/>
          <a:lstStyle/>
          <a:p>
            <a:pPr marL="0" indent="0" algn="ctr">
              <a:buNone/>
            </a:pPr>
            <a:r>
              <a:rPr lang="en-US" dirty="0"/>
              <a:t>month, the month of Nisan, they cast the </a:t>
            </a:r>
            <a:r>
              <a:rPr lang="en-US" dirty="0" err="1"/>
              <a:t>pur</a:t>
            </a:r>
            <a:r>
              <a:rPr lang="en-US" dirty="0"/>
              <a:t> (that is, the lot) in the presence of Haman to select a day and month. And the lot fell on the twelfth month, the month of Adar. 8  Then Haman said to King Xerxes, "There is a certain people dispersed and scattered among the peoples in all the provinces of your kingdom whose customs </a:t>
            </a:r>
          </a:p>
        </p:txBody>
      </p:sp>
    </p:spTree>
    <p:extLst>
      <p:ext uri="{BB962C8B-B14F-4D97-AF65-F5344CB8AC3E}">
        <p14:creationId xmlns:p14="http://schemas.microsoft.com/office/powerpoint/2010/main" val="276330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65945-4D21-003C-34E4-650934F77F2F}"/>
              </a:ext>
            </a:extLst>
          </p:cNvPr>
          <p:cNvSpPr>
            <a:spLocks noGrp="1"/>
          </p:cNvSpPr>
          <p:nvPr>
            <p:ph type="title"/>
          </p:nvPr>
        </p:nvSpPr>
        <p:spPr/>
        <p:txBody>
          <a:bodyPr/>
          <a:lstStyle/>
          <a:p>
            <a:pPr algn="l"/>
            <a:r>
              <a:rPr lang="en-US" dirty="0"/>
              <a:t>Listen for a deadly scheme.</a:t>
            </a:r>
          </a:p>
        </p:txBody>
      </p:sp>
      <p:sp>
        <p:nvSpPr>
          <p:cNvPr id="3" name="Content Placeholder 2">
            <a:extLst>
              <a:ext uri="{FF2B5EF4-FFF2-40B4-BE49-F238E27FC236}">
                <a16:creationId xmlns:a16="http://schemas.microsoft.com/office/drawing/2014/main" id="{25153C18-4545-5317-1480-24BDEDF2C0E1}"/>
              </a:ext>
            </a:extLst>
          </p:cNvPr>
          <p:cNvSpPr>
            <a:spLocks noGrp="1"/>
          </p:cNvSpPr>
          <p:nvPr>
            <p:ph idx="1"/>
          </p:nvPr>
        </p:nvSpPr>
        <p:spPr/>
        <p:txBody>
          <a:bodyPr/>
          <a:lstStyle/>
          <a:p>
            <a:pPr marL="0" indent="0" algn="ctr">
              <a:buNone/>
            </a:pPr>
            <a:r>
              <a:rPr lang="en-US" dirty="0"/>
              <a:t>are different from those of all other people and who do not obey the king's laws; it is not in the king's best interest to tolerate them. 9  If it pleases the king, let a decree be issued to destroy them, and I will put ten thousand talents of silver into the royal treasury for the men who carry out this business."</a:t>
            </a:r>
          </a:p>
        </p:txBody>
      </p:sp>
      <p:pic>
        <p:nvPicPr>
          <p:cNvPr id="4" name="Picture 3">
            <a:extLst>
              <a:ext uri="{FF2B5EF4-FFF2-40B4-BE49-F238E27FC236}">
                <a16:creationId xmlns:a16="http://schemas.microsoft.com/office/drawing/2014/main" id="{6F43A149-1672-E595-8A5C-37C8D6F6F307}"/>
              </a:ext>
            </a:extLst>
          </p:cNvPr>
          <p:cNvPicPr>
            <a:picLocks noChangeAspect="1"/>
          </p:cNvPicPr>
          <p:nvPr/>
        </p:nvPicPr>
        <p:blipFill>
          <a:blip r:embed="rId2"/>
          <a:stretch>
            <a:fillRect/>
          </a:stretch>
        </p:blipFill>
        <p:spPr>
          <a:xfrm>
            <a:off x="4734555" y="5313423"/>
            <a:ext cx="2358868" cy="347240"/>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2877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D6B97-F10A-D81D-B6BA-1D9BC89D5AE5}"/>
              </a:ext>
            </a:extLst>
          </p:cNvPr>
          <p:cNvSpPr>
            <a:spLocks noGrp="1"/>
          </p:cNvSpPr>
          <p:nvPr>
            <p:ph type="title"/>
          </p:nvPr>
        </p:nvSpPr>
        <p:spPr/>
        <p:txBody>
          <a:bodyPr/>
          <a:lstStyle/>
          <a:p>
            <a:r>
              <a:rPr lang="en-US" dirty="0"/>
              <a:t>Pursuing Personal Gain</a:t>
            </a:r>
          </a:p>
        </p:txBody>
      </p:sp>
      <p:sp>
        <p:nvSpPr>
          <p:cNvPr id="3" name="Content Placeholder 2">
            <a:extLst>
              <a:ext uri="{FF2B5EF4-FFF2-40B4-BE49-F238E27FC236}">
                <a16:creationId xmlns:a16="http://schemas.microsoft.com/office/drawing/2014/main" id="{A01BEABF-541F-CF0F-80A9-D02703F7919D}"/>
              </a:ext>
            </a:extLst>
          </p:cNvPr>
          <p:cNvSpPr>
            <a:spLocks noGrp="1"/>
          </p:cNvSpPr>
          <p:nvPr>
            <p:ph idx="1"/>
          </p:nvPr>
        </p:nvSpPr>
        <p:spPr/>
        <p:txBody>
          <a:bodyPr/>
          <a:lstStyle/>
          <a:p>
            <a:r>
              <a:rPr lang="en-US" dirty="0"/>
              <a:t>When Haman saw firsthand that Mordecai refused to show him honor and learned Mordecai’s ethnicity, what did he determine to do?</a:t>
            </a:r>
          </a:p>
          <a:p>
            <a:r>
              <a:rPr lang="en-US" dirty="0"/>
              <a:t>How did Haman take advantage of his position, his relationship to the king, and the king’s ego, to gain royal approval to exterminate the Jews? </a:t>
            </a:r>
          </a:p>
        </p:txBody>
      </p:sp>
    </p:spTree>
    <p:extLst>
      <p:ext uri="{BB962C8B-B14F-4D97-AF65-F5344CB8AC3E}">
        <p14:creationId xmlns:p14="http://schemas.microsoft.com/office/powerpoint/2010/main" val="258882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8BA4-F916-5546-7DD3-901746D77457}"/>
              </a:ext>
            </a:extLst>
          </p:cNvPr>
          <p:cNvSpPr>
            <a:spLocks noGrp="1"/>
          </p:cNvSpPr>
          <p:nvPr>
            <p:ph type="title"/>
          </p:nvPr>
        </p:nvSpPr>
        <p:spPr/>
        <p:txBody>
          <a:bodyPr/>
          <a:lstStyle/>
          <a:p>
            <a:r>
              <a:rPr lang="en-US" dirty="0"/>
              <a:t>Pursuing Personal Gain</a:t>
            </a:r>
          </a:p>
        </p:txBody>
      </p:sp>
      <p:sp>
        <p:nvSpPr>
          <p:cNvPr id="3" name="Content Placeholder 2">
            <a:extLst>
              <a:ext uri="{FF2B5EF4-FFF2-40B4-BE49-F238E27FC236}">
                <a16:creationId xmlns:a16="http://schemas.microsoft.com/office/drawing/2014/main" id="{7AD46EAD-D5D3-59AE-90EA-63EF968E2696}"/>
              </a:ext>
            </a:extLst>
          </p:cNvPr>
          <p:cNvSpPr>
            <a:spLocks noGrp="1"/>
          </p:cNvSpPr>
          <p:nvPr>
            <p:ph idx="1"/>
          </p:nvPr>
        </p:nvSpPr>
        <p:spPr/>
        <p:txBody>
          <a:bodyPr/>
          <a:lstStyle/>
          <a:p>
            <a:r>
              <a:rPr lang="en-US" dirty="0"/>
              <a:t>How can we identify when we’re drifting toward pettiness and revenge?</a:t>
            </a:r>
          </a:p>
          <a:p>
            <a:r>
              <a:rPr lang="en-US" dirty="0"/>
              <a:t>What can happen when someone's personal agenda attempts to override God's will? </a:t>
            </a:r>
          </a:p>
        </p:txBody>
      </p:sp>
      <p:pic>
        <p:nvPicPr>
          <p:cNvPr id="6" name="Picture 5">
            <a:extLst>
              <a:ext uri="{FF2B5EF4-FFF2-40B4-BE49-F238E27FC236}">
                <a16:creationId xmlns:a16="http://schemas.microsoft.com/office/drawing/2014/main" id="{112C0F82-1B44-2093-91E8-52FD6466DB8C}"/>
              </a:ext>
            </a:extLst>
          </p:cNvPr>
          <p:cNvPicPr>
            <a:picLocks noChangeAspect="1"/>
          </p:cNvPicPr>
          <p:nvPr/>
        </p:nvPicPr>
        <p:blipFill rotWithShape="1">
          <a:blip r:embed="rId2">
            <a:duotone>
              <a:prstClr val="black"/>
              <a:schemeClr val="accent4">
                <a:tint val="45000"/>
                <a:satMod val="400000"/>
              </a:schemeClr>
            </a:duotone>
          </a:blip>
          <a:srcRect l="4325" t="6072" r="7322"/>
          <a:stretch/>
        </p:blipFill>
        <p:spPr>
          <a:xfrm>
            <a:off x="5054600" y="4137025"/>
            <a:ext cx="2298700" cy="2174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3554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F569D-07CE-A41B-27DC-68FE60DC3F8E}"/>
              </a:ext>
            </a:extLst>
          </p:cNvPr>
          <p:cNvSpPr>
            <a:spLocks noGrp="1"/>
          </p:cNvSpPr>
          <p:nvPr>
            <p:ph type="title"/>
          </p:nvPr>
        </p:nvSpPr>
        <p:spPr/>
        <p:txBody>
          <a:bodyPr/>
          <a:lstStyle/>
          <a:p>
            <a:pPr algn="l"/>
            <a:r>
              <a:rPr lang="en-US" dirty="0"/>
              <a:t>Listen for how the tables were turned.</a:t>
            </a:r>
          </a:p>
        </p:txBody>
      </p:sp>
      <p:sp>
        <p:nvSpPr>
          <p:cNvPr id="3" name="Content Placeholder 2">
            <a:extLst>
              <a:ext uri="{FF2B5EF4-FFF2-40B4-BE49-F238E27FC236}">
                <a16:creationId xmlns:a16="http://schemas.microsoft.com/office/drawing/2014/main" id="{15575D10-A2C6-151D-F15D-F2E02BC43C2A}"/>
              </a:ext>
            </a:extLst>
          </p:cNvPr>
          <p:cNvSpPr>
            <a:spLocks noGrp="1"/>
          </p:cNvSpPr>
          <p:nvPr>
            <p:ph idx="1"/>
          </p:nvPr>
        </p:nvSpPr>
        <p:spPr/>
        <p:txBody>
          <a:bodyPr/>
          <a:lstStyle/>
          <a:p>
            <a:pPr marL="0" indent="0" algn="ctr">
              <a:buNone/>
            </a:pPr>
            <a:r>
              <a:rPr lang="en-US" dirty="0"/>
              <a:t>Esther 6:10-14 (NIV)   "Go at once," the king commanded Haman. "Get the robe and the horse and do just as you have suggested for Mordecai the Jew, who sits at the king's gate. Do not neglect anything you have recommended." 11  So Haman got the robe and the horse. He robed Mordecai, </a:t>
            </a:r>
          </a:p>
        </p:txBody>
      </p:sp>
    </p:spTree>
    <p:extLst>
      <p:ext uri="{BB962C8B-B14F-4D97-AF65-F5344CB8AC3E}">
        <p14:creationId xmlns:p14="http://schemas.microsoft.com/office/powerpoint/2010/main" val="347194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F569D-07CE-A41B-27DC-68FE60DC3F8E}"/>
              </a:ext>
            </a:extLst>
          </p:cNvPr>
          <p:cNvSpPr>
            <a:spLocks noGrp="1"/>
          </p:cNvSpPr>
          <p:nvPr>
            <p:ph type="title"/>
          </p:nvPr>
        </p:nvSpPr>
        <p:spPr/>
        <p:txBody>
          <a:bodyPr/>
          <a:lstStyle/>
          <a:p>
            <a:pPr algn="l"/>
            <a:r>
              <a:rPr lang="en-US" dirty="0"/>
              <a:t>Listen for how the tables were turned.</a:t>
            </a:r>
          </a:p>
        </p:txBody>
      </p:sp>
      <p:sp>
        <p:nvSpPr>
          <p:cNvPr id="3" name="Content Placeholder 2">
            <a:extLst>
              <a:ext uri="{FF2B5EF4-FFF2-40B4-BE49-F238E27FC236}">
                <a16:creationId xmlns:a16="http://schemas.microsoft.com/office/drawing/2014/main" id="{15575D10-A2C6-151D-F15D-F2E02BC43C2A}"/>
              </a:ext>
            </a:extLst>
          </p:cNvPr>
          <p:cNvSpPr>
            <a:spLocks noGrp="1"/>
          </p:cNvSpPr>
          <p:nvPr>
            <p:ph idx="1"/>
          </p:nvPr>
        </p:nvSpPr>
        <p:spPr/>
        <p:txBody>
          <a:bodyPr/>
          <a:lstStyle/>
          <a:p>
            <a:pPr marL="0" indent="0" algn="ctr">
              <a:buNone/>
            </a:pPr>
            <a:r>
              <a:rPr lang="en-US" dirty="0"/>
              <a:t>and led him on horseback through the city streets, proclaiming before him, "This is what is done for the man the king delights to honor!" 12  Afterward Mordecai returned to the king's gate. But Haman rushed home, with his head covered in grief, 13  and told </a:t>
            </a:r>
            <a:r>
              <a:rPr lang="en-US" dirty="0" err="1"/>
              <a:t>Zeresh</a:t>
            </a:r>
            <a:r>
              <a:rPr lang="en-US" dirty="0"/>
              <a:t> his wife and all his friends everything that </a:t>
            </a:r>
          </a:p>
        </p:txBody>
      </p:sp>
    </p:spTree>
    <p:extLst>
      <p:ext uri="{BB962C8B-B14F-4D97-AF65-F5344CB8AC3E}">
        <p14:creationId xmlns:p14="http://schemas.microsoft.com/office/powerpoint/2010/main" val="1072361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F569D-07CE-A41B-27DC-68FE60DC3F8E}"/>
              </a:ext>
            </a:extLst>
          </p:cNvPr>
          <p:cNvSpPr>
            <a:spLocks noGrp="1"/>
          </p:cNvSpPr>
          <p:nvPr>
            <p:ph type="title"/>
          </p:nvPr>
        </p:nvSpPr>
        <p:spPr/>
        <p:txBody>
          <a:bodyPr/>
          <a:lstStyle/>
          <a:p>
            <a:pPr algn="l"/>
            <a:r>
              <a:rPr lang="en-US" dirty="0"/>
              <a:t>Listen for how the tables were turned.</a:t>
            </a:r>
          </a:p>
        </p:txBody>
      </p:sp>
      <p:sp>
        <p:nvSpPr>
          <p:cNvPr id="3" name="Content Placeholder 2">
            <a:extLst>
              <a:ext uri="{FF2B5EF4-FFF2-40B4-BE49-F238E27FC236}">
                <a16:creationId xmlns:a16="http://schemas.microsoft.com/office/drawing/2014/main" id="{15575D10-A2C6-151D-F15D-F2E02BC43C2A}"/>
              </a:ext>
            </a:extLst>
          </p:cNvPr>
          <p:cNvSpPr>
            <a:spLocks noGrp="1"/>
          </p:cNvSpPr>
          <p:nvPr>
            <p:ph idx="1"/>
          </p:nvPr>
        </p:nvSpPr>
        <p:spPr/>
        <p:txBody>
          <a:bodyPr/>
          <a:lstStyle/>
          <a:p>
            <a:pPr marL="0" indent="0" algn="ctr">
              <a:buNone/>
            </a:pPr>
            <a:r>
              <a:rPr lang="en-US" dirty="0"/>
              <a:t>had happened to him. His advisers and his wife </a:t>
            </a:r>
            <a:r>
              <a:rPr lang="en-US" dirty="0" err="1"/>
              <a:t>Zeresh</a:t>
            </a:r>
            <a:r>
              <a:rPr lang="en-US" dirty="0"/>
              <a:t> said to him, "Since Mordecai, before whom your downfall has started, is of Jewish origin, you cannot stand against him--you will surely come to ruin!" 14  While they were still talking with him, the king's eunuchs arrived and hurried Haman away to the banquet Esther had prepared.</a:t>
            </a:r>
          </a:p>
        </p:txBody>
      </p:sp>
      <p:pic>
        <p:nvPicPr>
          <p:cNvPr id="4" name="Picture 3">
            <a:extLst>
              <a:ext uri="{FF2B5EF4-FFF2-40B4-BE49-F238E27FC236}">
                <a16:creationId xmlns:a16="http://schemas.microsoft.com/office/drawing/2014/main" id="{6EDF78B1-B815-0159-B32B-BD3BA5AF9F50}"/>
              </a:ext>
            </a:extLst>
          </p:cNvPr>
          <p:cNvPicPr>
            <a:picLocks noChangeAspect="1"/>
          </p:cNvPicPr>
          <p:nvPr/>
        </p:nvPicPr>
        <p:blipFill>
          <a:blip r:embed="rId2"/>
          <a:stretch>
            <a:fillRect/>
          </a:stretch>
        </p:blipFill>
        <p:spPr>
          <a:xfrm>
            <a:off x="4916566" y="5630923"/>
            <a:ext cx="2358868" cy="347240"/>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89088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FA96A-594A-7365-C163-87FA9B72C593}"/>
              </a:ext>
            </a:extLst>
          </p:cNvPr>
          <p:cNvSpPr>
            <a:spLocks noGrp="1"/>
          </p:cNvSpPr>
          <p:nvPr>
            <p:ph type="title"/>
          </p:nvPr>
        </p:nvSpPr>
        <p:spPr/>
        <p:txBody>
          <a:bodyPr/>
          <a:lstStyle/>
          <a:p>
            <a:r>
              <a:rPr lang="en-US" dirty="0"/>
              <a:t>Destructiveness of Pride</a:t>
            </a:r>
          </a:p>
        </p:txBody>
      </p:sp>
      <p:sp>
        <p:nvSpPr>
          <p:cNvPr id="3" name="Content Placeholder 2">
            <a:extLst>
              <a:ext uri="{FF2B5EF4-FFF2-40B4-BE49-F238E27FC236}">
                <a16:creationId xmlns:a16="http://schemas.microsoft.com/office/drawing/2014/main" id="{16541182-D8C1-925F-87C4-052835861838}"/>
              </a:ext>
            </a:extLst>
          </p:cNvPr>
          <p:cNvSpPr>
            <a:spLocks noGrp="1"/>
          </p:cNvSpPr>
          <p:nvPr>
            <p:ph idx="1"/>
          </p:nvPr>
        </p:nvSpPr>
        <p:spPr/>
        <p:txBody>
          <a:bodyPr>
            <a:normAutofit lnSpcReduction="10000"/>
          </a:bodyPr>
          <a:lstStyle/>
          <a:p>
            <a:pPr marL="0" indent="0">
              <a:buNone/>
            </a:pPr>
            <a:r>
              <a:rPr lang="en-US" dirty="0">
                <a:solidFill>
                  <a:srgbClr val="C00000"/>
                </a:solidFill>
              </a:rPr>
              <a:t>The back story …</a:t>
            </a:r>
          </a:p>
          <a:p>
            <a:r>
              <a:rPr lang="en-US" dirty="0">
                <a:solidFill>
                  <a:srgbClr val="C00000"/>
                </a:solidFill>
              </a:rPr>
              <a:t>The king wanted to honor someone who had acted in his (the King’s) behalf</a:t>
            </a:r>
          </a:p>
          <a:p>
            <a:r>
              <a:rPr lang="en-US" dirty="0">
                <a:solidFill>
                  <a:srgbClr val="C00000"/>
                </a:solidFill>
              </a:rPr>
              <a:t>Haman didn’t realize it at first, but it was Mordecai</a:t>
            </a:r>
          </a:p>
          <a:p>
            <a:r>
              <a:rPr lang="en-US" dirty="0">
                <a:solidFill>
                  <a:srgbClr val="C00000"/>
                </a:solidFill>
              </a:rPr>
              <a:t>Some months/years previously, Mordecai had uncovered a plot against the king</a:t>
            </a:r>
          </a:p>
          <a:p>
            <a:r>
              <a:rPr lang="en-US" dirty="0">
                <a:solidFill>
                  <a:srgbClr val="C00000"/>
                </a:solidFill>
              </a:rPr>
              <a:t>Esther had relayed the warning, and the plot was foiled</a:t>
            </a:r>
          </a:p>
          <a:p>
            <a:endParaRPr lang="en-US" dirty="0"/>
          </a:p>
        </p:txBody>
      </p:sp>
    </p:spTree>
    <p:extLst>
      <p:ext uri="{BB962C8B-B14F-4D97-AF65-F5344CB8AC3E}">
        <p14:creationId xmlns:p14="http://schemas.microsoft.com/office/powerpoint/2010/main" val="2858636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459C59-BB6F-977F-6254-C7C7659175E0}"/>
              </a:ext>
            </a:extLst>
          </p:cNvPr>
          <p:cNvSpPr>
            <a:spLocks noGrp="1"/>
          </p:cNvSpPr>
          <p:nvPr>
            <p:ph type="title"/>
          </p:nvPr>
        </p:nvSpPr>
        <p:spPr/>
        <p:txBody>
          <a:bodyPr/>
          <a:lstStyle/>
          <a:p>
            <a:r>
              <a:rPr lang="en-US" dirty="0"/>
              <a:t>Video Introduction</a:t>
            </a:r>
          </a:p>
        </p:txBody>
      </p:sp>
      <p:grpSp>
        <p:nvGrpSpPr>
          <p:cNvPr id="11" name="Group 10">
            <a:extLst>
              <a:ext uri="{FF2B5EF4-FFF2-40B4-BE49-F238E27FC236}">
                <a16:creationId xmlns:a16="http://schemas.microsoft.com/office/drawing/2014/main" id="{BE20E4B5-3F5F-4494-C666-8AE05C7C4384}"/>
              </a:ext>
            </a:extLst>
          </p:cNvPr>
          <p:cNvGrpSpPr/>
          <p:nvPr/>
        </p:nvGrpSpPr>
        <p:grpSpPr>
          <a:xfrm>
            <a:off x="2849598" y="1543792"/>
            <a:ext cx="6492803" cy="4308578"/>
            <a:chOff x="2849598" y="1543792"/>
            <a:chExt cx="6492803" cy="4308578"/>
          </a:xfrm>
        </p:grpSpPr>
        <p:pic>
          <p:nvPicPr>
            <p:cNvPr id="8" name="Picture 7">
              <a:extLst>
                <a:ext uri="{FF2B5EF4-FFF2-40B4-BE49-F238E27FC236}">
                  <a16:creationId xmlns:a16="http://schemas.microsoft.com/office/drawing/2014/main" id="{E2248A09-DD87-3EEC-DD38-C1C767B833EE}"/>
                </a:ext>
              </a:extLst>
            </p:cNvPr>
            <p:cNvPicPr>
              <a:picLocks noChangeAspect="1"/>
            </p:cNvPicPr>
            <p:nvPr/>
          </p:nvPicPr>
          <p:blipFill>
            <a:blip r:embed="rId2"/>
            <a:stretch>
              <a:fillRect/>
            </a:stretch>
          </p:blipFill>
          <p:spPr>
            <a:xfrm>
              <a:off x="3238857" y="1829000"/>
              <a:ext cx="5714286" cy="3200000"/>
            </a:xfrm>
            <a:prstGeom prst="rect">
              <a:avLst/>
            </a:prstGeom>
            <a:ln>
              <a:noFill/>
            </a:ln>
            <a:effectLst>
              <a:outerShdw blurRad="292100" dist="139700" dir="2700000" algn="tl" rotWithShape="0">
                <a:srgbClr val="333333">
                  <a:alpha val="65000"/>
                </a:srgbClr>
              </a:outerShdw>
            </a:effectLst>
          </p:spPr>
        </p:pic>
        <p:pic>
          <p:nvPicPr>
            <p:cNvPr id="10" name="Picture 9" descr="A black background with a black square&#10;&#10;Description automatically generated with medium confidence">
              <a:hlinkClick r:id="rId3"/>
              <a:extLst>
                <a:ext uri="{FF2B5EF4-FFF2-40B4-BE49-F238E27FC236}">
                  <a16:creationId xmlns:a16="http://schemas.microsoft.com/office/drawing/2014/main" id="{0E93C239-05D9-8D41-1874-040B3493F6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43792"/>
              <a:ext cx="6492803" cy="4308578"/>
            </a:xfrm>
            <a:prstGeom prst="rect">
              <a:avLst/>
            </a:prstGeom>
            <a:ln>
              <a:noFill/>
            </a:ln>
            <a:effectLst>
              <a:outerShdw blurRad="292100" dist="139700" dir="2700000" algn="tl" rotWithShape="0">
                <a:srgbClr val="333333">
                  <a:alpha val="65000"/>
                </a:srgbClr>
              </a:outerShdw>
            </a:effectLst>
          </p:spPr>
        </p:pic>
      </p:grpSp>
      <p:sp>
        <p:nvSpPr>
          <p:cNvPr id="12" name="TextBox 11">
            <a:extLst>
              <a:ext uri="{FF2B5EF4-FFF2-40B4-BE49-F238E27FC236}">
                <a16:creationId xmlns:a16="http://schemas.microsoft.com/office/drawing/2014/main" id="{362FAF37-38DD-B3D2-0F5E-3ABC022DBCF1}"/>
              </a:ext>
            </a:extLst>
          </p:cNvPr>
          <p:cNvSpPr txBox="1"/>
          <p:nvPr/>
        </p:nvSpPr>
        <p:spPr>
          <a:xfrm>
            <a:off x="4702629" y="5961413"/>
            <a:ext cx="2945080"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1307951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A5EFF-93BA-6546-0EB5-BEEB98EA58BE}"/>
              </a:ext>
            </a:extLst>
          </p:cNvPr>
          <p:cNvSpPr>
            <a:spLocks noGrp="1"/>
          </p:cNvSpPr>
          <p:nvPr>
            <p:ph type="title"/>
          </p:nvPr>
        </p:nvSpPr>
        <p:spPr/>
        <p:txBody>
          <a:bodyPr/>
          <a:lstStyle/>
          <a:p>
            <a:r>
              <a:rPr lang="en-US" dirty="0"/>
              <a:t>Destructiveness of Pride</a:t>
            </a:r>
          </a:p>
        </p:txBody>
      </p:sp>
      <p:sp>
        <p:nvSpPr>
          <p:cNvPr id="3" name="Content Placeholder 2">
            <a:extLst>
              <a:ext uri="{FF2B5EF4-FFF2-40B4-BE49-F238E27FC236}">
                <a16:creationId xmlns:a16="http://schemas.microsoft.com/office/drawing/2014/main" id="{A859534D-0C28-0E30-D895-FB72547B6B5F}"/>
              </a:ext>
            </a:extLst>
          </p:cNvPr>
          <p:cNvSpPr>
            <a:spLocks noGrp="1"/>
          </p:cNvSpPr>
          <p:nvPr>
            <p:ph idx="1"/>
          </p:nvPr>
        </p:nvSpPr>
        <p:spPr>
          <a:xfrm>
            <a:off x="1143000" y="2146299"/>
            <a:ext cx="10096500" cy="4094163"/>
          </a:xfrm>
        </p:spPr>
        <p:txBody>
          <a:bodyPr/>
          <a:lstStyle/>
          <a:p>
            <a:r>
              <a:rPr lang="en-US" dirty="0"/>
              <a:t>So, what ways did Haman suggest to show honor to someone (himself, he assumed)? </a:t>
            </a:r>
          </a:p>
          <a:p>
            <a:r>
              <a:rPr lang="en-US" dirty="0"/>
              <a:t>How is Haman an example of the destructiveness of pride and ego? </a:t>
            </a:r>
          </a:p>
          <a:p>
            <a:endParaRPr lang="en-US" dirty="0"/>
          </a:p>
        </p:txBody>
      </p:sp>
    </p:spTree>
    <p:extLst>
      <p:ext uri="{BB962C8B-B14F-4D97-AF65-F5344CB8AC3E}">
        <p14:creationId xmlns:p14="http://schemas.microsoft.com/office/powerpoint/2010/main" val="194987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542F1-6A69-DDCB-8295-30707E0179B2}"/>
              </a:ext>
            </a:extLst>
          </p:cNvPr>
          <p:cNvSpPr>
            <a:spLocks noGrp="1"/>
          </p:cNvSpPr>
          <p:nvPr>
            <p:ph type="title"/>
          </p:nvPr>
        </p:nvSpPr>
        <p:spPr/>
        <p:txBody>
          <a:bodyPr/>
          <a:lstStyle/>
          <a:p>
            <a:r>
              <a:rPr lang="en-US" dirty="0"/>
              <a:t>Destructiveness of Pride</a:t>
            </a:r>
          </a:p>
        </p:txBody>
      </p:sp>
      <p:sp>
        <p:nvSpPr>
          <p:cNvPr id="3" name="Content Placeholder 2">
            <a:extLst>
              <a:ext uri="{FF2B5EF4-FFF2-40B4-BE49-F238E27FC236}">
                <a16:creationId xmlns:a16="http://schemas.microsoft.com/office/drawing/2014/main" id="{C97C3F86-D048-1148-3D81-0FCBCF890765}"/>
              </a:ext>
            </a:extLst>
          </p:cNvPr>
          <p:cNvSpPr>
            <a:spLocks noGrp="1"/>
          </p:cNvSpPr>
          <p:nvPr>
            <p:ph idx="1"/>
          </p:nvPr>
        </p:nvSpPr>
        <p:spPr/>
        <p:txBody>
          <a:bodyPr/>
          <a:lstStyle/>
          <a:p>
            <a:r>
              <a:rPr lang="en-US" dirty="0"/>
              <a:t>In what ways can pride affect your relationship with God and others? Why do you think pride is so displeasing to God?</a:t>
            </a:r>
          </a:p>
          <a:p>
            <a:r>
              <a:rPr lang="en-US" dirty="0"/>
              <a:t>How can we protect ourselves against the temptation to be proud or arrogant? </a:t>
            </a:r>
          </a:p>
        </p:txBody>
      </p:sp>
    </p:spTree>
    <p:extLst>
      <p:ext uri="{BB962C8B-B14F-4D97-AF65-F5344CB8AC3E}">
        <p14:creationId xmlns:p14="http://schemas.microsoft.com/office/powerpoint/2010/main" val="413372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A7236-47A8-65B9-D308-5E4F64AE5E9C}"/>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514530FC-C93E-E824-DA39-4D17F7400C19}"/>
              </a:ext>
            </a:extLst>
          </p:cNvPr>
          <p:cNvSpPr>
            <a:spLocks noGrp="1"/>
          </p:cNvSpPr>
          <p:nvPr>
            <p:ph idx="1"/>
          </p:nvPr>
        </p:nvSpPr>
        <p:spPr/>
        <p:txBody>
          <a:bodyPr>
            <a:normAutofit/>
          </a:bodyPr>
          <a:lstStyle/>
          <a:p>
            <a:r>
              <a:rPr lang="en-US" dirty="0"/>
              <a:t>Consider. </a:t>
            </a:r>
          </a:p>
          <a:p>
            <a:pPr lvl="1"/>
            <a:r>
              <a:rPr lang="en-US" dirty="0"/>
              <a:t>Have you received special recognition lately … a raise or a promotion? </a:t>
            </a:r>
          </a:p>
          <a:p>
            <a:pPr lvl="1"/>
            <a:r>
              <a:rPr lang="en-US" dirty="0"/>
              <a:t>Did you receive it with humility? </a:t>
            </a:r>
          </a:p>
          <a:p>
            <a:pPr lvl="1"/>
            <a:r>
              <a:rPr lang="en-US" dirty="0"/>
              <a:t>Thank God for His favor and blessing and commit to accepting every recognition with humility. </a:t>
            </a:r>
          </a:p>
          <a:p>
            <a:pPr lvl="1"/>
            <a:r>
              <a:rPr lang="en-US" dirty="0"/>
              <a:t>Consider a way you can use your blessing to bless others.</a:t>
            </a:r>
          </a:p>
          <a:p>
            <a:endParaRPr lang="en-US" dirty="0"/>
          </a:p>
        </p:txBody>
      </p:sp>
    </p:spTree>
    <p:extLst>
      <p:ext uri="{BB962C8B-B14F-4D97-AF65-F5344CB8AC3E}">
        <p14:creationId xmlns:p14="http://schemas.microsoft.com/office/powerpoint/2010/main" val="3629748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A7236-47A8-65B9-D308-5E4F64AE5E9C}"/>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514530FC-C93E-E824-DA39-4D17F7400C19}"/>
              </a:ext>
            </a:extLst>
          </p:cNvPr>
          <p:cNvSpPr>
            <a:spLocks noGrp="1"/>
          </p:cNvSpPr>
          <p:nvPr>
            <p:ph idx="1"/>
          </p:nvPr>
        </p:nvSpPr>
        <p:spPr>
          <a:xfrm>
            <a:off x="838200" y="2044699"/>
            <a:ext cx="10515600" cy="4132263"/>
          </a:xfrm>
        </p:spPr>
        <p:txBody>
          <a:bodyPr/>
          <a:lstStyle/>
          <a:p>
            <a:r>
              <a:rPr lang="en-US" dirty="0"/>
              <a:t>Confess. </a:t>
            </a:r>
          </a:p>
          <a:p>
            <a:pPr lvl="1"/>
            <a:r>
              <a:rPr lang="en-US" dirty="0"/>
              <a:t>Can you recognize the subtle pride within you? </a:t>
            </a:r>
          </a:p>
          <a:p>
            <a:pPr lvl="1"/>
            <a:r>
              <a:rPr lang="en-US" dirty="0"/>
              <a:t>Do you know when you’re starting down that slippery slope that leads to destruction? </a:t>
            </a:r>
          </a:p>
          <a:p>
            <a:pPr lvl="1"/>
            <a:r>
              <a:rPr lang="en-US" dirty="0"/>
              <a:t>Ask for forgiveness from others for any act of pride you have displayed.</a:t>
            </a:r>
          </a:p>
          <a:p>
            <a:endParaRPr lang="en-US" dirty="0"/>
          </a:p>
        </p:txBody>
      </p:sp>
    </p:spTree>
    <p:extLst>
      <p:ext uri="{BB962C8B-B14F-4D97-AF65-F5344CB8AC3E}">
        <p14:creationId xmlns:p14="http://schemas.microsoft.com/office/powerpoint/2010/main" val="4274902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A7236-47A8-65B9-D308-5E4F64AE5E9C}"/>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514530FC-C93E-E824-DA39-4D17F7400C19}"/>
              </a:ext>
            </a:extLst>
          </p:cNvPr>
          <p:cNvSpPr>
            <a:spLocks noGrp="1"/>
          </p:cNvSpPr>
          <p:nvPr>
            <p:ph idx="1"/>
          </p:nvPr>
        </p:nvSpPr>
        <p:spPr/>
        <p:txBody>
          <a:bodyPr>
            <a:normAutofit/>
          </a:bodyPr>
          <a:lstStyle/>
          <a:p>
            <a:r>
              <a:rPr lang="en-US" dirty="0"/>
              <a:t>Be Accountable. </a:t>
            </a:r>
          </a:p>
          <a:p>
            <a:pPr lvl="1"/>
            <a:r>
              <a:rPr lang="en-US" dirty="0"/>
              <a:t>Do you have an accountability partner? </a:t>
            </a:r>
          </a:p>
          <a:p>
            <a:pPr lvl="1"/>
            <a:r>
              <a:rPr lang="en-US" dirty="0"/>
              <a:t>Have you given your family and friends the freedom to be open and honest with you? </a:t>
            </a:r>
          </a:p>
          <a:p>
            <a:pPr lvl="1"/>
            <a:r>
              <a:rPr lang="en-US" dirty="0"/>
              <a:t>Prayerfully choose someone who can ask you the tough questions. </a:t>
            </a:r>
          </a:p>
          <a:p>
            <a:pPr lvl="1"/>
            <a:r>
              <a:rPr lang="en-US" dirty="0"/>
              <a:t>Regularly meet and humbly submit to one another</a:t>
            </a:r>
          </a:p>
          <a:p>
            <a:endParaRPr lang="en-US" dirty="0"/>
          </a:p>
        </p:txBody>
      </p:sp>
    </p:spTree>
    <p:extLst>
      <p:ext uri="{BB962C8B-B14F-4D97-AF65-F5344CB8AC3E}">
        <p14:creationId xmlns:p14="http://schemas.microsoft.com/office/powerpoint/2010/main" val="3635499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A9498A-D2F5-D14F-A82D-48DDF2FF1230}"/>
              </a:ext>
            </a:extLst>
          </p:cNvPr>
          <p:cNvSpPr>
            <a:spLocks noGrp="1"/>
          </p:cNvSpPr>
          <p:nvPr>
            <p:ph type="title"/>
          </p:nvPr>
        </p:nvSpPr>
        <p:spPr>
          <a:xfrm>
            <a:off x="838200" y="365125"/>
            <a:ext cx="6502400" cy="1325563"/>
          </a:xfrm>
        </p:spPr>
        <p:txBody>
          <a:bodyPr/>
          <a:lstStyle/>
          <a:p>
            <a:r>
              <a:rPr lang="en-US" dirty="0"/>
              <a:t>Family Activities</a:t>
            </a:r>
          </a:p>
        </p:txBody>
      </p:sp>
      <p:pic>
        <p:nvPicPr>
          <p:cNvPr id="6" name="Picture 5" descr="A person wearing a hat&#10;&#10;Description automatically generated">
            <a:extLst>
              <a:ext uri="{FF2B5EF4-FFF2-40B4-BE49-F238E27FC236}">
                <a16:creationId xmlns:a16="http://schemas.microsoft.com/office/drawing/2014/main" id="{3A08CCFE-2426-7A7D-F51E-CA412BFB87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3869" y="3732405"/>
            <a:ext cx="2942431" cy="2271904"/>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4F92695F-486C-38D7-47D6-0A330002F842}"/>
              </a:ext>
            </a:extLst>
          </p:cNvPr>
          <p:cNvPicPr>
            <a:picLocks noChangeAspect="1"/>
          </p:cNvPicPr>
          <p:nvPr/>
        </p:nvPicPr>
        <p:blipFill>
          <a:blip r:embed="rId3">
            <a:duotone>
              <a:prstClr val="black"/>
              <a:schemeClr val="accent6">
                <a:tint val="45000"/>
                <a:satMod val="400000"/>
              </a:schemeClr>
            </a:duotone>
          </a:blip>
          <a:stretch>
            <a:fillRect/>
          </a:stretch>
        </p:blipFill>
        <p:spPr>
          <a:xfrm rot="402691">
            <a:off x="340061" y="1640629"/>
            <a:ext cx="11513987" cy="1266667"/>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sp>
        <p:nvSpPr>
          <p:cNvPr id="13" name="Speech Bubble: Rectangle with Corners Rounded 12">
            <a:extLst>
              <a:ext uri="{FF2B5EF4-FFF2-40B4-BE49-F238E27FC236}">
                <a16:creationId xmlns:a16="http://schemas.microsoft.com/office/drawing/2014/main" id="{BD48DC47-4E41-5D5F-7BAF-F4B9F4C947AB}"/>
              </a:ext>
            </a:extLst>
          </p:cNvPr>
          <p:cNvSpPr/>
          <p:nvPr/>
        </p:nvSpPr>
        <p:spPr>
          <a:xfrm>
            <a:off x="1790700" y="3732406"/>
            <a:ext cx="6781800" cy="2271903"/>
          </a:xfrm>
          <a:prstGeom prst="wedgeRoundRectCallout">
            <a:avLst>
              <a:gd name="adj1" fmla="val 65471"/>
              <a:gd name="adj2" fmla="val 1056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This is the key to the message you have been given.  You must figure out some of the missing numbers as you decode the </a:t>
            </a:r>
            <a:r>
              <a:rPr lang="en-US" dirty="0" err="1">
                <a:latin typeface="Comic Sans MS" panose="030F0702030302020204" pitchFamily="66" charset="0"/>
              </a:rPr>
              <a:t>messge</a:t>
            </a:r>
            <a:r>
              <a:rPr lang="en-US" dirty="0">
                <a:latin typeface="Comic Sans MS" panose="030F0702030302020204" pitchFamily="66" charset="0"/>
              </a:rPr>
              <a:t>.  The underground church in </a:t>
            </a:r>
            <a:r>
              <a:rPr lang="en-US" dirty="0" err="1">
                <a:latin typeface="Comic Sans MS" panose="030F0702030302020204" pitchFamily="66" charset="0"/>
              </a:rPr>
              <a:t>Hrainsau</a:t>
            </a:r>
            <a:r>
              <a:rPr lang="en-US" dirty="0">
                <a:latin typeface="Comic Sans MS" panose="030F0702030302020204" pitchFamily="66" charset="0"/>
              </a:rPr>
              <a:t> </a:t>
            </a:r>
            <a:r>
              <a:rPr lang="en-US" dirty="0" err="1">
                <a:latin typeface="Comic Sans MS" panose="030F0702030302020204" pitchFamily="66" charset="0"/>
              </a:rPr>
              <a:t>Blicgin</a:t>
            </a:r>
            <a:r>
              <a:rPr lang="en-US" dirty="0">
                <a:latin typeface="Comic Sans MS" panose="030F0702030302020204" pitchFamily="66" charset="0"/>
              </a:rPr>
              <a:t> gave the two parts of the message to operatives from our consulate.  Share the decoded message with other Bible Study leaders.  Help and other Family Activities are found at </a:t>
            </a:r>
            <a:r>
              <a:rPr lang="en-US" dirty="0">
                <a:latin typeface="Comic Sans MS" panose="030F0702030302020204" pitchFamily="66" charset="0"/>
                <a:hlinkClick r:id="rId4"/>
              </a:rPr>
              <a:t>https://tinyurl.com/ytbcd3pn</a:t>
            </a:r>
            <a:r>
              <a:rPr lang="en-US" dirty="0">
                <a:latin typeface="Comic Sans MS" panose="030F0702030302020204" pitchFamily="66" charset="0"/>
              </a:rPr>
              <a:t> </a:t>
            </a:r>
          </a:p>
        </p:txBody>
      </p:sp>
    </p:spTree>
    <p:extLst>
      <p:ext uri="{BB962C8B-B14F-4D97-AF65-F5344CB8AC3E}">
        <p14:creationId xmlns:p14="http://schemas.microsoft.com/office/powerpoint/2010/main" val="1442790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Haman</a:t>
            </a:r>
          </a:p>
        </p:txBody>
      </p:sp>
      <p:sp>
        <p:nvSpPr>
          <p:cNvPr id="3" name="Subtitle 2"/>
          <p:cNvSpPr>
            <a:spLocks noGrp="1"/>
          </p:cNvSpPr>
          <p:nvPr>
            <p:ph type="subTitle" idx="1"/>
          </p:nvPr>
        </p:nvSpPr>
        <p:spPr>
          <a:xfrm>
            <a:off x="1524000" y="4074288"/>
            <a:ext cx="9144000" cy="1183511"/>
          </a:xfrm>
        </p:spPr>
        <p:txBody>
          <a:bodyPr/>
          <a:lstStyle/>
          <a:p>
            <a:r>
              <a:rPr lang="en-US" dirty="0"/>
              <a:t>August 18</a:t>
            </a:r>
          </a:p>
        </p:txBody>
      </p:sp>
    </p:spTree>
    <p:extLst>
      <p:ext uri="{BB962C8B-B14F-4D97-AF65-F5344CB8AC3E}">
        <p14:creationId xmlns:p14="http://schemas.microsoft.com/office/powerpoint/2010/main" val="1866865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EF06B-E843-977E-FFC3-0F5456FD9527}"/>
              </a:ext>
            </a:extLst>
          </p:cNvPr>
          <p:cNvSpPr>
            <a:spLocks noGrp="1"/>
          </p:cNvSpPr>
          <p:nvPr>
            <p:ph type="title"/>
          </p:nvPr>
        </p:nvSpPr>
        <p:spPr/>
        <p:txBody>
          <a:bodyPr/>
          <a:lstStyle/>
          <a:p>
            <a:r>
              <a:rPr lang="en-US" dirty="0"/>
              <a:t>What do you think ?</a:t>
            </a:r>
          </a:p>
        </p:txBody>
      </p:sp>
      <p:sp>
        <p:nvSpPr>
          <p:cNvPr id="3" name="Content Placeholder 2">
            <a:extLst>
              <a:ext uri="{FF2B5EF4-FFF2-40B4-BE49-F238E27FC236}">
                <a16:creationId xmlns:a16="http://schemas.microsoft.com/office/drawing/2014/main" id="{D40AAF1D-22CB-8B8D-EE54-BBAEBEE20445}"/>
              </a:ext>
            </a:extLst>
          </p:cNvPr>
          <p:cNvSpPr>
            <a:spLocks noGrp="1"/>
          </p:cNvSpPr>
          <p:nvPr>
            <p:ph idx="1"/>
          </p:nvPr>
        </p:nvSpPr>
        <p:spPr/>
        <p:txBody>
          <a:bodyPr/>
          <a:lstStyle/>
          <a:p>
            <a:r>
              <a:rPr lang="en-US" dirty="0"/>
              <a:t>In your opinion, what are some good ways to earn the respect of others?</a:t>
            </a:r>
          </a:p>
          <a:p>
            <a:endParaRPr lang="en-US" dirty="0"/>
          </a:p>
          <a:p>
            <a:r>
              <a:rPr lang="en-US" dirty="0">
                <a:solidFill>
                  <a:srgbClr val="C00000"/>
                </a:solidFill>
              </a:rPr>
              <a:t>Today we study a counter example of these practices.</a:t>
            </a:r>
          </a:p>
          <a:p>
            <a:pPr lvl="1"/>
            <a:r>
              <a:rPr lang="en-US" dirty="0">
                <a:solidFill>
                  <a:srgbClr val="C00000"/>
                </a:solidFill>
              </a:rPr>
              <a:t>Whatever you do, do it with humility</a:t>
            </a:r>
          </a:p>
          <a:p>
            <a:endParaRPr lang="en-US" dirty="0"/>
          </a:p>
        </p:txBody>
      </p:sp>
      <p:grpSp>
        <p:nvGrpSpPr>
          <p:cNvPr id="4" name="Group 3">
            <a:extLst>
              <a:ext uri="{FF2B5EF4-FFF2-40B4-BE49-F238E27FC236}">
                <a16:creationId xmlns:a16="http://schemas.microsoft.com/office/drawing/2014/main" id="{25551C6E-B00A-4274-DF02-4C169F09BF43}"/>
              </a:ext>
            </a:extLst>
          </p:cNvPr>
          <p:cNvGrpSpPr/>
          <p:nvPr/>
        </p:nvGrpSpPr>
        <p:grpSpPr>
          <a:xfrm>
            <a:off x="1303092" y="3082258"/>
            <a:ext cx="9641505" cy="2510409"/>
            <a:chOff x="1303092" y="3082258"/>
            <a:chExt cx="9641505" cy="2510409"/>
          </a:xfrm>
        </p:grpSpPr>
        <p:pic>
          <p:nvPicPr>
            <p:cNvPr id="1026" name="Picture 2" descr="Applauding">
              <a:extLst>
                <a:ext uri="{FF2B5EF4-FFF2-40B4-BE49-F238E27FC236}">
                  <a16:creationId xmlns:a16="http://schemas.microsoft.com/office/drawing/2014/main" id="{8BD06770-5BCF-E5BC-EB4B-499C870435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4153" y="3112454"/>
              <a:ext cx="2590444" cy="24802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andshake">
              <a:extLst>
                <a:ext uri="{FF2B5EF4-FFF2-40B4-BE49-F238E27FC236}">
                  <a16:creationId xmlns:a16="http://schemas.microsoft.com/office/drawing/2014/main" id="{ECE69A72-6B67-135F-402B-7992CEA4CF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3092" y="3336967"/>
              <a:ext cx="2852340" cy="20009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Championship Podium">
              <a:extLst>
                <a:ext uri="{FF2B5EF4-FFF2-40B4-BE49-F238E27FC236}">
                  <a16:creationId xmlns:a16="http://schemas.microsoft.com/office/drawing/2014/main" id="{FE456380-BA40-CB8D-715F-6DE2171535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6921" y="3082258"/>
              <a:ext cx="2118157" cy="25104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5548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48BE4-3EEB-0377-2389-32D84077516C}"/>
              </a:ext>
            </a:extLst>
          </p:cNvPr>
          <p:cNvSpPr>
            <a:spLocks noGrp="1"/>
          </p:cNvSpPr>
          <p:nvPr>
            <p:ph type="title"/>
          </p:nvPr>
        </p:nvSpPr>
        <p:spPr/>
        <p:txBody>
          <a:bodyPr/>
          <a:lstStyle/>
          <a:p>
            <a:pPr algn="l"/>
            <a:r>
              <a:rPr lang="en-US" dirty="0"/>
              <a:t>Listen for civil disobedience.</a:t>
            </a:r>
          </a:p>
        </p:txBody>
      </p:sp>
      <p:sp>
        <p:nvSpPr>
          <p:cNvPr id="3" name="Content Placeholder 2">
            <a:extLst>
              <a:ext uri="{FF2B5EF4-FFF2-40B4-BE49-F238E27FC236}">
                <a16:creationId xmlns:a16="http://schemas.microsoft.com/office/drawing/2014/main" id="{7225B476-EBDF-D37B-E6CC-46EE99BEBD98}"/>
              </a:ext>
            </a:extLst>
          </p:cNvPr>
          <p:cNvSpPr>
            <a:spLocks noGrp="1"/>
          </p:cNvSpPr>
          <p:nvPr>
            <p:ph idx="1"/>
          </p:nvPr>
        </p:nvSpPr>
        <p:spPr>
          <a:xfrm>
            <a:off x="1527857" y="2022395"/>
            <a:ext cx="9432403" cy="4351338"/>
          </a:xfrm>
        </p:spPr>
        <p:txBody>
          <a:bodyPr/>
          <a:lstStyle/>
          <a:p>
            <a:pPr marL="0" indent="0" algn="ctr">
              <a:buNone/>
            </a:pPr>
            <a:r>
              <a:rPr lang="en-US" dirty="0"/>
              <a:t>Esther 3:1-5 (NIV)  After these events, King Xerxes honored Haman son of </a:t>
            </a:r>
            <a:r>
              <a:rPr lang="en-US" dirty="0" err="1"/>
              <a:t>Hammedatha</a:t>
            </a:r>
            <a:r>
              <a:rPr lang="en-US" dirty="0"/>
              <a:t>, the </a:t>
            </a:r>
            <a:r>
              <a:rPr lang="en-US" dirty="0" err="1"/>
              <a:t>Agagite</a:t>
            </a:r>
            <a:r>
              <a:rPr lang="en-US" dirty="0"/>
              <a:t>, elevating him and giving him a seat of honor higher than that of all the other nobles. 2  All the royal officials at the king's gate knelt down and paid </a:t>
            </a:r>
          </a:p>
        </p:txBody>
      </p:sp>
    </p:spTree>
    <p:extLst>
      <p:ext uri="{BB962C8B-B14F-4D97-AF65-F5344CB8AC3E}">
        <p14:creationId xmlns:p14="http://schemas.microsoft.com/office/powerpoint/2010/main" val="241131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48BE4-3EEB-0377-2389-32D84077516C}"/>
              </a:ext>
            </a:extLst>
          </p:cNvPr>
          <p:cNvSpPr>
            <a:spLocks noGrp="1"/>
          </p:cNvSpPr>
          <p:nvPr>
            <p:ph type="title"/>
          </p:nvPr>
        </p:nvSpPr>
        <p:spPr/>
        <p:txBody>
          <a:bodyPr/>
          <a:lstStyle/>
          <a:p>
            <a:pPr algn="l"/>
            <a:r>
              <a:rPr lang="en-US" dirty="0"/>
              <a:t>Listen for civil disobedience.</a:t>
            </a:r>
          </a:p>
        </p:txBody>
      </p:sp>
      <p:sp>
        <p:nvSpPr>
          <p:cNvPr id="3" name="Content Placeholder 2">
            <a:extLst>
              <a:ext uri="{FF2B5EF4-FFF2-40B4-BE49-F238E27FC236}">
                <a16:creationId xmlns:a16="http://schemas.microsoft.com/office/drawing/2014/main" id="{7225B476-EBDF-D37B-E6CC-46EE99BEBD98}"/>
              </a:ext>
            </a:extLst>
          </p:cNvPr>
          <p:cNvSpPr>
            <a:spLocks noGrp="1"/>
          </p:cNvSpPr>
          <p:nvPr>
            <p:ph idx="1"/>
          </p:nvPr>
        </p:nvSpPr>
        <p:spPr>
          <a:xfrm>
            <a:off x="1527857" y="2022395"/>
            <a:ext cx="9432403" cy="4351338"/>
          </a:xfrm>
        </p:spPr>
        <p:txBody>
          <a:bodyPr/>
          <a:lstStyle/>
          <a:p>
            <a:pPr marL="0" indent="0" algn="ctr">
              <a:buNone/>
            </a:pPr>
            <a:r>
              <a:rPr lang="en-US" dirty="0"/>
              <a:t>paid honor to Haman, for the king had commanded this concerning him. But Mordecai would not kneel down or pay him honor. 3  Then the royal officials at the king's gate asked Mordecai, "Why do you disobey the king's command?" 4  Day after day they spoke to him but </a:t>
            </a:r>
          </a:p>
        </p:txBody>
      </p:sp>
    </p:spTree>
    <p:extLst>
      <p:ext uri="{BB962C8B-B14F-4D97-AF65-F5344CB8AC3E}">
        <p14:creationId xmlns:p14="http://schemas.microsoft.com/office/powerpoint/2010/main" val="3126014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48BE4-3EEB-0377-2389-32D84077516C}"/>
              </a:ext>
            </a:extLst>
          </p:cNvPr>
          <p:cNvSpPr>
            <a:spLocks noGrp="1"/>
          </p:cNvSpPr>
          <p:nvPr>
            <p:ph type="title"/>
          </p:nvPr>
        </p:nvSpPr>
        <p:spPr/>
        <p:txBody>
          <a:bodyPr/>
          <a:lstStyle/>
          <a:p>
            <a:pPr algn="l"/>
            <a:r>
              <a:rPr lang="en-US" dirty="0"/>
              <a:t>Listen for civil disobedience.</a:t>
            </a:r>
          </a:p>
        </p:txBody>
      </p:sp>
      <p:sp>
        <p:nvSpPr>
          <p:cNvPr id="3" name="Content Placeholder 2">
            <a:extLst>
              <a:ext uri="{FF2B5EF4-FFF2-40B4-BE49-F238E27FC236}">
                <a16:creationId xmlns:a16="http://schemas.microsoft.com/office/drawing/2014/main" id="{7225B476-EBDF-D37B-E6CC-46EE99BEBD98}"/>
              </a:ext>
            </a:extLst>
          </p:cNvPr>
          <p:cNvSpPr>
            <a:spLocks noGrp="1"/>
          </p:cNvSpPr>
          <p:nvPr>
            <p:ph idx="1"/>
          </p:nvPr>
        </p:nvSpPr>
        <p:spPr>
          <a:xfrm>
            <a:off x="1527857" y="2022395"/>
            <a:ext cx="9432403" cy="4351338"/>
          </a:xfrm>
        </p:spPr>
        <p:txBody>
          <a:bodyPr/>
          <a:lstStyle/>
          <a:p>
            <a:pPr marL="0" indent="0" algn="ctr">
              <a:buNone/>
            </a:pPr>
            <a:r>
              <a:rPr lang="en-US" dirty="0"/>
              <a:t>he refused to comply. Therefore they told Haman about it to see whether Mordecai's behavior would be tolerated, for he had told them he was a Jew. 5  When Haman saw that Mordecai would not kneel down or pay him honor, he was enraged.</a:t>
            </a:r>
          </a:p>
        </p:txBody>
      </p:sp>
      <p:pic>
        <p:nvPicPr>
          <p:cNvPr id="5" name="Picture 4">
            <a:extLst>
              <a:ext uri="{FF2B5EF4-FFF2-40B4-BE49-F238E27FC236}">
                <a16:creationId xmlns:a16="http://schemas.microsoft.com/office/drawing/2014/main" id="{EC88A6D6-865A-6C18-A3D0-9A22B3E94DC8}"/>
              </a:ext>
            </a:extLst>
          </p:cNvPr>
          <p:cNvPicPr>
            <a:picLocks noChangeAspect="1"/>
          </p:cNvPicPr>
          <p:nvPr/>
        </p:nvPicPr>
        <p:blipFill>
          <a:blip r:embed="rId2"/>
          <a:stretch>
            <a:fillRect/>
          </a:stretch>
        </p:blipFill>
        <p:spPr>
          <a:xfrm>
            <a:off x="4671055" y="5567423"/>
            <a:ext cx="2358868" cy="347240"/>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46422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11C2C-8007-6706-BEF7-438ADF0821AD}"/>
              </a:ext>
            </a:extLst>
          </p:cNvPr>
          <p:cNvSpPr>
            <a:spLocks noGrp="1"/>
          </p:cNvSpPr>
          <p:nvPr>
            <p:ph type="title"/>
          </p:nvPr>
        </p:nvSpPr>
        <p:spPr/>
        <p:txBody>
          <a:bodyPr/>
          <a:lstStyle/>
          <a:p>
            <a:r>
              <a:rPr lang="en-US" dirty="0"/>
              <a:t>Accept Honors with Humility</a:t>
            </a:r>
          </a:p>
        </p:txBody>
      </p:sp>
      <p:sp>
        <p:nvSpPr>
          <p:cNvPr id="3" name="Content Placeholder 2">
            <a:extLst>
              <a:ext uri="{FF2B5EF4-FFF2-40B4-BE49-F238E27FC236}">
                <a16:creationId xmlns:a16="http://schemas.microsoft.com/office/drawing/2014/main" id="{C6DDB183-9782-9A9C-3832-31CB4638ED5B}"/>
              </a:ext>
            </a:extLst>
          </p:cNvPr>
          <p:cNvSpPr>
            <a:spLocks noGrp="1"/>
          </p:cNvSpPr>
          <p:nvPr>
            <p:ph idx="1"/>
          </p:nvPr>
        </p:nvSpPr>
        <p:spPr/>
        <p:txBody>
          <a:bodyPr/>
          <a:lstStyle/>
          <a:p>
            <a:r>
              <a:rPr lang="en-US" dirty="0"/>
              <a:t>How was Haman honored by the king? </a:t>
            </a:r>
          </a:p>
        </p:txBody>
      </p:sp>
      <p:pic>
        <p:nvPicPr>
          <p:cNvPr id="3074" name="Picture 2" descr="Man">
            <a:extLst>
              <a:ext uri="{FF2B5EF4-FFF2-40B4-BE49-F238E27FC236}">
                <a16:creationId xmlns:a16="http://schemas.microsoft.com/office/drawing/2014/main" id="{22D54CE9-5B78-9971-CFC8-27306ADF0E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0161" y="4332012"/>
            <a:ext cx="1375839" cy="1979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8" name="Picture 6" descr="Shakespeare Trufaldo Colour">
            <a:extLst>
              <a:ext uri="{FF2B5EF4-FFF2-40B4-BE49-F238E27FC236}">
                <a16:creationId xmlns:a16="http://schemas.microsoft.com/office/drawing/2014/main" id="{02931E31-8AB6-78C8-071F-FE86FDB1D3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479" y="2934841"/>
            <a:ext cx="1375839" cy="33770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191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90EAC-A52C-DB35-5BA5-FCD6D8303281}"/>
              </a:ext>
            </a:extLst>
          </p:cNvPr>
          <p:cNvSpPr>
            <a:spLocks noGrp="1"/>
          </p:cNvSpPr>
          <p:nvPr>
            <p:ph type="title"/>
          </p:nvPr>
        </p:nvSpPr>
        <p:spPr/>
        <p:txBody>
          <a:bodyPr/>
          <a:lstStyle/>
          <a:p>
            <a:r>
              <a:rPr lang="en-US" dirty="0"/>
              <a:t>Accept Honors with Humility</a:t>
            </a:r>
          </a:p>
        </p:txBody>
      </p:sp>
      <p:sp>
        <p:nvSpPr>
          <p:cNvPr id="3" name="Content Placeholder 2">
            <a:extLst>
              <a:ext uri="{FF2B5EF4-FFF2-40B4-BE49-F238E27FC236}">
                <a16:creationId xmlns:a16="http://schemas.microsoft.com/office/drawing/2014/main" id="{7A1981FE-9EAB-0C95-6281-0A521F10B3DE}"/>
              </a:ext>
            </a:extLst>
          </p:cNvPr>
          <p:cNvSpPr>
            <a:spLocks noGrp="1"/>
          </p:cNvSpPr>
          <p:nvPr>
            <p:ph idx="1"/>
          </p:nvPr>
        </p:nvSpPr>
        <p:spPr>
          <a:xfrm>
            <a:off x="838200" y="1918223"/>
            <a:ext cx="10515600" cy="4351338"/>
          </a:xfrm>
        </p:spPr>
        <p:txBody>
          <a:bodyPr>
            <a:normAutofit/>
          </a:bodyPr>
          <a:lstStyle/>
          <a:p>
            <a:r>
              <a:rPr lang="en-US" dirty="0">
                <a:solidFill>
                  <a:srgbClr val="C00000"/>
                </a:solidFill>
              </a:rPr>
              <a:t>Note the description of Haman’s lineage</a:t>
            </a:r>
          </a:p>
          <a:p>
            <a:pPr lvl="1"/>
            <a:r>
              <a:rPr lang="en-US" dirty="0">
                <a:solidFill>
                  <a:srgbClr val="C00000"/>
                </a:solidFill>
              </a:rPr>
              <a:t>Descendant from the Amalekite King Agag. </a:t>
            </a:r>
          </a:p>
          <a:p>
            <a:pPr lvl="1"/>
            <a:r>
              <a:rPr lang="en-US" dirty="0">
                <a:solidFill>
                  <a:srgbClr val="C00000"/>
                </a:solidFill>
              </a:rPr>
              <a:t>When God commanded Saul to destroy the Amalekites, King Agag was on the throne. </a:t>
            </a:r>
          </a:p>
          <a:p>
            <a:pPr lvl="1"/>
            <a:r>
              <a:rPr lang="en-US" dirty="0">
                <a:solidFill>
                  <a:srgbClr val="C00000"/>
                </a:solidFill>
              </a:rPr>
              <a:t>The strife between Israel and the Amalekites started much earlier when they battled after the exodus.</a:t>
            </a:r>
          </a:p>
          <a:p>
            <a:pPr lvl="1"/>
            <a:r>
              <a:rPr lang="en-US" dirty="0">
                <a:solidFill>
                  <a:srgbClr val="C00000"/>
                </a:solidFill>
              </a:rPr>
              <a:t>Long enmity between Israelites and Amalekites. </a:t>
            </a:r>
          </a:p>
          <a:p>
            <a:endParaRPr lang="en-US" dirty="0"/>
          </a:p>
        </p:txBody>
      </p:sp>
    </p:spTree>
    <p:extLst>
      <p:ext uri="{BB962C8B-B14F-4D97-AF65-F5344CB8AC3E}">
        <p14:creationId xmlns:p14="http://schemas.microsoft.com/office/powerpoint/2010/main" val="2908484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804DD-B872-63EE-2CB8-19E0103DBF91}"/>
              </a:ext>
            </a:extLst>
          </p:cNvPr>
          <p:cNvSpPr>
            <a:spLocks noGrp="1"/>
          </p:cNvSpPr>
          <p:nvPr>
            <p:ph type="title"/>
          </p:nvPr>
        </p:nvSpPr>
        <p:spPr/>
        <p:txBody>
          <a:bodyPr/>
          <a:lstStyle/>
          <a:p>
            <a:r>
              <a:rPr lang="en-US" dirty="0"/>
              <a:t>Accept Honors with Humility</a:t>
            </a:r>
          </a:p>
        </p:txBody>
      </p:sp>
      <p:sp>
        <p:nvSpPr>
          <p:cNvPr id="3" name="Content Placeholder 2">
            <a:extLst>
              <a:ext uri="{FF2B5EF4-FFF2-40B4-BE49-F238E27FC236}">
                <a16:creationId xmlns:a16="http://schemas.microsoft.com/office/drawing/2014/main" id="{09EBA23E-406C-8CE6-72E9-B3AD4F7C4D22}"/>
              </a:ext>
            </a:extLst>
          </p:cNvPr>
          <p:cNvSpPr>
            <a:spLocks noGrp="1"/>
          </p:cNvSpPr>
          <p:nvPr>
            <p:ph idx="1"/>
          </p:nvPr>
        </p:nvSpPr>
        <p:spPr>
          <a:xfrm>
            <a:off x="838200" y="1690688"/>
            <a:ext cx="10515600" cy="4351338"/>
          </a:xfrm>
        </p:spPr>
        <p:txBody>
          <a:bodyPr/>
          <a:lstStyle/>
          <a:p>
            <a:r>
              <a:rPr lang="en-US" dirty="0"/>
              <a:t>So, why do you think Mordecai refused to bow down to Haman? </a:t>
            </a:r>
          </a:p>
          <a:p>
            <a:r>
              <a:rPr lang="en-US" dirty="0"/>
              <a:t>How would you feel in Haman’s place?</a:t>
            </a:r>
          </a:p>
          <a:p>
            <a:r>
              <a:rPr lang="en-US" dirty="0"/>
              <a:t>Verse 5 says Haman was “enraged.”  Do you think he was right or wrong to be mad?   Why?</a:t>
            </a:r>
          </a:p>
        </p:txBody>
      </p:sp>
      <p:graphicFrame>
        <p:nvGraphicFramePr>
          <p:cNvPr id="4" name="Table 3">
            <a:extLst>
              <a:ext uri="{FF2B5EF4-FFF2-40B4-BE49-F238E27FC236}">
                <a16:creationId xmlns:a16="http://schemas.microsoft.com/office/drawing/2014/main" id="{42B0041A-7E4A-A232-1332-C1F6925813CB}"/>
              </a:ext>
            </a:extLst>
          </p:cNvPr>
          <p:cNvGraphicFramePr>
            <a:graphicFrameLocks noGrp="1"/>
          </p:cNvGraphicFramePr>
          <p:nvPr>
            <p:extLst>
              <p:ext uri="{D42A27DB-BD31-4B8C-83A1-F6EECF244321}">
                <p14:modId xmlns:p14="http://schemas.microsoft.com/office/powerpoint/2010/main" val="1151403535"/>
              </p:ext>
            </p:extLst>
          </p:nvPr>
        </p:nvGraphicFramePr>
        <p:xfrm>
          <a:off x="1163899" y="4817104"/>
          <a:ext cx="9785752" cy="1645920"/>
        </p:xfrm>
        <a:graphic>
          <a:graphicData uri="http://schemas.openxmlformats.org/drawingml/2006/table">
            <a:tbl>
              <a:tblPr firstRow="1" bandRow="1">
                <a:tableStyleId>{5C22544A-7EE6-4342-B048-85BDC9FD1C3A}</a:tableStyleId>
              </a:tblPr>
              <a:tblGrid>
                <a:gridCol w="4892876">
                  <a:extLst>
                    <a:ext uri="{9D8B030D-6E8A-4147-A177-3AD203B41FA5}">
                      <a16:colId xmlns:a16="http://schemas.microsoft.com/office/drawing/2014/main" val="52156318"/>
                    </a:ext>
                  </a:extLst>
                </a:gridCol>
                <a:gridCol w="4892876">
                  <a:extLst>
                    <a:ext uri="{9D8B030D-6E8A-4147-A177-3AD203B41FA5}">
                      <a16:colId xmlns:a16="http://schemas.microsoft.com/office/drawing/2014/main" val="3591019480"/>
                    </a:ext>
                  </a:extLst>
                </a:gridCol>
              </a:tblGrid>
              <a:tr h="370840">
                <a:tc>
                  <a:txBody>
                    <a:bodyPr/>
                    <a:lstStyle/>
                    <a:p>
                      <a:pPr algn="ctr"/>
                      <a:r>
                        <a:rPr lang="en-US" sz="2400" dirty="0"/>
                        <a:t>Correct to Be Upset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No Reason to Be Mad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3536467"/>
                  </a:ext>
                </a:extLst>
              </a:tr>
              <a:tr h="370840">
                <a:tc>
                  <a:txBody>
                    <a:bodyPr/>
                    <a:lstStyle/>
                    <a:p>
                      <a:endParaRPr lang="en-US" sz="2400" dirty="0"/>
                    </a:p>
                    <a:p>
                      <a:endParaRPr lang="en-US" sz="2400" dirty="0"/>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251173"/>
                  </a:ext>
                </a:extLst>
              </a:tr>
            </a:tbl>
          </a:graphicData>
        </a:graphic>
      </p:graphicFrame>
    </p:spTree>
    <p:extLst>
      <p:ext uri="{BB962C8B-B14F-4D97-AF65-F5344CB8AC3E}">
        <p14:creationId xmlns:p14="http://schemas.microsoft.com/office/powerpoint/2010/main" val="299271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54</TotalTime>
  <Words>1232</Words>
  <Application>Microsoft Office PowerPoint</Application>
  <PresentationFormat>Widescreen</PresentationFormat>
  <Paragraphs>84</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Comic Sans MS</vt:lpstr>
      <vt:lpstr>Office Theme</vt:lpstr>
      <vt:lpstr>Haman</vt:lpstr>
      <vt:lpstr>Video Introduction</vt:lpstr>
      <vt:lpstr>What do you think ?</vt:lpstr>
      <vt:lpstr>Listen for civil disobedience.</vt:lpstr>
      <vt:lpstr>Listen for civil disobedience.</vt:lpstr>
      <vt:lpstr>Listen for civil disobedience.</vt:lpstr>
      <vt:lpstr>Accept Honors with Humility</vt:lpstr>
      <vt:lpstr>Accept Honors with Humility</vt:lpstr>
      <vt:lpstr>Accept Honors with Humility</vt:lpstr>
      <vt:lpstr>Accept Honors with Humility</vt:lpstr>
      <vt:lpstr>Listen for a deadly scheme.</vt:lpstr>
      <vt:lpstr>Listen for a deadly scheme.</vt:lpstr>
      <vt:lpstr>Listen for a deadly scheme.</vt:lpstr>
      <vt:lpstr>Pursuing Personal Gain</vt:lpstr>
      <vt:lpstr>Pursuing Personal Gain</vt:lpstr>
      <vt:lpstr>Listen for how the tables were turned.</vt:lpstr>
      <vt:lpstr>Listen for how the tables were turned.</vt:lpstr>
      <vt:lpstr>Listen for how the tables were turned.</vt:lpstr>
      <vt:lpstr>Destructiveness of Pride</vt:lpstr>
      <vt:lpstr>Destructiveness of Pride</vt:lpstr>
      <vt:lpstr>Destructiveness of Pride</vt:lpstr>
      <vt:lpstr>Application</vt:lpstr>
      <vt:lpstr>Application</vt:lpstr>
      <vt:lpstr>Application</vt:lpstr>
      <vt:lpstr>Family Activities</vt:lpstr>
      <vt:lpstr>Haman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1</cp:revision>
  <dcterms:created xsi:type="dcterms:W3CDTF">2024-08-01T13:11:37Z</dcterms:created>
  <dcterms:modified xsi:type="dcterms:W3CDTF">2024-08-01T14:06:01Z</dcterms:modified>
</cp:coreProperties>
</file>