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8" r:id="rId5"/>
    <p:sldId id="579" r:id="rId6"/>
    <p:sldId id="259" r:id="rId7"/>
    <p:sldId id="260" r:id="rId8"/>
    <p:sldId id="261" r:id="rId9"/>
    <p:sldId id="580" r:id="rId10"/>
    <p:sldId id="793" r:id="rId11"/>
    <p:sldId id="581" r:id="rId12"/>
    <p:sldId id="794" r:id="rId13"/>
    <p:sldId id="795" r:id="rId14"/>
    <p:sldId id="796" r:id="rId15"/>
    <p:sldId id="797" r:id="rId16"/>
    <p:sldId id="798" r:id="rId17"/>
    <p:sldId id="799" r:id="rId18"/>
    <p:sldId id="801" r:id="rId19"/>
    <p:sldId id="800" r:id="rId20"/>
    <p:sldId id="802" r:id="rId21"/>
    <p:sldId id="803" r:id="rId22"/>
    <p:sldId id="804" r:id="rId23"/>
    <p:sldId id="805" r:id="rId24"/>
    <p:sldId id="806" r:id="rId25"/>
    <p:sldId id="807" r:id="rId26"/>
    <p:sldId id="808" r:id="rId27"/>
    <p:sldId id="809" r:id="rId28"/>
    <p:sldId id="81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3" d="100"/>
          <a:sy n="83" d="100"/>
        </p:scale>
        <p:origin x="2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7D3EC0C-D973-4240-BF21-13D918BC7DA9}"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7035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832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D3EC0C-D973-4240-BF21-13D918BC7DA9}"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32079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7D3EC0C-D973-4240-BF21-13D918BC7DA9}"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2312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7D3EC0C-D973-4240-BF21-13D918BC7DA9}" type="datetimeFigureOut">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531000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7D3EC0C-D973-4240-BF21-13D918BC7DA9}" type="datetimeFigureOut">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081506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D3EC0C-D973-4240-BF21-13D918BC7DA9}" type="datetimeFigureOut">
              <a:rPr lang="en-US" smtClean="0"/>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2972911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4194828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D3EC0C-D973-4240-BF21-13D918BC7DA9}" type="datetimeFigureOut">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02186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120325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7D3EC0C-D973-4240-BF21-13D918BC7DA9}" type="datetimeFigureOut">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29984-D937-41E6-9E9F-EFD2EFD29535}" type="slidenum">
              <a:rPr lang="en-US" smtClean="0"/>
              <a:t>‹#›</a:t>
            </a:fld>
            <a:endParaRPr lang="en-US"/>
          </a:p>
        </p:txBody>
      </p:sp>
    </p:spTree>
    <p:extLst>
      <p:ext uri="{BB962C8B-B14F-4D97-AF65-F5344CB8AC3E}">
        <p14:creationId xmlns:p14="http://schemas.microsoft.com/office/powerpoint/2010/main" val="3512064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8312"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800263" y="1104437"/>
            <a:ext cx="277163"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800263" y="2000303"/>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800263" y="2911265"/>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800263" y="3809689"/>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800263" y="4735483"/>
            <a:ext cx="277163"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8657" y="1078234"/>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8657" y="19775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8657" y="28919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8657" y="3806337"/>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8657" y="47207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8657" y="562079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5518" y="5666510"/>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191023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8312"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952037"/>
            <a:ext cx="277163"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5008" y="212592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299813"/>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5008" y="4461163"/>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5008" y="5649883"/>
            <a:ext cx="277163"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925834"/>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3402" y="210316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280486"/>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3402" y="4457812"/>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3402" y="56351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328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864404"/>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5008" y="220611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562739"/>
            <a:ext cx="277163"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5008" y="4952689"/>
            <a:ext cx="277163"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838201"/>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3402" y="2183350"/>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543412"/>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3402" y="49493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3544013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5008" y="1630289"/>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3978065"/>
            <a:ext cx="277163"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3402" y="1604085"/>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39587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104404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8312"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4011" y="6278880"/>
            <a:ext cx="3090514"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5008" y="2149265"/>
            <a:ext cx="277163"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3402" y="2129938"/>
            <a:ext cx="5843108"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731" y="4648200"/>
            <a:ext cx="295685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293804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909" y="427486"/>
            <a:ext cx="3690549"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3901" y="427486"/>
            <a:ext cx="3671097"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3911" y="427486"/>
            <a:ext cx="3677569"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571" y="914401"/>
            <a:ext cx="3328451"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5383" y="914401"/>
            <a:ext cx="3310907"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9700" y="917511"/>
            <a:ext cx="3316745"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218920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787" y="539859"/>
            <a:ext cx="3690549"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6779" y="539859"/>
            <a:ext cx="3671097"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5450" y="1026774"/>
            <a:ext cx="3328451"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8262" y="1026774"/>
            <a:ext cx="3310907"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2086481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5" y="5185518"/>
            <a:ext cx="12192000"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18041051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5" y="5185518"/>
            <a:ext cx="12192000"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950" y="430858"/>
            <a:ext cx="11204318"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9027" y="6553200"/>
            <a:ext cx="9146382"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600" y="5532440"/>
            <a:ext cx="10972801"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1238" y="1676401"/>
            <a:ext cx="10185744"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1237" y="838200"/>
            <a:ext cx="1018574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38620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666" y="-54093"/>
            <a:ext cx="4344531"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964" y="426720"/>
            <a:ext cx="8121025"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5624" y="1918792"/>
            <a:ext cx="7661899"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5625" y="1080591"/>
            <a:ext cx="7661900"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91" y="5029200"/>
            <a:ext cx="295685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289" y="6278880"/>
            <a:ext cx="135317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736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9914" y="7034"/>
            <a:ext cx="4268312"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511" y="426720"/>
            <a:ext cx="8121025"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171" y="1918792"/>
            <a:ext cx="7661899"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171" y="1080591"/>
            <a:ext cx="7661900"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8574" y="5029200"/>
            <a:ext cx="295685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6751" y="6278880"/>
            <a:ext cx="1356235"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31754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399" y="426720"/>
            <a:ext cx="11402089"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863" y="1335879"/>
            <a:ext cx="1094296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3854341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399" y="426720"/>
            <a:ext cx="11402089"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863" y="1335879"/>
            <a:ext cx="1094296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861" y="1945478"/>
            <a:ext cx="1094296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1536814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1"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830" y="5562600"/>
            <a:ext cx="10365899"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368" y="1063862"/>
            <a:ext cx="10365899"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21428627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7444" y="6264276"/>
            <a:ext cx="2844800" cy="365125"/>
          </a:xfrm>
          <a:prstGeom prst="rect">
            <a:avLst/>
          </a:prstGeom>
        </p:spPr>
        <p:txBody>
          <a:bodyPr/>
          <a:lstStyle/>
          <a:p>
            <a:fld id="{7091A9FD-CDA2-4BA5-8C18-59D6F59EB34A}" type="slidenum">
              <a:rPr lang="en-US" smtClean="0"/>
              <a:pPr/>
              <a:t>‹#›</a:t>
            </a:fld>
            <a:endParaRPr lang="en-US" dirty="0"/>
          </a:p>
        </p:txBody>
      </p:sp>
    </p:spTree>
    <p:extLst>
      <p:ext uri="{BB962C8B-B14F-4D97-AF65-F5344CB8AC3E}">
        <p14:creationId xmlns:p14="http://schemas.microsoft.com/office/powerpoint/2010/main" val="3122301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Folded Corner 6"/>
          <p:cNvSpPr/>
          <p:nvPr userDrawn="1"/>
        </p:nvSpPr>
        <p:spPr>
          <a:xfrm>
            <a:off x="656216" y="249382"/>
            <a:ext cx="11015831" cy="6377329"/>
          </a:xfrm>
          <a:prstGeom prst="foldedCorner">
            <a:avLst/>
          </a:prstGeom>
          <a:gradFill>
            <a:gsLst>
              <a:gs pos="0">
                <a:schemeClr val="accent1">
                  <a:lumMod val="5000"/>
                  <a:lumOff val="95000"/>
                  <a:alpha val="87000"/>
                </a:schemeClr>
              </a:gs>
              <a:gs pos="64000">
                <a:schemeClr val="accent1">
                  <a:lumMod val="45000"/>
                  <a:lumOff val="55000"/>
                  <a:alpha val="87000"/>
                </a:schemeClr>
              </a:gs>
              <a:gs pos="83000">
                <a:schemeClr val="accent1">
                  <a:lumMod val="45000"/>
                  <a:lumOff val="55000"/>
                  <a:alpha val="87000"/>
                </a:schemeClr>
              </a:gs>
              <a:gs pos="100000">
                <a:schemeClr val="accent1">
                  <a:lumMod val="30000"/>
                  <a:lumOff val="70000"/>
                  <a:alpha val="87000"/>
                </a:schemeClr>
              </a:gs>
            </a:gsLst>
            <a:lin ang="3600000" scaled="0"/>
          </a:gradFill>
          <a:ln>
            <a:noFill/>
          </a:ln>
          <a:effectLst>
            <a:outerShdw blurRad="165100" dist="165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D3EC0C-D973-4240-BF21-13D918BC7DA9}" type="datetimeFigureOut">
              <a:rPr lang="en-US" smtClean="0"/>
              <a:t>9/23/2026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29984-D937-41E6-9E9F-EFD2EFD29535}" type="slidenum">
              <a:rPr lang="en-US" smtClean="0"/>
              <a:t>‹#›</a:t>
            </a:fld>
            <a:endParaRPr lang="en-US"/>
          </a:p>
        </p:txBody>
      </p:sp>
    </p:spTree>
    <p:extLst>
      <p:ext uri="{BB962C8B-B14F-4D97-AF65-F5344CB8AC3E}">
        <p14:creationId xmlns:p14="http://schemas.microsoft.com/office/powerpoint/2010/main" val="216287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681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inyurl.com/5frxwmcp" TargetMode="External"/><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hyperlink" Target="https://tinyurl.com/mv6cw3ah"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655762"/>
          </a:xfrm>
        </p:spPr>
        <p:txBody>
          <a:bodyPr>
            <a:normAutofit fontScale="90000"/>
          </a:bodyPr>
          <a:lstStyle/>
          <a:p>
            <a:br>
              <a:rPr lang="en-US" dirty="0"/>
            </a:br>
            <a:r>
              <a:rPr lang="en-US" dirty="0"/>
              <a:t>True Glory</a:t>
            </a:r>
          </a:p>
        </p:txBody>
      </p:sp>
      <p:sp>
        <p:nvSpPr>
          <p:cNvPr id="3" name="Subtitle 2"/>
          <p:cNvSpPr>
            <a:spLocks noGrp="1"/>
          </p:cNvSpPr>
          <p:nvPr>
            <p:ph type="subTitle" idx="1"/>
          </p:nvPr>
        </p:nvSpPr>
        <p:spPr>
          <a:xfrm>
            <a:off x="1524000" y="3930732"/>
            <a:ext cx="9144000" cy="1327068"/>
          </a:xfrm>
        </p:spPr>
        <p:txBody>
          <a:bodyPr anchor="ctr"/>
          <a:lstStyle/>
          <a:p>
            <a:r>
              <a:rPr lang="en-US" dirty="0"/>
              <a:t>October 11</a:t>
            </a:r>
          </a:p>
        </p:txBody>
      </p:sp>
      <p:pic>
        <p:nvPicPr>
          <p:cNvPr id="5" name="Picture 4">
            <a:extLst>
              <a:ext uri="{FF2B5EF4-FFF2-40B4-BE49-F238E27FC236}">
                <a16:creationId xmlns:a16="http://schemas.microsoft.com/office/drawing/2014/main" id="{55EF74D1-8CC6-71A8-5C25-B297244E22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32" y="-204537"/>
            <a:ext cx="12560969" cy="7062537"/>
          </a:xfrm>
          <a:prstGeom prst="rect">
            <a:avLst/>
          </a:prstGeom>
        </p:spPr>
      </p:pic>
      <p:sp>
        <p:nvSpPr>
          <p:cNvPr id="6" name="TextBox 5">
            <a:extLst>
              <a:ext uri="{FF2B5EF4-FFF2-40B4-BE49-F238E27FC236}">
                <a16:creationId xmlns:a16="http://schemas.microsoft.com/office/drawing/2014/main" id="{F0222483-4534-E44B-72F5-18BA104D399C}"/>
              </a:ext>
            </a:extLst>
          </p:cNvPr>
          <p:cNvSpPr txBox="1"/>
          <p:nvPr/>
        </p:nvSpPr>
        <p:spPr>
          <a:xfrm>
            <a:off x="2358189" y="5378116"/>
            <a:ext cx="6075948" cy="1200329"/>
          </a:xfrm>
          <a:prstGeom prst="rect">
            <a:avLst/>
          </a:prstGeom>
          <a:noFill/>
        </p:spPr>
        <p:txBody>
          <a:bodyPr wrap="square" rtlCol="0">
            <a:spAutoFit/>
          </a:bodyPr>
          <a:lstStyle/>
          <a:p>
            <a:pPr algn="ctr"/>
            <a:r>
              <a:rPr lang="en-US" sz="7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True Glory</a:t>
            </a:r>
          </a:p>
        </p:txBody>
      </p:sp>
    </p:spTree>
    <p:extLst>
      <p:ext uri="{BB962C8B-B14F-4D97-AF65-F5344CB8AC3E}">
        <p14:creationId xmlns:p14="http://schemas.microsoft.com/office/powerpoint/2010/main" val="275284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BEDBA-BCDC-43B5-83B9-C42AFA47B99C}"/>
              </a:ext>
            </a:extLst>
          </p:cNvPr>
          <p:cNvSpPr>
            <a:spLocks noGrp="1"/>
          </p:cNvSpPr>
          <p:nvPr>
            <p:ph type="title"/>
          </p:nvPr>
        </p:nvSpPr>
        <p:spPr/>
        <p:txBody>
          <a:bodyPr/>
          <a:lstStyle/>
          <a:p>
            <a:r>
              <a:rPr lang="en-US" dirty="0"/>
              <a:t>Video Introduction</a:t>
            </a:r>
          </a:p>
        </p:txBody>
      </p:sp>
      <p:grpSp>
        <p:nvGrpSpPr>
          <p:cNvPr id="7" name="Group 6">
            <a:extLst>
              <a:ext uri="{FF2B5EF4-FFF2-40B4-BE49-F238E27FC236}">
                <a16:creationId xmlns:a16="http://schemas.microsoft.com/office/drawing/2014/main" id="{B0CCBE26-915F-FADF-D025-1853CC4B5C40}"/>
              </a:ext>
            </a:extLst>
          </p:cNvPr>
          <p:cNvGrpSpPr/>
          <p:nvPr/>
        </p:nvGrpSpPr>
        <p:grpSpPr>
          <a:xfrm>
            <a:off x="2849598" y="1555668"/>
            <a:ext cx="6492803" cy="4296702"/>
            <a:chOff x="2849598" y="1555668"/>
            <a:chExt cx="6492803" cy="4296702"/>
          </a:xfrm>
        </p:grpSpPr>
        <p:pic>
          <p:nvPicPr>
            <p:cNvPr id="4" name="Picture 3">
              <a:extLst>
                <a:ext uri="{FF2B5EF4-FFF2-40B4-BE49-F238E27FC236}">
                  <a16:creationId xmlns:a16="http://schemas.microsoft.com/office/drawing/2014/main" id="{BC238C80-B7E1-EFB6-A2B6-F6DFD2C1DE80}"/>
                </a:ext>
              </a:extLst>
            </p:cNvPr>
            <p:cNvPicPr>
              <a:picLocks noChangeAspect="1"/>
            </p:cNvPicPr>
            <p:nvPr/>
          </p:nvPicPr>
          <p:blipFill>
            <a:blip r:embed="rId2"/>
            <a:srcRect/>
            <a:stretch>
              <a:fillRect/>
            </a:stretch>
          </p:blipFill>
          <p:spPr>
            <a:xfrm>
              <a:off x="3238857" y="1833762"/>
              <a:ext cx="5714285" cy="3190476"/>
            </a:xfrm>
            <a:prstGeom prst="rect">
              <a:avLst/>
            </a:prstGeom>
            <a:ln>
              <a:noFill/>
            </a:ln>
            <a:effectLst>
              <a:outerShdw blurRad="292100" dist="139700" dir="2700000" algn="tl" rotWithShape="0">
                <a:srgbClr val="333333">
                  <a:alpha val="65000"/>
                </a:srgbClr>
              </a:outerShdw>
            </a:effectLst>
          </p:spPr>
        </p:pic>
        <p:pic>
          <p:nvPicPr>
            <p:cNvPr id="6" name="Picture 5">
              <a:hlinkClick r:id="rId3"/>
              <a:extLst>
                <a:ext uri="{FF2B5EF4-FFF2-40B4-BE49-F238E27FC236}">
                  <a16:creationId xmlns:a16="http://schemas.microsoft.com/office/drawing/2014/main" id="{B8B751D4-479E-01B0-11CA-4ECBABADE2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9598" y="1555668"/>
              <a:ext cx="6492803" cy="4296702"/>
            </a:xfrm>
            <a:prstGeom prst="rect">
              <a:avLst/>
            </a:prstGeom>
            <a:ln>
              <a:noFill/>
            </a:ln>
            <a:effectLst>
              <a:outerShdw blurRad="292100" dist="139700" dir="2700000" algn="tl" rotWithShape="0">
                <a:srgbClr val="333333">
                  <a:alpha val="65000"/>
                </a:srgbClr>
              </a:outerShdw>
            </a:effectLst>
          </p:spPr>
        </p:pic>
      </p:grpSp>
      <p:sp>
        <p:nvSpPr>
          <p:cNvPr id="8" name="TextBox 7">
            <a:extLst>
              <a:ext uri="{FF2B5EF4-FFF2-40B4-BE49-F238E27FC236}">
                <a16:creationId xmlns:a16="http://schemas.microsoft.com/office/drawing/2014/main" id="{D5CD2FFD-ECC2-71EB-BA63-0F5D30D7CB1C}"/>
              </a:ext>
            </a:extLst>
          </p:cNvPr>
          <p:cNvSpPr txBox="1"/>
          <p:nvPr/>
        </p:nvSpPr>
        <p:spPr>
          <a:xfrm>
            <a:off x="4476997" y="5973288"/>
            <a:ext cx="3194463" cy="523220"/>
          </a:xfrm>
          <a:prstGeom prst="rect">
            <a:avLst/>
          </a:prstGeom>
          <a:noFill/>
        </p:spPr>
        <p:txBody>
          <a:bodyPr wrap="square" rtlCol="0">
            <a:spAutoFit/>
          </a:bodyPr>
          <a:lstStyle/>
          <a:p>
            <a:pPr algn="ctr"/>
            <a:r>
              <a:rPr lang="en-US" sz="2800" dirty="0">
                <a:hlinkClick r:id="rId3"/>
              </a:rPr>
              <a:t>View Video</a:t>
            </a:r>
            <a:endParaRPr lang="en-US" sz="2800" dirty="0"/>
          </a:p>
        </p:txBody>
      </p:sp>
    </p:spTree>
    <p:extLst>
      <p:ext uri="{BB962C8B-B14F-4D97-AF65-F5344CB8AC3E}">
        <p14:creationId xmlns:p14="http://schemas.microsoft.com/office/powerpoint/2010/main" val="2849487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CA5FE-1230-011D-01C5-D85D4FC1D184}"/>
              </a:ext>
            </a:extLst>
          </p:cNvPr>
          <p:cNvSpPr>
            <a:spLocks noGrp="1"/>
          </p:cNvSpPr>
          <p:nvPr>
            <p:ph type="title"/>
          </p:nvPr>
        </p:nvSpPr>
        <p:spPr/>
        <p:txBody>
          <a:bodyPr/>
          <a:lstStyle/>
          <a:p>
            <a:r>
              <a:rPr lang="en-US" dirty="0"/>
              <a:t>So they remember me …</a:t>
            </a:r>
          </a:p>
        </p:txBody>
      </p:sp>
      <p:sp>
        <p:nvSpPr>
          <p:cNvPr id="3" name="Content Placeholder 2">
            <a:extLst>
              <a:ext uri="{FF2B5EF4-FFF2-40B4-BE49-F238E27FC236}">
                <a16:creationId xmlns:a16="http://schemas.microsoft.com/office/drawing/2014/main" id="{95CA5678-F801-48A3-DC7C-B688100CC918}"/>
              </a:ext>
            </a:extLst>
          </p:cNvPr>
          <p:cNvSpPr>
            <a:spLocks noGrp="1"/>
          </p:cNvSpPr>
          <p:nvPr>
            <p:ph idx="1"/>
          </p:nvPr>
        </p:nvSpPr>
        <p:spPr/>
        <p:txBody>
          <a:bodyPr>
            <a:normAutofit/>
          </a:bodyPr>
          <a:lstStyle/>
          <a:p>
            <a:r>
              <a:rPr lang="en-US" dirty="0"/>
              <a:t>What are some ways our culture tries to preserve legacy?</a:t>
            </a:r>
          </a:p>
          <a:p>
            <a:endParaRPr lang="en-US" dirty="0"/>
          </a:p>
          <a:p>
            <a:r>
              <a:rPr lang="en-US" dirty="0">
                <a:solidFill>
                  <a:srgbClr val="C00000"/>
                </a:solidFill>
              </a:rPr>
              <a:t>Today we note Jesus did not preserve His legacy through monuments or endowments.</a:t>
            </a:r>
          </a:p>
          <a:p>
            <a:pPr lvl="1"/>
            <a:r>
              <a:rPr lang="en-US" dirty="0">
                <a:solidFill>
                  <a:srgbClr val="C00000"/>
                </a:solidFill>
              </a:rPr>
              <a:t>Jesus left a legacy of sacrifice.</a:t>
            </a:r>
          </a:p>
          <a:p>
            <a:pPr lvl="1"/>
            <a:r>
              <a:rPr lang="en-US" dirty="0">
                <a:solidFill>
                  <a:srgbClr val="C00000"/>
                </a:solidFill>
              </a:rPr>
              <a:t>Jesus taught that true life comes through surrender.</a:t>
            </a:r>
          </a:p>
          <a:p>
            <a:endParaRPr lang="en-US" dirty="0"/>
          </a:p>
        </p:txBody>
      </p:sp>
      <p:grpSp>
        <p:nvGrpSpPr>
          <p:cNvPr id="7" name="Group 6">
            <a:extLst>
              <a:ext uri="{FF2B5EF4-FFF2-40B4-BE49-F238E27FC236}">
                <a16:creationId xmlns:a16="http://schemas.microsoft.com/office/drawing/2014/main" id="{D05CFF36-6876-A1DD-546D-55B925686220}"/>
              </a:ext>
            </a:extLst>
          </p:cNvPr>
          <p:cNvGrpSpPr/>
          <p:nvPr/>
        </p:nvGrpSpPr>
        <p:grpSpPr>
          <a:xfrm>
            <a:off x="943328" y="3036868"/>
            <a:ext cx="10117704" cy="2786887"/>
            <a:chOff x="1037148" y="3094369"/>
            <a:chExt cx="10117704" cy="2786887"/>
          </a:xfrm>
        </p:grpSpPr>
        <p:pic>
          <p:nvPicPr>
            <p:cNvPr id="4" name="Picture 3" descr="Results">
              <a:extLst>
                <a:ext uri="{FF2B5EF4-FFF2-40B4-BE49-F238E27FC236}">
                  <a16:creationId xmlns:a16="http://schemas.microsoft.com/office/drawing/2014/main" id="{0A79DEDA-562C-161E-85B2-B946451E6F6F}"/>
                </a:ext>
              </a:extLst>
            </p:cNvPr>
            <p:cNvPicPr>
              <a:picLocks noChangeAspect="1"/>
            </p:cNvPicPr>
            <p:nvPr/>
          </p:nvPicPr>
          <p:blipFill>
            <a:blip r:embed="rId2"/>
            <a:stretch>
              <a:fillRect/>
            </a:stretch>
          </p:blipFill>
          <p:spPr>
            <a:xfrm>
              <a:off x="8027931" y="3429000"/>
              <a:ext cx="3126921" cy="2330533"/>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BA90F368-0069-A7CC-0E59-16F9C3C13A0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037148" y="3317864"/>
              <a:ext cx="2672142" cy="2441669"/>
            </a:xfrm>
            <a:prstGeom prst="rect">
              <a:avLst/>
            </a:prstGeom>
            <a:ln>
              <a:noFill/>
            </a:ln>
            <a:effectLst>
              <a:outerShdw blurRad="292100" dist="139700" dir="2700000" algn="tl" rotWithShape="0">
                <a:srgbClr val="333333">
                  <a:alpha val="65000"/>
                </a:srgbClr>
              </a:outerShdw>
            </a:effectLst>
          </p:spPr>
        </p:pic>
        <p:pic>
          <p:nvPicPr>
            <p:cNvPr id="6" name="Picture 5" descr="Writer">
              <a:extLst>
                <a:ext uri="{FF2B5EF4-FFF2-40B4-BE49-F238E27FC236}">
                  <a16:creationId xmlns:a16="http://schemas.microsoft.com/office/drawing/2014/main" id="{29C2EC14-BE1D-E464-EA83-85A11DD1CBA6}"/>
                </a:ext>
              </a:extLst>
            </p:cNvPr>
            <p:cNvPicPr>
              <a:picLocks noChangeAspect="1"/>
            </p:cNvPicPr>
            <p:nvPr/>
          </p:nvPicPr>
          <p:blipFill>
            <a:blip r:embed="rId4"/>
            <a:stretch>
              <a:fillRect/>
            </a:stretch>
          </p:blipFill>
          <p:spPr>
            <a:xfrm>
              <a:off x="4304205" y="3094369"/>
              <a:ext cx="3307878" cy="2786887"/>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68586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588" y="533400"/>
            <a:ext cx="12188825" cy="4419600"/>
          </a:xfrm>
        </p:spPr>
        <p:txBody>
          <a:bodyPr anchor="b">
            <a:noAutofit/>
          </a:bodyPr>
          <a:lstStyle/>
          <a:p>
            <a:pPr>
              <a:lnSpc>
                <a:spcPct val="150000"/>
              </a:lnSpc>
              <a:spcAft>
                <a:spcPts val="0"/>
              </a:spcAft>
            </a:pPr>
            <a:r>
              <a:rPr lang="en-US" sz="5500" dirty="0"/>
              <a:t>1. True Glory Is </a:t>
            </a:r>
            <a:br>
              <a:rPr lang="en-US" sz="5500" dirty="0"/>
            </a:br>
            <a:r>
              <a:rPr lang="en-US" sz="5500" dirty="0"/>
              <a:t>Found in </a:t>
            </a:r>
            <a:r>
              <a:rPr lang="en-US" sz="5500" dirty="0">
                <a:solidFill>
                  <a:srgbClr val="FFFF00"/>
                </a:solidFill>
              </a:rPr>
              <a:t>Surrender</a:t>
            </a:r>
            <a:r>
              <a:rPr lang="en-US" sz="5500" dirty="0"/>
              <a:t>, Not </a:t>
            </a:r>
            <a:br>
              <a:rPr lang="en-US" sz="5500" dirty="0"/>
            </a:br>
            <a:r>
              <a:rPr lang="en-US" sz="5500" dirty="0">
                <a:solidFill>
                  <a:srgbClr val="FFFF00"/>
                </a:solidFill>
              </a:rPr>
              <a:t>Self-preservation</a:t>
            </a:r>
            <a:r>
              <a:rPr lang="en-US" sz="5500" dirty="0"/>
              <a: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CBA45-2B0C-257C-E243-F75D3F92963A}"/>
              </a:ext>
            </a:extLst>
          </p:cNvPr>
          <p:cNvSpPr>
            <a:spLocks noGrp="1"/>
          </p:cNvSpPr>
          <p:nvPr>
            <p:ph type="title"/>
          </p:nvPr>
        </p:nvSpPr>
        <p:spPr/>
        <p:txBody>
          <a:bodyPr/>
          <a:lstStyle/>
          <a:p>
            <a:pPr algn="l"/>
            <a:r>
              <a:rPr lang="en-US" dirty="0"/>
              <a:t>Listen for how we follow Jesus.</a:t>
            </a:r>
          </a:p>
        </p:txBody>
      </p:sp>
      <p:sp>
        <p:nvSpPr>
          <p:cNvPr id="3" name="Content Placeholder 2">
            <a:extLst>
              <a:ext uri="{FF2B5EF4-FFF2-40B4-BE49-F238E27FC236}">
                <a16:creationId xmlns:a16="http://schemas.microsoft.com/office/drawing/2014/main" id="{10111ECF-46B0-63E2-58E8-5FB22C8F0735}"/>
              </a:ext>
            </a:extLst>
          </p:cNvPr>
          <p:cNvSpPr>
            <a:spLocks noGrp="1"/>
          </p:cNvSpPr>
          <p:nvPr>
            <p:ph idx="1"/>
          </p:nvPr>
        </p:nvSpPr>
        <p:spPr>
          <a:xfrm>
            <a:off x="1467852" y="1982036"/>
            <a:ext cx="9500937" cy="4351338"/>
          </a:xfrm>
        </p:spPr>
        <p:txBody>
          <a:bodyPr/>
          <a:lstStyle/>
          <a:p>
            <a:pPr marL="0" indent="0" algn="ctr">
              <a:buNone/>
            </a:pPr>
            <a:r>
              <a:rPr lang="en-US" dirty="0"/>
              <a:t>John 12:23-26 (NIV)   Jesus replied, "The hour has come for the Son of Man to be glorified. 24  I tell you the truth, unless a kernel of wheat falls to the ground and dies, it remains only a single seed. But if it dies, it produces many seeds. 25  The man </a:t>
            </a:r>
          </a:p>
        </p:txBody>
      </p:sp>
    </p:spTree>
    <p:extLst>
      <p:ext uri="{BB962C8B-B14F-4D97-AF65-F5344CB8AC3E}">
        <p14:creationId xmlns:p14="http://schemas.microsoft.com/office/powerpoint/2010/main" val="306332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62EB2-5D81-5E8C-B7BD-20766E81A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EF8ED-04BB-480B-10AA-3F570158D312}"/>
              </a:ext>
            </a:extLst>
          </p:cNvPr>
          <p:cNvSpPr>
            <a:spLocks noGrp="1"/>
          </p:cNvSpPr>
          <p:nvPr>
            <p:ph type="title"/>
          </p:nvPr>
        </p:nvSpPr>
        <p:spPr/>
        <p:txBody>
          <a:bodyPr/>
          <a:lstStyle/>
          <a:p>
            <a:pPr algn="l"/>
            <a:r>
              <a:rPr lang="en-US" dirty="0"/>
              <a:t>Listen for how we follow Jesus.</a:t>
            </a:r>
          </a:p>
        </p:txBody>
      </p:sp>
      <p:sp>
        <p:nvSpPr>
          <p:cNvPr id="3" name="Content Placeholder 2">
            <a:extLst>
              <a:ext uri="{FF2B5EF4-FFF2-40B4-BE49-F238E27FC236}">
                <a16:creationId xmlns:a16="http://schemas.microsoft.com/office/drawing/2014/main" id="{6F10E18B-A651-C6BE-49B9-FA998AF873D0}"/>
              </a:ext>
            </a:extLst>
          </p:cNvPr>
          <p:cNvSpPr>
            <a:spLocks noGrp="1"/>
          </p:cNvSpPr>
          <p:nvPr>
            <p:ph idx="1"/>
          </p:nvPr>
        </p:nvSpPr>
        <p:spPr>
          <a:xfrm>
            <a:off x="1608220" y="1970004"/>
            <a:ext cx="8975559" cy="4351338"/>
          </a:xfrm>
        </p:spPr>
        <p:txBody>
          <a:bodyPr/>
          <a:lstStyle/>
          <a:p>
            <a:pPr marL="0" indent="0" algn="ctr">
              <a:buNone/>
            </a:pPr>
            <a:r>
              <a:rPr lang="en-US" dirty="0"/>
              <a:t>who loves his life will lose it, while the man who hates his life in this world will keep it for eternal life. 26  Whoever serves me must follow me; and where I am, my servant also will be. My Father will honor the one who serves me.</a:t>
            </a:r>
          </a:p>
        </p:txBody>
      </p:sp>
      <p:pic>
        <p:nvPicPr>
          <p:cNvPr id="5" name="Picture 4">
            <a:extLst>
              <a:ext uri="{FF2B5EF4-FFF2-40B4-BE49-F238E27FC236}">
                <a16:creationId xmlns:a16="http://schemas.microsoft.com/office/drawing/2014/main" id="{3AE42179-68B5-A159-AFB9-E99AECD4C4BE}"/>
              </a:ext>
            </a:extLst>
          </p:cNvPr>
          <p:cNvPicPr>
            <a:picLocks noChangeAspect="1"/>
          </p:cNvPicPr>
          <p:nvPr/>
        </p:nvPicPr>
        <p:blipFill>
          <a:blip r:embed="rId2"/>
          <a:stretch>
            <a:fillRect/>
          </a:stretch>
        </p:blipFill>
        <p:spPr>
          <a:xfrm>
            <a:off x="5160218" y="5471127"/>
            <a:ext cx="1871561" cy="295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98315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B867C-1B43-2D5A-0672-3DE495318FF7}"/>
              </a:ext>
            </a:extLst>
          </p:cNvPr>
          <p:cNvSpPr>
            <a:spLocks noGrp="1"/>
          </p:cNvSpPr>
          <p:nvPr>
            <p:ph type="title"/>
          </p:nvPr>
        </p:nvSpPr>
        <p:spPr/>
        <p:txBody>
          <a:bodyPr/>
          <a:lstStyle/>
          <a:p>
            <a:r>
              <a:rPr lang="en-US" dirty="0"/>
              <a:t>Surrender, Not Self-Preservation</a:t>
            </a:r>
          </a:p>
        </p:txBody>
      </p:sp>
      <p:sp>
        <p:nvSpPr>
          <p:cNvPr id="3" name="Content Placeholder 2">
            <a:extLst>
              <a:ext uri="{FF2B5EF4-FFF2-40B4-BE49-F238E27FC236}">
                <a16:creationId xmlns:a16="http://schemas.microsoft.com/office/drawing/2014/main" id="{8E0F5D08-8411-604A-60BC-F6DDC6896191}"/>
              </a:ext>
            </a:extLst>
          </p:cNvPr>
          <p:cNvSpPr>
            <a:spLocks noGrp="1"/>
          </p:cNvSpPr>
          <p:nvPr>
            <p:ph idx="1"/>
          </p:nvPr>
        </p:nvSpPr>
        <p:spPr/>
        <p:txBody>
          <a:bodyPr/>
          <a:lstStyle/>
          <a:p>
            <a:r>
              <a:rPr lang="en-US" dirty="0"/>
              <a:t>How was Jesus’ path to glory contrary to what most Jews usually thought?</a:t>
            </a:r>
          </a:p>
          <a:p>
            <a:r>
              <a:rPr lang="en-US" dirty="0">
                <a:solidFill>
                  <a:srgbClr val="C00000"/>
                </a:solidFill>
              </a:rPr>
              <a:t>The reality was that Jesus came as a suffering servant (Isaiah 53) who would end up dying – and rising again from death.</a:t>
            </a:r>
          </a:p>
          <a:p>
            <a:r>
              <a:rPr lang="en-US" dirty="0"/>
              <a:t>According to Jesus, what attitude and actions constitute true discipleship?</a:t>
            </a:r>
          </a:p>
          <a:p>
            <a:endParaRPr lang="en-US" dirty="0"/>
          </a:p>
        </p:txBody>
      </p:sp>
    </p:spTree>
    <p:extLst>
      <p:ext uri="{BB962C8B-B14F-4D97-AF65-F5344CB8AC3E}">
        <p14:creationId xmlns:p14="http://schemas.microsoft.com/office/powerpoint/2010/main" val="1299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D9296-2F13-5FCA-5D58-50F7EDAC0557}"/>
              </a:ext>
            </a:extLst>
          </p:cNvPr>
          <p:cNvSpPr>
            <a:spLocks noGrp="1"/>
          </p:cNvSpPr>
          <p:nvPr>
            <p:ph type="title"/>
          </p:nvPr>
        </p:nvSpPr>
        <p:spPr/>
        <p:txBody>
          <a:bodyPr/>
          <a:lstStyle/>
          <a:p>
            <a:r>
              <a:rPr lang="en-US" dirty="0"/>
              <a:t>Surrender, Not Self-Preservation</a:t>
            </a:r>
          </a:p>
        </p:txBody>
      </p:sp>
      <p:sp>
        <p:nvSpPr>
          <p:cNvPr id="3" name="Content Placeholder 2">
            <a:extLst>
              <a:ext uri="{FF2B5EF4-FFF2-40B4-BE49-F238E27FC236}">
                <a16:creationId xmlns:a16="http://schemas.microsoft.com/office/drawing/2014/main" id="{EDE8117A-6749-6A62-1E5E-F1418204263E}"/>
              </a:ext>
            </a:extLst>
          </p:cNvPr>
          <p:cNvSpPr>
            <a:spLocks noGrp="1"/>
          </p:cNvSpPr>
          <p:nvPr>
            <p:ph idx="1"/>
          </p:nvPr>
        </p:nvSpPr>
        <p:spPr/>
        <p:txBody>
          <a:bodyPr/>
          <a:lstStyle/>
          <a:p>
            <a:r>
              <a:rPr lang="en-US" dirty="0"/>
              <a:t>How do we too often “love” our own lives?</a:t>
            </a:r>
          </a:p>
          <a:p>
            <a:r>
              <a:rPr lang="en-US" dirty="0"/>
              <a:t>How does Jesus want us to hate our lives? </a:t>
            </a:r>
          </a:p>
          <a:p>
            <a:r>
              <a:rPr lang="en-US" dirty="0"/>
              <a:t>What would you tell someone about the challenges and benefits of following Christ?</a:t>
            </a:r>
          </a:p>
          <a:p>
            <a:endParaRPr lang="en-US" dirty="0"/>
          </a:p>
        </p:txBody>
      </p:sp>
      <p:graphicFrame>
        <p:nvGraphicFramePr>
          <p:cNvPr id="4" name="Table 3">
            <a:extLst>
              <a:ext uri="{FF2B5EF4-FFF2-40B4-BE49-F238E27FC236}">
                <a16:creationId xmlns:a16="http://schemas.microsoft.com/office/drawing/2014/main" id="{F019D70D-C0E6-888E-FB68-0C6F4584DA5C}"/>
              </a:ext>
            </a:extLst>
          </p:cNvPr>
          <p:cNvGraphicFramePr>
            <a:graphicFrameLocks noGrp="1"/>
          </p:cNvGraphicFramePr>
          <p:nvPr>
            <p:extLst>
              <p:ext uri="{D42A27DB-BD31-4B8C-83A1-F6EECF244321}">
                <p14:modId xmlns:p14="http://schemas.microsoft.com/office/powerpoint/2010/main" val="3415913353"/>
              </p:ext>
            </p:extLst>
          </p:nvPr>
        </p:nvGraphicFramePr>
        <p:xfrm>
          <a:off x="838200" y="4377266"/>
          <a:ext cx="10515600" cy="164592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535431153"/>
                    </a:ext>
                  </a:extLst>
                </a:gridCol>
                <a:gridCol w="5257800">
                  <a:extLst>
                    <a:ext uri="{9D8B030D-6E8A-4147-A177-3AD203B41FA5}">
                      <a16:colId xmlns:a16="http://schemas.microsoft.com/office/drawing/2014/main" val="3980705127"/>
                    </a:ext>
                  </a:extLst>
                </a:gridCol>
              </a:tblGrid>
              <a:tr h="370840">
                <a:tc>
                  <a:txBody>
                    <a:bodyPr/>
                    <a:lstStyle/>
                    <a:p>
                      <a:pPr algn="ctr"/>
                      <a:r>
                        <a:rPr lang="en-US" sz="3200" dirty="0"/>
                        <a:t>Challenges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2614069"/>
                  </a:ext>
                </a:extLst>
              </a:tr>
              <a:tr h="370840">
                <a:tc>
                  <a:txBody>
                    <a:bodyPr/>
                    <a:lstStyle/>
                    <a:p>
                      <a:endParaRPr lang="en-US" sz="3200" dirty="0"/>
                    </a:p>
                    <a:p>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697352"/>
                  </a:ext>
                </a:extLst>
              </a:tr>
            </a:tbl>
          </a:graphicData>
        </a:graphic>
      </p:graphicFrame>
    </p:spTree>
    <p:extLst>
      <p:ext uri="{BB962C8B-B14F-4D97-AF65-F5344CB8AC3E}">
        <p14:creationId xmlns:p14="http://schemas.microsoft.com/office/powerpoint/2010/main" val="283595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969696"/>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588" y="762000"/>
            <a:ext cx="12188825" cy="4419600"/>
          </a:xfrm>
        </p:spPr>
        <p:txBody>
          <a:bodyPr anchor="b">
            <a:noAutofit/>
          </a:bodyPr>
          <a:lstStyle/>
          <a:p>
            <a:pPr>
              <a:lnSpc>
                <a:spcPct val="150000"/>
              </a:lnSpc>
              <a:spcAft>
                <a:spcPts val="0"/>
              </a:spcAft>
            </a:pPr>
            <a:r>
              <a:rPr lang="en-US" sz="5500" dirty="0"/>
              <a:t>2. The Pursuit of Human </a:t>
            </a:r>
            <a:r>
              <a:rPr lang="en-US" sz="5500" dirty="0">
                <a:solidFill>
                  <a:srgbClr val="FFFF00"/>
                </a:solidFill>
              </a:rPr>
              <a:t>Glory</a:t>
            </a:r>
            <a:r>
              <a:rPr lang="en-US" sz="5500" dirty="0"/>
              <a:t> Leads to Spiritual </a:t>
            </a:r>
            <a:r>
              <a:rPr lang="en-US" sz="5500" dirty="0">
                <a:solidFill>
                  <a:srgbClr val="FFFF00"/>
                </a:solidFill>
              </a:rPr>
              <a:t>Blindness</a:t>
            </a:r>
            <a:r>
              <a:rPr lang="en-US" sz="5500" dirty="0"/>
              <a:t>.</a:t>
            </a:r>
          </a:p>
        </p:txBody>
      </p:sp>
    </p:spTree>
    <p:extLst>
      <p:ext uri="{BB962C8B-B14F-4D97-AF65-F5344CB8AC3E}">
        <p14:creationId xmlns:p14="http://schemas.microsoft.com/office/powerpoint/2010/main" val="524395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F5291-7AE7-8403-8B2F-B3554405A25C}"/>
              </a:ext>
            </a:extLst>
          </p:cNvPr>
          <p:cNvSpPr>
            <a:spLocks noGrp="1"/>
          </p:cNvSpPr>
          <p:nvPr>
            <p:ph type="title"/>
          </p:nvPr>
        </p:nvSpPr>
        <p:spPr/>
        <p:txBody>
          <a:bodyPr/>
          <a:lstStyle/>
          <a:p>
            <a:pPr algn="l"/>
            <a:r>
              <a:rPr lang="en-US" dirty="0"/>
              <a:t>Listen for spiritual blindness.</a:t>
            </a:r>
          </a:p>
        </p:txBody>
      </p:sp>
      <p:sp>
        <p:nvSpPr>
          <p:cNvPr id="3" name="Content Placeholder 2">
            <a:extLst>
              <a:ext uri="{FF2B5EF4-FFF2-40B4-BE49-F238E27FC236}">
                <a16:creationId xmlns:a16="http://schemas.microsoft.com/office/drawing/2014/main" id="{EDD73DFE-36F6-8F4A-A0E6-FABFEFBC9308}"/>
              </a:ext>
            </a:extLst>
          </p:cNvPr>
          <p:cNvSpPr>
            <a:spLocks noGrp="1"/>
          </p:cNvSpPr>
          <p:nvPr>
            <p:ph idx="1"/>
          </p:nvPr>
        </p:nvSpPr>
        <p:spPr>
          <a:xfrm>
            <a:off x="1685322" y="1790901"/>
            <a:ext cx="8821355" cy="4351338"/>
          </a:xfrm>
        </p:spPr>
        <p:txBody>
          <a:bodyPr/>
          <a:lstStyle/>
          <a:p>
            <a:pPr marL="0" indent="0" algn="ctr">
              <a:buNone/>
            </a:pPr>
            <a:r>
              <a:rPr lang="en-US" dirty="0"/>
              <a:t>John 12:37-42 (NIV)   Even after Jesus had done all these miraculous signs in their presence, they still would not believe in him. 38  This was to fulfill the word of Isaiah the prophet: "Lord, who has believed our message and to whom has the arm of the Lord been </a:t>
            </a:r>
          </a:p>
        </p:txBody>
      </p:sp>
    </p:spTree>
    <p:extLst>
      <p:ext uri="{BB962C8B-B14F-4D97-AF65-F5344CB8AC3E}">
        <p14:creationId xmlns:p14="http://schemas.microsoft.com/office/powerpoint/2010/main" val="272901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DD489-C9B7-8D97-6F7F-E0163CB609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D878E-61CB-9BDF-2DDE-79B6CBE1C7CE}"/>
              </a:ext>
            </a:extLst>
          </p:cNvPr>
          <p:cNvSpPr>
            <a:spLocks noGrp="1"/>
          </p:cNvSpPr>
          <p:nvPr>
            <p:ph type="title"/>
          </p:nvPr>
        </p:nvSpPr>
        <p:spPr/>
        <p:txBody>
          <a:bodyPr/>
          <a:lstStyle/>
          <a:p>
            <a:pPr algn="l"/>
            <a:r>
              <a:rPr lang="en-US" dirty="0"/>
              <a:t>Listen for spiritual blindness.</a:t>
            </a:r>
          </a:p>
        </p:txBody>
      </p:sp>
      <p:sp>
        <p:nvSpPr>
          <p:cNvPr id="3" name="Content Placeholder 2">
            <a:extLst>
              <a:ext uri="{FF2B5EF4-FFF2-40B4-BE49-F238E27FC236}">
                <a16:creationId xmlns:a16="http://schemas.microsoft.com/office/drawing/2014/main" id="{4007A329-2981-DF0E-CAD5-9E954280D8D8}"/>
              </a:ext>
            </a:extLst>
          </p:cNvPr>
          <p:cNvSpPr>
            <a:spLocks noGrp="1"/>
          </p:cNvSpPr>
          <p:nvPr>
            <p:ph idx="1"/>
          </p:nvPr>
        </p:nvSpPr>
        <p:spPr>
          <a:xfrm>
            <a:off x="1685322" y="1790901"/>
            <a:ext cx="8821355" cy="4351338"/>
          </a:xfrm>
        </p:spPr>
        <p:txBody>
          <a:bodyPr/>
          <a:lstStyle/>
          <a:p>
            <a:pPr marL="0" indent="0" algn="ctr">
              <a:buNone/>
            </a:pPr>
            <a:r>
              <a:rPr lang="en-US" dirty="0"/>
              <a:t>revealed?" 39  For this reason they could not believe, because, as Isaiah says elsewhere: 40  "He has blinded their eyes and deadened their hearts, so they can neither see with their eyes, nor understand with their hearts, nor turn--and I would heal them." 41  Isaiah said </a:t>
            </a:r>
          </a:p>
        </p:txBody>
      </p:sp>
    </p:spTree>
    <p:extLst>
      <p:ext uri="{BB962C8B-B14F-4D97-AF65-F5344CB8AC3E}">
        <p14:creationId xmlns:p14="http://schemas.microsoft.com/office/powerpoint/2010/main" val="1398586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584B-FA71-674C-F516-8A38A05190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55705-DBE6-FEBD-B263-4F3EF315C45E}"/>
              </a:ext>
            </a:extLst>
          </p:cNvPr>
          <p:cNvSpPr>
            <a:spLocks noGrp="1"/>
          </p:cNvSpPr>
          <p:nvPr>
            <p:ph type="title"/>
          </p:nvPr>
        </p:nvSpPr>
        <p:spPr/>
        <p:txBody>
          <a:bodyPr/>
          <a:lstStyle/>
          <a:p>
            <a:pPr algn="l"/>
            <a:r>
              <a:rPr lang="en-US" dirty="0"/>
              <a:t>Listen for spiritual blindness.</a:t>
            </a:r>
          </a:p>
        </p:txBody>
      </p:sp>
      <p:sp>
        <p:nvSpPr>
          <p:cNvPr id="3" name="Content Placeholder 2">
            <a:extLst>
              <a:ext uri="{FF2B5EF4-FFF2-40B4-BE49-F238E27FC236}">
                <a16:creationId xmlns:a16="http://schemas.microsoft.com/office/drawing/2014/main" id="{D7CE106D-F31C-CFC0-7782-B1BD03F1BFC5}"/>
              </a:ext>
            </a:extLst>
          </p:cNvPr>
          <p:cNvSpPr>
            <a:spLocks noGrp="1"/>
          </p:cNvSpPr>
          <p:nvPr>
            <p:ph idx="1"/>
          </p:nvPr>
        </p:nvSpPr>
        <p:spPr>
          <a:xfrm>
            <a:off x="1685322" y="1790901"/>
            <a:ext cx="8821355" cy="4351338"/>
          </a:xfrm>
        </p:spPr>
        <p:txBody>
          <a:bodyPr/>
          <a:lstStyle/>
          <a:p>
            <a:pPr marL="0" indent="0" algn="ctr">
              <a:buNone/>
            </a:pPr>
            <a:r>
              <a:rPr lang="en-US" dirty="0"/>
              <a:t>this because he saw Jesus' glory and spoke about him. 42  Yet at the same time many even among the leaders believed in him. But because of the Pharisees they would not confess their faith for fear they would be put out of the synagogue;</a:t>
            </a:r>
          </a:p>
          <a:p>
            <a:pPr marL="0" indent="0" algn="ctr">
              <a:buNone/>
            </a:pPr>
            <a:endParaRPr lang="en-US" dirty="0"/>
          </a:p>
        </p:txBody>
      </p:sp>
      <p:pic>
        <p:nvPicPr>
          <p:cNvPr id="5" name="Picture 4">
            <a:extLst>
              <a:ext uri="{FF2B5EF4-FFF2-40B4-BE49-F238E27FC236}">
                <a16:creationId xmlns:a16="http://schemas.microsoft.com/office/drawing/2014/main" id="{C48E7277-4669-6B0B-0B70-3CE0E5B9BAC5}"/>
              </a:ext>
            </a:extLst>
          </p:cNvPr>
          <p:cNvPicPr>
            <a:picLocks noChangeAspect="1"/>
          </p:cNvPicPr>
          <p:nvPr/>
        </p:nvPicPr>
        <p:blipFill>
          <a:blip r:embed="rId2"/>
          <a:stretch>
            <a:fillRect/>
          </a:stretch>
        </p:blipFill>
        <p:spPr>
          <a:xfrm>
            <a:off x="5160218" y="5216484"/>
            <a:ext cx="1871561" cy="295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6598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DF0E-AAF6-199F-DCC4-9FB549EF00CB}"/>
              </a:ext>
            </a:extLst>
          </p:cNvPr>
          <p:cNvSpPr>
            <a:spLocks noGrp="1"/>
          </p:cNvSpPr>
          <p:nvPr>
            <p:ph type="title"/>
          </p:nvPr>
        </p:nvSpPr>
        <p:spPr/>
        <p:txBody>
          <a:bodyPr/>
          <a:lstStyle/>
          <a:p>
            <a:r>
              <a:rPr lang="en-US" dirty="0"/>
              <a:t>Human Glory, Spiritual Blindness</a:t>
            </a:r>
          </a:p>
        </p:txBody>
      </p:sp>
      <p:sp>
        <p:nvSpPr>
          <p:cNvPr id="3" name="Content Placeholder 2">
            <a:extLst>
              <a:ext uri="{FF2B5EF4-FFF2-40B4-BE49-F238E27FC236}">
                <a16:creationId xmlns:a16="http://schemas.microsoft.com/office/drawing/2014/main" id="{211FF1AE-09A9-B06C-DD3B-79AF5BED3CD5}"/>
              </a:ext>
            </a:extLst>
          </p:cNvPr>
          <p:cNvSpPr>
            <a:spLocks noGrp="1"/>
          </p:cNvSpPr>
          <p:nvPr>
            <p:ph idx="1"/>
          </p:nvPr>
        </p:nvSpPr>
        <p:spPr/>
        <p:txBody>
          <a:bodyPr/>
          <a:lstStyle/>
          <a:p>
            <a:r>
              <a:rPr lang="en-US" dirty="0"/>
              <a:t>According to this passage, why did some people refuse to believe in Jesus? </a:t>
            </a:r>
          </a:p>
        </p:txBody>
      </p:sp>
      <p:sp>
        <p:nvSpPr>
          <p:cNvPr id="4" name="TextBox 3">
            <a:extLst>
              <a:ext uri="{FF2B5EF4-FFF2-40B4-BE49-F238E27FC236}">
                <a16:creationId xmlns:a16="http://schemas.microsoft.com/office/drawing/2014/main" id="{02CB8B99-FDAE-D34E-7A56-14C4A0F35163}"/>
              </a:ext>
            </a:extLst>
          </p:cNvPr>
          <p:cNvSpPr txBox="1"/>
          <p:nvPr/>
        </p:nvSpPr>
        <p:spPr>
          <a:xfrm>
            <a:off x="1830729" y="3310359"/>
            <a:ext cx="8530542" cy="2554545"/>
          </a:xfrm>
          <a:prstGeom prst="rect">
            <a:avLst/>
          </a:prstGeom>
          <a:solidFill>
            <a:schemeClr val="accent5">
              <a:lumMod val="50000"/>
            </a:schemeClr>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3200" dirty="0"/>
              <a:t>For this reason they could not believe, because, as Isaiah says elsewhere:   "He has blinded their eyes and deadened their hearts, so they can neither see with their eyes, nor understand with their hearts, nor turn--and I would heal them."</a:t>
            </a:r>
          </a:p>
        </p:txBody>
      </p:sp>
    </p:spTree>
    <p:extLst>
      <p:ext uri="{BB962C8B-B14F-4D97-AF65-F5344CB8AC3E}">
        <p14:creationId xmlns:p14="http://schemas.microsoft.com/office/powerpoint/2010/main" val="2897760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F837-5A50-FC5D-27BB-72F3DF3CDD2F}"/>
              </a:ext>
            </a:extLst>
          </p:cNvPr>
          <p:cNvSpPr>
            <a:spLocks noGrp="1"/>
          </p:cNvSpPr>
          <p:nvPr>
            <p:ph type="title"/>
          </p:nvPr>
        </p:nvSpPr>
        <p:spPr/>
        <p:txBody>
          <a:bodyPr/>
          <a:lstStyle/>
          <a:p>
            <a:r>
              <a:rPr lang="en-US" dirty="0"/>
              <a:t>Human Glory, Spiritual Blindness</a:t>
            </a:r>
          </a:p>
        </p:txBody>
      </p:sp>
      <p:sp>
        <p:nvSpPr>
          <p:cNvPr id="3" name="Content Placeholder 2">
            <a:extLst>
              <a:ext uri="{FF2B5EF4-FFF2-40B4-BE49-F238E27FC236}">
                <a16:creationId xmlns:a16="http://schemas.microsoft.com/office/drawing/2014/main" id="{75202B17-2944-4972-EE78-95CFCABD2866}"/>
              </a:ext>
            </a:extLst>
          </p:cNvPr>
          <p:cNvSpPr>
            <a:spLocks noGrp="1"/>
          </p:cNvSpPr>
          <p:nvPr>
            <p:ph idx="1"/>
          </p:nvPr>
        </p:nvSpPr>
        <p:spPr>
          <a:xfrm>
            <a:off x="838200" y="1825625"/>
            <a:ext cx="10515600" cy="4667250"/>
          </a:xfrm>
        </p:spPr>
        <p:txBody>
          <a:bodyPr>
            <a:normAutofit fontScale="92500" lnSpcReduction="10000"/>
          </a:bodyPr>
          <a:lstStyle/>
          <a:p>
            <a:r>
              <a:rPr lang="en-US" dirty="0">
                <a:solidFill>
                  <a:srgbClr val="C00000"/>
                </a:solidFill>
              </a:rPr>
              <a:t>It sounds like they were </a:t>
            </a:r>
            <a:r>
              <a:rPr lang="en-US" b="1" dirty="0">
                <a:solidFill>
                  <a:srgbClr val="C00000"/>
                </a:solidFill>
              </a:rPr>
              <a:t>destined</a:t>
            </a:r>
            <a:r>
              <a:rPr lang="en-US" dirty="0">
                <a:solidFill>
                  <a:srgbClr val="C00000"/>
                </a:solidFill>
              </a:rPr>
              <a:t> or </a:t>
            </a:r>
            <a:r>
              <a:rPr lang="en-US" b="1" dirty="0">
                <a:solidFill>
                  <a:srgbClr val="C00000"/>
                </a:solidFill>
              </a:rPr>
              <a:t>forced</a:t>
            </a:r>
            <a:r>
              <a:rPr lang="en-US" dirty="0">
                <a:solidFill>
                  <a:srgbClr val="C00000"/>
                </a:solidFill>
              </a:rPr>
              <a:t> not to believe.  But …</a:t>
            </a:r>
          </a:p>
          <a:p>
            <a:pPr lvl="1"/>
            <a:r>
              <a:rPr lang="en-US" dirty="0">
                <a:solidFill>
                  <a:srgbClr val="C00000"/>
                </a:solidFill>
              </a:rPr>
              <a:t>Parallel passage in Matt. 13:15 “</a:t>
            </a:r>
            <a:r>
              <a:rPr lang="en-US" i="1" dirty="0">
                <a:solidFill>
                  <a:srgbClr val="C00000"/>
                </a:solidFill>
              </a:rPr>
              <a:t>For this people’s heart has become calloused... They have </a:t>
            </a:r>
            <a:r>
              <a:rPr lang="en-US" b="1" i="1" dirty="0">
                <a:solidFill>
                  <a:srgbClr val="C00000"/>
                </a:solidFill>
              </a:rPr>
              <a:t>closed their own eyes</a:t>
            </a:r>
            <a:r>
              <a:rPr lang="en-US" dirty="0">
                <a:solidFill>
                  <a:srgbClr val="C00000"/>
                </a:solidFill>
              </a:rPr>
              <a:t>."</a:t>
            </a:r>
          </a:p>
          <a:p>
            <a:pPr lvl="1"/>
            <a:r>
              <a:rPr lang="en-US" dirty="0">
                <a:solidFill>
                  <a:srgbClr val="C00000"/>
                </a:solidFill>
              </a:rPr>
              <a:t>God's blinding is a judicial response to their </a:t>
            </a:r>
            <a:r>
              <a:rPr lang="en-US" b="1" dirty="0">
                <a:solidFill>
                  <a:srgbClr val="C00000"/>
                </a:solidFill>
              </a:rPr>
              <a:t>persistent refusal</a:t>
            </a:r>
            <a:r>
              <a:rPr lang="en-US" dirty="0">
                <a:solidFill>
                  <a:srgbClr val="C00000"/>
                </a:solidFill>
              </a:rPr>
              <a:t> to believe</a:t>
            </a:r>
          </a:p>
          <a:p>
            <a:pPr lvl="1"/>
            <a:r>
              <a:rPr lang="en-US" dirty="0">
                <a:solidFill>
                  <a:srgbClr val="C00000"/>
                </a:solidFill>
              </a:rPr>
              <a:t>If you </a:t>
            </a:r>
            <a:r>
              <a:rPr lang="en-US" b="1" dirty="0">
                <a:solidFill>
                  <a:srgbClr val="C00000"/>
                </a:solidFill>
              </a:rPr>
              <a:t>continuously reject </a:t>
            </a:r>
            <a:r>
              <a:rPr lang="en-US" dirty="0">
                <a:solidFill>
                  <a:srgbClr val="C00000"/>
                </a:solidFill>
              </a:rPr>
              <a:t>the light of truth, your spiritual </a:t>
            </a:r>
            <a:r>
              <a:rPr lang="en-US" b="1" dirty="0">
                <a:solidFill>
                  <a:srgbClr val="C00000"/>
                </a:solidFill>
              </a:rPr>
              <a:t>capacity to see </a:t>
            </a:r>
            <a:r>
              <a:rPr lang="en-US" dirty="0">
                <a:solidFill>
                  <a:srgbClr val="C00000"/>
                </a:solidFill>
              </a:rPr>
              <a:t>that truth is destroyed.</a:t>
            </a:r>
          </a:p>
          <a:p>
            <a:pPr lvl="1"/>
            <a:r>
              <a:rPr lang="en-US" dirty="0">
                <a:solidFill>
                  <a:srgbClr val="C00000"/>
                </a:solidFill>
              </a:rPr>
              <a:t>God "blinds" them by </a:t>
            </a:r>
            <a:r>
              <a:rPr lang="en-US" b="1" dirty="0">
                <a:solidFill>
                  <a:srgbClr val="C00000"/>
                </a:solidFill>
              </a:rPr>
              <a:t>letting them have exactly what they wanted</a:t>
            </a:r>
            <a:r>
              <a:rPr lang="en-US" dirty="0">
                <a:solidFill>
                  <a:srgbClr val="C00000"/>
                </a:solidFill>
              </a:rPr>
              <a:t>—a reality without His truth.</a:t>
            </a:r>
          </a:p>
          <a:p>
            <a:endParaRPr lang="en-US" dirty="0"/>
          </a:p>
        </p:txBody>
      </p:sp>
    </p:spTree>
    <p:extLst>
      <p:ext uri="{BB962C8B-B14F-4D97-AF65-F5344CB8AC3E}">
        <p14:creationId xmlns:p14="http://schemas.microsoft.com/office/powerpoint/2010/main" val="181445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6DB5D-E2AE-0EA4-9441-CDA840D5E937}"/>
              </a:ext>
            </a:extLst>
          </p:cNvPr>
          <p:cNvSpPr>
            <a:spLocks noGrp="1"/>
          </p:cNvSpPr>
          <p:nvPr>
            <p:ph type="title"/>
          </p:nvPr>
        </p:nvSpPr>
        <p:spPr/>
        <p:txBody>
          <a:bodyPr/>
          <a:lstStyle/>
          <a:p>
            <a:r>
              <a:rPr lang="en-US" dirty="0"/>
              <a:t>Human Glory, Spiritual Blindness</a:t>
            </a:r>
          </a:p>
        </p:txBody>
      </p:sp>
      <p:sp>
        <p:nvSpPr>
          <p:cNvPr id="3" name="Content Placeholder 2">
            <a:extLst>
              <a:ext uri="{FF2B5EF4-FFF2-40B4-BE49-F238E27FC236}">
                <a16:creationId xmlns:a16="http://schemas.microsoft.com/office/drawing/2014/main" id="{4771EBA3-1440-FCEC-5E08-7A5818C05965}"/>
              </a:ext>
            </a:extLst>
          </p:cNvPr>
          <p:cNvSpPr>
            <a:spLocks noGrp="1"/>
          </p:cNvSpPr>
          <p:nvPr>
            <p:ph idx="1"/>
          </p:nvPr>
        </p:nvSpPr>
        <p:spPr/>
        <p:txBody>
          <a:bodyPr/>
          <a:lstStyle/>
          <a:p>
            <a:r>
              <a:rPr lang="en-US" dirty="0"/>
              <a:t>Actually, verse 42 shows that they </a:t>
            </a:r>
            <a:r>
              <a:rPr lang="en-US" i="1" dirty="0"/>
              <a:t>did </a:t>
            </a:r>
            <a:r>
              <a:rPr lang="en-US" dirty="0"/>
              <a:t>have a choice. Why didn’t the </a:t>
            </a:r>
            <a:r>
              <a:rPr lang="en-US" i="1" dirty="0"/>
              <a:t>leaders who did believe in Jesus</a:t>
            </a:r>
            <a:r>
              <a:rPr lang="en-US" dirty="0"/>
              <a:t> admit their faith?</a:t>
            </a:r>
          </a:p>
          <a:p>
            <a:r>
              <a:rPr lang="en-US" dirty="0"/>
              <a:t>How can people see the work of Jesus in others’ lives and still not believe in Him?</a:t>
            </a:r>
          </a:p>
          <a:p>
            <a:endParaRPr lang="en-US" dirty="0"/>
          </a:p>
        </p:txBody>
      </p:sp>
    </p:spTree>
    <p:extLst>
      <p:ext uri="{BB962C8B-B14F-4D97-AF65-F5344CB8AC3E}">
        <p14:creationId xmlns:p14="http://schemas.microsoft.com/office/powerpoint/2010/main" val="405719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ACF3D-745A-91AB-C1B2-3FCC79079492}"/>
              </a:ext>
            </a:extLst>
          </p:cNvPr>
          <p:cNvSpPr>
            <a:spLocks noGrp="1"/>
          </p:cNvSpPr>
          <p:nvPr>
            <p:ph type="title"/>
          </p:nvPr>
        </p:nvSpPr>
        <p:spPr/>
        <p:txBody>
          <a:bodyPr/>
          <a:lstStyle/>
          <a:p>
            <a:r>
              <a:rPr lang="en-US" dirty="0"/>
              <a:t>Human Glory, Spiritual Blindness</a:t>
            </a:r>
          </a:p>
        </p:txBody>
      </p:sp>
      <p:sp>
        <p:nvSpPr>
          <p:cNvPr id="3" name="Content Placeholder 2">
            <a:extLst>
              <a:ext uri="{FF2B5EF4-FFF2-40B4-BE49-F238E27FC236}">
                <a16:creationId xmlns:a16="http://schemas.microsoft.com/office/drawing/2014/main" id="{AA6DC9A9-787B-B3B1-CBDC-504158727677}"/>
              </a:ext>
            </a:extLst>
          </p:cNvPr>
          <p:cNvSpPr>
            <a:spLocks noGrp="1"/>
          </p:cNvSpPr>
          <p:nvPr>
            <p:ph idx="1"/>
          </p:nvPr>
        </p:nvSpPr>
        <p:spPr/>
        <p:txBody>
          <a:bodyPr/>
          <a:lstStyle/>
          <a:p>
            <a:r>
              <a:rPr lang="en-US" dirty="0"/>
              <a:t>Where do you experience the tension between pleasing people and honoring God?</a:t>
            </a:r>
          </a:p>
          <a:p>
            <a:r>
              <a:rPr lang="en-US" dirty="0"/>
              <a:t>What consequences might a Christian face for publicly admitting faith in Jesus? </a:t>
            </a:r>
          </a:p>
          <a:p>
            <a:endParaRPr lang="en-US" dirty="0"/>
          </a:p>
          <a:p>
            <a:endParaRPr lang="en-US" dirty="0"/>
          </a:p>
        </p:txBody>
      </p:sp>
    </p:spTree>
    <p:extLst>
      <p:ext uri="{BB962C8B-B14F-4D97-AF65-F5344CB8AC3E}">
        <p14:creationId xmlns:p14="http://schemas.microsoft.com/office/powerpoint/2010/main" val="180511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588" y="685800"/>
            <a:ext cx="12188825" cy="4419600"/>
          </a:xfrm>
        </p:spPr>
        <p:txBody>
          <a:bodyPr anchor="b">
            <a:noAutofit/>
          </a:bodyPr>
          <a:lstStyle/>
          <a:p>
            <a:pPr>
              <a:lnSpc>
                <a:spcPct val="150000"/>
              </a:lnSpc>
              <a:spcAft>
                <a:spcPts val="0"/>
              </a:spcAft>
            </a:pPr>
            <a:r>
              <a:rPr lang="en-US" sz="5000" dirty="0"/>
              <a:t>3. True </a:t>
            </a:r>
            <a:r>
              <a:rPr lang="en-US" sz="5000" dirty="0">
                <a:solidFill>
                  <a:srgbClr val="FFFF00"/>
                </a:solidFill>
              </a:rPr>
              <a:t>Life</a:t>
            </a:r>
            <a:r>
              <a:rPr lang="en-US" sz="5000" dirty="0"/>
              <a:t> Comes through </a:t>
            </a:r>
            <a:br>
              <a:rPr lang="en-US" sz="5000" dirty="0"/>
            </a:br>
            <a:r>
              <a:rPr lang="en-US" sz="5000" dirty="0">
                <a:solidFill>
                  <a:srgbClr val="FFFF00"/>
                </a:solidFill>
              </a:rPr>
              <a:t>Believing</a:t>
            </a:r>
            <a:r>
              <a:rPr lang="en-US" sz="5000" dirty="0"/>
              <a:t> And </a:t>
            </a:r>
            <a:r>
              <a:rPr lang="en-US" sz="5000" dirty="0">
                <a:solidFill>
                  <a:srgbClr val="FFFF00"/>
                </a:solidFill>
              </a:rPr>
              <a:t>Obeying</a:t>
            </a:r>
            <a:r>
              <a:rPr lang="en-US" sz="5000" dirty="0"/>
              <a:t> Jesus. </a:t>
            </a:r>
          </a:p>
        </p:txBody>
      </p:sp>
    </p:spTree>
    <p:extLst>
      <p:ext uri="{BB962C8B-B14F-4D97-AF65-F5344CB8AC3E}">
        <p14:creationId xmlns:p14="http://schemas.microsoft.com/office/powerpoint/2010/main" val="3631798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6407F-15AA-046A-A426-32B19A9602A8}"/>
              </a:ext>
            </a:extLst>
          </p:cNvPr>
          <p:cNvSpPr>
            <a:spLocks noGrp="1"/>
          </p:cNvSpPr>
          <p:nvPr>
            <p:ph type="title"/>
          </p:nvPr>
        </p:nvSpPr>
        <p:spPr/>
        <p:txBody>
          <a:bodyPr/>
          <a:lstStyle/>
          <a:p>
            <a:pPr algn="l"/>
            <a:r>
              <a:rPr lang="en-US" dirty="0"/>
              <a:t>Listen for comments on belief.</a:t>
            </a:r>
          </a:p>
        </p:txBody>
      </p:sp>
      <p:sp>
        <p:nvSpPr>
          <p:cNvPr id="3" name="Content Placeholder 2">
            <a:extLst>
              <a:ext uri="{FF2B5EF4-FFF2-40B4-BE49-F238E27FC236}">
                <a16:creationId xmlns:a16="http://schemas.microsoft.com/office/drawing/2014/main" id="{AF200BDB-2A2F-A9C7-A99A-53DA4F110226}"/>
              </a:ext>
            </a:extLst>
          </p:cNvPr>
          <p:cNvSpPr>
            <a:spLocks noGrp="1"/>
          </p:cNvSpPr>
          <p:nvPr>
            <p:ph idx="1"/>
          </p:nvPr>
        </p:nvSpPr>
        <p:spPr>
          <a:xfrm>
            <a:off x="1628654" y="1779326"/>
            <a:ext cx="8934691" cy="4351338"/>
          </a:xfrm>
        </p:spPr>
        <p:txBody>
          <a:bodyPr/>
          <a:lstStyle/>
          <a:p>
            <a:pPr marL="0" indent="0" algn="ctr">
              <a:buNone/>
            </a:pPr>
            <a:r>
              <a:rPr lang="en-US" dirty="0"/>
              <a:t>John 12:44-50 (NIV)   Then Jesus cried out, "When a man believes in me, he does not believe in me only, but in the one who sent me. 45  When he looks at me, he sees the one who sent me. 46  I have come into the world as a light, so that no one who believes in me should </a:t>
            </a:r>
          </a:p>
        </p:txBody>
      </p:sp>
    </p:spTree>
    <p:extLst>
      <p:ext uri="{BB962C8B-B14F-4D97-AF65-F5344CB8AC3E}">
        <p14:creationId xmlns:p14="http://schemas.microsoft.com/office/powerpoint/2010/main" val="36869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B9C5A-7607-FA90-AE2A-B48592238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4A9836-5D79-5813-6AA3-00E779C7AF64}"/>
              </a:ext>
            </a:extLst>
          </p:cNvPr>
          <p:cNvSpPr>
            <a:spLocks noGrp="1"/>
          </p:cNvSpPr>
          <p:nvPr>
            <p:ph type="title"/>
          </p:nvPr>
        </p:nvSpPr>
        <p:spPr/>
        <p:txBody>
          <a:bodyPr/>
          <a:lstStyle/>
          <a:p>
            <a:pPr algn="l"/>
            <a:r>
              <a:rPr lang="en-US" dirty="0"/>
              <a:t>Listen for comments on belief.</a:t>
            </a:r>
          </a:p>
        </p:txBody>
      </p:sp>
      <p:sp>
        <p:nvSpPr>
          <p:cNvPr id="3" name="Content Placeholder 2">
            <a:extLst>
              <a:ext uri="{FF2B5EF4-FFF2-40B4-BE49-F238E27FC236}">
                <a16:creationId xmlns:a16="http://schemas.microsoft.com/office/drawing/2014/main" id="{5A15149C-9827-68F8-CD86-8F3DE0FAE4A8}"/>
              </a:ext>
            </a:extLst>
          </p:cNvPr>
          <p:cNvSpPr>
            <a:spLocks noGrp="1"/>
          </p:cNvSpPr>
          <p:nvPr>
            <p:ph idx="1"/>
          </p:nvPr>
        </p:nvSpPr>
        <p:spPr>
          <a:xfrm>
            <a:off x="1628654" y="1779326"/>
            <a:ext cx="8934691" cy="4351338"/>
          </a:xfrm>
        </p:spPr>
        <p:txBody>
          <a:bodyPr/>
          <a:lstStyle/>
          <a:p>
            <a:pPr marL="0" indent="0" algn="ctr">
              <a:buNone/>
            </a:pPr>
            <a:r>
              <a:rPr lang="en-US" dirty="0"/>
              <a:t>stay in darkness. 47  "As for the person who hears my words but does not keep them, I do not judge him. For I did not come to judge the world, but to save it. 48  There is a judge for the one who rejects me and does not accept my words; that very word which I spoke will </a:t>
            </a:r>
          </a:p>
        </p:txBody>
      </p:sp>
    </p:spTree>
    <p:extLst>
      <p:ext uri="{BB962C8B-B14F-4D97-AF65-F5344CB8AC3E}">
        <p14:creationId xmlns:p14="http://schemas.microsoft.com/office/powerpoint/2010/main" val="2360914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76892-19EB-4E91-A244-D3653C755B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B9C642-0A72-8E25-1A74-D317FB46249A}"/>
              </a:ext>
            </a:extLst>
          </p:cNvPr>
          <p:cNvSpPr>
            <a:spLocks noGrp="1"/>
          </p:cNvSpPr>
          <p:nvPr>
            <p:ph type="title"/>
          </p:nvPr>
        </p:nvSpPr>
        <p:spPr/>
        <p:txBody>
          <a:bodyPr/>
          <a:lstStyle/>
          <a:p>
            <a:pPr algn="l"/>
            <a:r>
              <a:rPr lang="en-US" dirty="0"/>
              <a:t>Listen for comments on belief.</a:t>
            </a:r>
          </a:p>
        </p:txBody>
      </p:sp>
      <p:sp>
        <p:nvSpPr>
          <p:cNvPr id="3" name="Content Placeholder 2">
            <a:extLst>
              <a:ext uri="{FF2B5EF4-FFF2-40B4-BE49-F238E27FC236}">
                <a16:creationId xmlns:a16="http://schemas.microsoft.com/office/drawing/2014/main" id="{2EC988E8-B085-0830-2CD0-66546373F293}"/>
              </a:ext>
            </a:extLst>
          </p:cNvPr>
          <p:cNvSpPr>
            <a:spLocks noGrp="1"/>
          </p:cNvSpPr>
          <p:nvPr>
            <p:ph idx="1"/>
          </p:nvPr>
        </p:nvSpPr>
        <p:spPr>
          <a:xfrm>
            <a:off x="1628654" y="1779326"/>
            <a:ext cx="8934691" cy="4351338"/>
          </a:xfrm>
        </p:spPr>
        <p:txBody>
          <a:bodyPr/>
          <a:lstStyle/>
          <a:p>
            <a:pPr marL="0" indent="0" algn="ctr">
              <a:buNone/>
            </a:pPr>
            <a:r>
              <a:rPr lang="en-US" dirty="0"/>
              <a:t>condemn him at the last day. 49  For I did not speak of my own accord, but the Father who sent me commanded me what to say and how to say it. 50  I know that his command leads to eternal life. So whatever I say is just what the Father has told me to say."</a:t>
            </a:r>
          </a:p>
        </p:txBody>
      </p:sp>
      <p:pic>
        <p:nvPicPr>
          <p:cNvPr id="5" name="Picture 4">
            <a:extLst>
              <a:ext uri="{FF2B5EF4-FFF2-40B4-BE49-F238E27FC236}">
                <a16:creationId xmlns:a16="http://schemas.microsoft.com/office/drawing/2014/main" id="{9E90B82C-48D8-6C1A-D769-E16742F9640B}"/>
              </a:ext>
            </a:extLst>
          </p:cNvPr>
          <p:cNvPicPr>
            <a:picLocks noChangeAspect="1"/>
          </p:cNvPicPr>
          <p:nvPr/>
        </p:nvPicPr>
        <p:blipFill>
          <a:blip r:embed="rId2"/>
          <a:stretch>
            <a:fillRect/>
          </a:stretch>
        </p:blipFill>
        <p:spPr>
          <a:xfrm>
            <a:off x="5160218" y="5517426"/>
            <a:ext cx="1871561" cy="2952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49990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3D152-F4B2-C158-E43B-DA5CA4A82BF3}"/>
              </a:ext>
            </a:extLst>
          </p:cNvPr>
          <p:cNvSpPr>
            <a:spLocks noGrp="1"/>
          </p:cNvSpPr>
          <p:nvPr>
            <p:ph type="title"/>
          </p:nvPr>
        </p:nvSpPr>
        <p:spPr/>
        <p:txBody>
          <a:bodyPr/>
          <a:lstStyle/>
          <a:p>
            <a:r>
              <a:rPr lang="en-US" dirty="0"/>
              <a:t>Believing and Obeying Jesus</a:t>
            </a:r>
          </a:p>
        </p:txBody>
      </p:sp>
      <p:sp>
        <p:nvSpPr>
          <p:cNvPr id="3" name="Content Placeholder 2">
            <a:extLst>
              <a:ext uri="{FF2B5EF4-FFF2-40B4-BE49-F238E27FC236}">
                <a16:creationId xmlns:a16="http://schemas.microsoft.com/office/drawing/2014/main" id="{21A6607E-08F2-13EB-0F5D-D501EF22BC08}"/>
              </a:ext>
            </a:extLst>
          </p:cNvPr>
          <p:cNvSpPr>
            <a:spLocks noGrp="1"/>
          </p:cNvSpPr>
          <p:nvPr>
            <p:ph idx="1"/>
          </p:nvPr>
        </p:nvSpPr>
        <p:spPr/>
        <p:txBody>
          <a:bodyPr/>
          <a:lstStyle/>
          <a:p>
            <a:r>
              <a:rPr lang="en-US" dirty="0"/>
              <a:t>What does Jesus say about Himself in verse 44? What does believing in Jesus also mean?</a:t>
            </a:r>
          </a:p>
          <a:p>
            <a:r>
              <a:rPr lang="en-US" dirty="0"/>
              <a:t>Why do you think Jesus describes Himself as the “light” in verse 46? What does light do for us?</a:t>
            </a:r>
          </a:p>
          <a:p>
            <a:endParaRPr lang="en-US" dirty="0"/>
          </a:p>
        </p:txBody>
      </p:sp>
    </p:spTree>
    <p:extLst>
      <p:ext uri="{BB962C8B-B14F-4D97-AF65-F5344CB8AC3E}">
        <p14:creationId xmlns:p14="http://schemas.microsoft.com/office/powerpoint/2010/main" val="416293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17B60-59C4-3852-C173-F332D9F3A04D}"/>
              </a:ext>
            </a:extLst>
          </p:cNvPr>
          <p:cNvSpPr>
            <a:spLocks noGrp="1"/>
          </p:cNvSpPr>
          <p:nvPr>
            <p:ph type="title"/>
          </p:nvPr>
        </p:nvSpPr>
        <p:spPr/>
        <p:txBody>
          <a:bodyPr/>
          <a:lstStyle/>
          <a:p>
            <a:r>
              <a:rPr lang="en-US" dirty="0"/>
              <a:t>Believing and Obeying Jesus</a:t>
            </a:r>
          </a:p>
        </p:txBody>
      </p:sp>
      <p:sp>
        <p:nvSpPr>
          <p:cNvPr id="3" name="Content Placeholder 2">
            <a:extLst>
              <a:ext uri="{FF2B5EF4-FFF2-40B4-BE49-F238E27FC236}">
                <a16:creationId xmlns:a16="http://schemas.microsoft.com/office/drawing/2014/main" id="{30D087C2-3D66-E94B-B831-4A0B540831B9}"/>
              </a:ext>
            </a:extLst>
          </p:cNvPr>
          <p:cNvSpPr>
            <a:spLocks noGrp="1"/>
          </p:cNvSpPr>
          <p:nvPr>
            <p:ph idx="1"/>
          </p:nvPr>
        </p:nvSpPr>
        <p:spPr/>
        <p:txBody>
          <a:bodyPr/>
          <a:lstStyle/>
          <a:p>
            <a:r>
              <a:rPr lang="en-US" dirty="0"/>
              <a:t>When Jesus says, “He that believeth on me,” what does genuine belief in Jesus involve besides simply knowing that He exists?</a:t>
            </a:r>
          </a:p>
          <a:p>
            <a:r>
              <a:rPr lang="en-US" dirty="0"/>
              <a:t>Why does genuine belief in Jesus naturally affect the way a person lives?</a:t>
            </a:r>
          </a:p>
          <a:p>
            <a:endParaRPr lang="en-US" dirty="0"/>
          </a:p>
        </p:txBody>
      </p:sp>
    </p:spTree>
    <p:extLst>
      <p:ext uri="{BB962C8B-B14F-4D97-AF65-F5344CB8AC3E}">
        <p14:creationId xmlns:p14="http://schemas.microsoft.com/office/powerpoint/2010/main" val="44527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969696"/>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FCAD-79BB-761A-4480-AABE97703341}"/>
              </a:ext>
            </a:extLst>
          </p:cNvPr>
          <p:cNvSpPr>
            <a:spLocks noGrp="1"/>
          </p:cNvSpPr>
          <p:nvPr>
            <p:ph type="title"/>
          </p:nvPr>
        </p:nvSpPr>
        <p:spPr/>
        <p:txBody>
          <a:bodyPr/>
          <a:lstStyle/>
          <a:p>
            <a:r>
              <a:rPr lang="en-US" dirty="0"/>
              <a:t>Application</a:t>
            </a:r>
          </a:p>
        </p:txBody>
      </p:sp>
      <p:sp>
        <p:nvSpPr>
          <p:cNvPr id="3" name="Content Placeholder 2">
            <a:extLst>
              <a:ext uri="{FF2B5EF4-FFF2-40B4-BE49-F238E27FC236}">
                <a16:creationId xmlns:a16="http://schemas.microsoft.com/office/drawing/2014/main" id="{728F4A52-F55B-20EC-390F-ED4730BE7D4B}"/>
              </a:ext>
            </a:extLst>
          </p:cNvPr>
          <p:cNvSpPr>
            <a:spLocks noGrp="1"/>
          </p:cNvSpPr>
          <p:nvPr>
            <p:ph idx="1"/>
          </p:nvPr>
        </p:nvSpPr>
        <p:spPr>
          <a:xfrm>
            <a:off x="838200" y="1967695"/>
            <a:ext cx="10515600" cy="4209267"/>
          </a:xfrm>
        </p:spPr>
        <p:txBody>
          <a:bodyPr/>
          <a:lstStyle/>
          <a:p>
            <a:r>
              <a:rPr lang="en-US" dirty="0"/>
              <a:t>Think about it …</a:t>
            </a:r>
          </a:p>
          <a:p>
            <a:pPr lvl="1"/>
            <a:r>
              <a:rPr lang="en-US" sz="3600" dirty="0"/>
              <a:t>Jesus said a grain of wheat must fall to the ground and die to produce much fruit.</a:t>
            </a:r>
          </a:p>
          <a:p>
            <a:pPr lvl="1"/>
            <a:r>
              <a:rPr lang="en-US" sz="3600" dirty="0"/>
              <a:t>Other than your salvation, how have you seen this truth in your own life?</a:t>
            </a:r>
          </a:p>
          <a:p>
            <a:endParaRPr lang="en-US" dirty="0"/>
          </a:p>
        </p:txBody>
      </p:sp>
    </p:spTree>
    <p:extLst>
      <p:ext uri="{BB962C8B-B14F-4D97-AF65-F5344CB8AC3E}">
        <p14:creationId xmlns:p14="http://schemas.microsoft.com/office/powerpoint/2010/main" val="5877568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63597-4506-6B03-4527-D6B6538D7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BB5A71-B60B-CC01-0920-E27FC7084815}"/>
              </a:ext>
            </a:extLst>
          </p:cNvPr>
          <p:cNvSpPr>
            <a:spLocks noGrp="1"/>
          </p:cNvSpPr>
          <p:nvPr>
            <p:ph type="title"/>
          </p:nvPr>
        </p:nvSpPr>
        <p:spPr/>
        <p:txBody>
          <a:bodyPr/>
          <a:lstStyle/>
          <a:p>
            <a:r>
              <a:rPr lang="en-US"/>
              <a:t>Application</a:t>
            </a:r>
          </a:p>
        </p:txBody>
      </p:sp>
      <p:sp>
        <p:nvSpPr>
          <p:cNvPr id="3" name="Content Placeholder 2">
            <a:extLst>
              <a:ext uri="{FF2B5EF4-FFF2-40B4-BE49-F238E27FC236}">
                <a16:creationId xmlns:a16="http://schemas.microsoft.com/office/drawing/2014/main" id="{3E69A376-5430-4513-0FCD-6DD7D33E1BC3}"/>
              </a:ext>
            </a:extLst>
          </p:cNvPr>
          <p:cNvSpPr>
            <a:spLocks noGrp="1"/>
          </p:cNvSpPr>
          <p:nvPr>
            <p:ph idx="1"/>
          </p:nvPr>
        </p:nvSpPr>
        <p:spPr>
          <a:xfrm>
            <a:off x="838200" y="1956121"/>
            <a:ext cx="10515600" cy="4220841"/>
          </a:xfrm>
        </p:spPr>
        <p:txBody>
          <a:bodyPr/>
          <a:lstStyle/>
          <a:p>
            <a:r>
              <a:rPr lang="en-US" dirty="0"/>
              <a:t>Who do you glorify?</a:t>
            </a:r>
          </a:p>
          <a:p>
            <a:pPr lvl="1"/>
            <a:r>
              <a:rPr lang="en-US" sz="3600" dirty="0"/>
              <a:t>Jesus didn’t seek His own glory; but the Father’s. </a:t>
            </a:r>
          </a:p>
          <a:p>
            <a:pPr lvl="1"/>
            <a:r>
              <a:rPr lang="en-US" sz="3600" dirty="0"/>
              <a:t>What should the relationship between the Father, Son, and Spirit teach us about glorifying God versus self-glorification?</a:t>
            </a:r>
          </a:p>
          <a:p>
            <a:endParaRPr lang="en-US" dirty="0"/>
          </a:p>
        </p:txBody>
      </p:sp>
    </p:spTree>
    <p:extLst>
      <p:ext uri="{BB962C8B-B14F-4D97-AF65-F5344CB8AC3E}">
        <p14:creationId xmlns:p14="http://schemas.microsoft.com/office/powerpoint/2010/main" val="2851982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2B1C4-5926-5F94-7DB1-DD5194C7B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ED5D54-367D-E019-8718-504A6535CF9B}"/>
              </a:ext>
            </a:extLst>
          </p:cNvPr>
          <p:cNvSpPr>
            <a:spLocks noGrp="1"/>
          </p:cNvSpPr>
          <p:nvPr>
            <p:ph type="title"/>
          </p:nvPr>
        </p:nvSpPr>
        <p:spPr/>
        <p:txBody>
          <a:bodyPr/>
          <a:lstStyle/>
          <a:p>
            <a:r>
              <a:rPr lang="en-US"/>
              <a:t>Application</a:t>
            </a:r>
          </a:p>
        </p:txBody>
      </p:sp>
      <p:sp>
        <p:nvSpPr>
          <p:cNvPr id="3" name="Content Placeholder 2">
            <a:extLst>
              <a:ext uri="{FF2B5EF4-FFF2-40B4-BE49-F238E27FC236}">
                <a16:creationId xmlns:a16="http://schemas.microsoft.com/office/drawing/2014/main" id="{98B3679D-DCEA-44A5-0EA1-C53A3E749E77}"/>
              </a:ext>
            </a:extLst>
          </p:cNvPr>
          <p:cNvSpPr>
            <a:spLocks noGrp="1"/>
          </p:cNvSpPr>
          <p:nvPr>
            <p:ph idx="1"/>
          </p:nvPr>
        </p:nvSpPr>
        <p:spPr>
          <a:xfrm>
            <a:off x="838200" y="1921397"/>
            <a:ext cx="10515600" cy="4255566"/>
          </a:xfrm>
        </p:spPr>
        <p:txBody>
          <a:bodyPr/>
          <a:lstStyle/>
          <a:p>
            <a:r>
              <a:rPr lang="en-US" dirty="0"/>
              <a:t>This week …</a:t>
            </a:r>
          </a:p>
          <a:p>
            <a:pPr lvl="1"/>
            <a:r>
              <a:rPr lang="en-US" sz="3600" dirty="0"/>
              <a:t>What would it look like to live this week for God’s glory over your own?</a:t>
            </a:r>
          </a:p>
          <a:p>
            <a:pPr lvl="1"/>
            <a:r>
              <a:rPr lang="en-US" sz="3600" dirty="0"/>
              <a:t>How can you glorify God in the daily routine of your life? </a:t>
            </a:r>
            <a:endParaRPr lang="en-US" sz="4000" dirty="0"/>
          </a:p>
          <a:p>
            <a:endParaRPr lang="en-US" dirty="0"/>
          </a:p>
        </p:txBody>
      </p:sp>
    </p:spTree>
    <p:extLst>
      <p:ext uri="{BB962C8B-B14F-4D97-AF65-F5344CB8AC3E}">
        <p14:creationId xmlns:p14="http://schemas.microsoft.com/office/powerpoint/2010/main" val="1031137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66A4B6-77AE-6813-9829-CE9E12CBE824}"/>
              </a:ext>
            </a:extLst>
          </p:cNvPr>
          <p:cNvSpPr>
            <a:spLocks noGrp="1"/>
          </p:cNvSpPr>
          <p:nvPr>
            <p:ph type="title"/>
          </p:nvPr>
        </p:nvSpPr>
        <p:spPr/>
        <p:txBody>
          <a:bodyPr/>
          <a:lstStyle/>
          <a:p>
            <a:r>
              <a:rPr lang="en-US" dirty="0"/>
              <a:t>Family Activities</a:t>
            </a:r>
          </a:p>
        </p:txBody>
      </p:sp>
      <p:pic>
        <p:nvPicPr>
          <p:cNvPr id="9" name="Picture 8">
            <a:extLst>
              <a:ext uri="{FF2B5EF4-FFF2-40B4-BE49-F238E27FC236}">
                <a16:creationId xmlns:a16="http://schemas.microsoft.com/office/drawing/2014/main" id="{FFB274BE-3514-66EA-6F2C-FFD3E35EBCBF}"/>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0" y="1825839"/>
            <a:ext cx="3542857" cy="3761905"/>
          </a:xfrm>
          <a:prstGeom prst="rect">
            <a:avLst/>
          </a:prstGeom>
          <a:ln>
            <a:noFill/>
          </a:ln>
          <a:effectLst>
            <a:outerShdw blurRad="292100" dist="139700" dir="2700000" algn="tl" rotWithShape="0">
              <a:srgbClr val="333333">
                <a:alpha val="65000"/>
              </a:srgbClr>
            </a:outerShdw>
          </a:effectLst>
          <a:scene3d>
            <a:camera prst="perspectiveContrastingRightFacing"/>
            <a:lightRig rig="threePt" dir="t"/>
          </a:scene3d>
        </p:spPr>
      </p:pic>
      <p:pic>
        <p:nvPicPr>
          <p:cNvPr id="11" name="Picture 10">
            <a:extLst>
              <a:ext uri="{FF2B5EF4-FFF2-40B4-BE49-F238E27FC236}">
                <a16:creationId xmlns:a16="http://schemas.microsoft.com/office/drawing/2014/main" id="{0ED628AA-3612-87A4-311A-F7D53E98CC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9034726" y="2155905"/>
            <a:ext cx="3157274" cy="2546189"/>
          </a:xfrm>
          <a:prstGeom prst="rect">
            <a:avLst/>
          </a:prstGeom>
          <a:ln>
            <a:noFill/>
          </a:ln>
          <a:effectLst>
            <a:outerShdw blurRad="292100" dist="139700" dir="2700000" algn="tl" rotWithShape="0">
              <a:srgbClr val="333333">
                <a:alpha val="65000"/>
              </a:srgbClr>
            </a:outerShdw>
          </a:effectLst>
        </p:spPr>
      </p:pic>
      <p:sp>
        <p:nvSpPr>
          <p:cNvPr id="12" name="Speech Bubble: Rectangle with Corners Rounded 11">
            <a:extLst>
              <a:ext uri="{FF2B5EF4-FFF2-40B4-BE49-F238E27FC236}">
                <a16:creationId xmlns:a16="http://schemas.microsoft.com/office/drawing/2014/main" id="{C2EC1ACE-0AAE-9048-1F5B-88FBA446A74F}"/>
              </a:ext>
            </a:extLst>
          </p:cNvPr>
          <p:cNvSpPr/>
          <p:nvPr/>
        </p:nvSpPr>
        <p:spPr>
          <a:xfrm>
            <a:off x="3287711" y="2013994"/>
            <a:ext cx="5616578" cy="3136740"/>
          </a:xfrm>
          <a:prstGeom prst="wedgeRoundRectCallout">
            <a:avLst>
              <a:gd name="adj1" fmla="val 70735"/>
              <a:gd name="adj2" fmla="val -1609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latin typeface="Comic Sans MS" panose="030F0702030302020204" pitchFamily="66" charset="0"/>
              </a:rPr>
              <a:t>Mes </a:t>
            </a:r>
            <a:r>
              <a:rPr lang="en-US" sz="2000" dirty="0" err="1">
                <a:latin typeface="Comic Sans MS" panose="030F0702030302020204" pitchFamily="66" charset="0"/>
              </a:rPr>
              <a:t>amis</a:t>
            </a:r>
            <a:r>
              <a:rPr lang="en-US" sz="2000" dirty="0">
                <a:latin typeface="Comic Sans MS" panose="030F0702030302020204" pitchFamily="66" charset="0"/>
              </a:rPr>
              <a:t>, I have received, through our most discreet contacts in the Far East, a most intriguing communication.  Employ your powers of deduction and unscramble certain key words.  Use the accompanying numbers to determine which letters belong in the squares of the hidden message. Help can be found (with the Crossword) at </a:t>
            </a:r>
            <a:r>
              <a:rPr lang="en-US" sz="2000" dirty="0">
                <a:latin typeface="Comic Sans MS" panose="030F0702030302020204" pitchFamily="66" charset="0"/>
                <a:hlinkClick r:id="rId4"/>
              </a:rPr>
              <a:t>https://tinyurl.com/mv6cw3ah</a:t>
            </a:r>
            <a:r>
              <a:rPr lang="en-US" sz="2000" dirty="0">
                <a:latin typeface="Comic Sans MS" panose="030F0702030302020204" pitchFamily="66" charset="0"/>
              </a:rPr>
              <a:t> </a:t>
            </a:r>
          </a:p>
        </p:txBody>
      </p:sp>
    </p:spTree>
    <p:extLst>
      <p:ext uri="{BB962C8B-B14F-4D97-AF65-F5344CB8AC3E}">
        <p14:creationId xmlns:p14="http://schemas.microsoft.com/office/powerpoint/2010/main" val="3178428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7932E-9288-6902-5574-E2F465124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86CD0-8E94-BDAC-2323-A893E2DF1B26}"/>
              </a:ext>
            </a:extLst>
          </p:cNvPr>
          <p:cNvSpPr>
            <a:spLocks noGrp="1"/>
          </p:cNvSpPr>
          <p:nvPr>
            <p:ph type="ctrTitle"/>
          </p:nvPr>
        </p:nvSpPr>
        <p:spPr>
          <a:xfrm>
            <a:off x="1524000" y="1122363"/>
            <a:ext cx="9144000" cy="1655762"/>
          </a:xfrm>
        </p:spPr>
        <p:txBody>
          <a:bodyPr>
            <a:normAutofit fontScale="90000"/>
          </a:bodyPr>
          <a:lstStyle/>
          <a:p>
            <a:br>
              <a:rPr lang="en-US" dirty="0"/>
            </a:br>
            <a:r>
              <a:rPr lang="en-US" dirty="0"/>
              <a:t>True Glory</a:t>
            </a:r>
          </a:p>
        </p:txBody>
      </p:sp>
      <p:sp>
        <p:nvSpPr>
          <p:cNvPr id="3" name="Subtitle 2">
            <a:extLst>
              <a:ext uri="{FF2B5EF4-FFF2-40B4-BE49-F238E27FC236}">
                <a16:creationId xmlns:a16="http://schemas.microsoft.com/office/drawing/2014/main" id="{8AB759B0-990E-0261-DF7F-B94A316D2755}"/>
              </a:ext>
            </a:extLst>
          </p:cNvPr>
          <p:cNvSpPr>
            <a:spLocks noGrp="1"/>
          </p:cNvSpPr>
          <p:nvPr>
            <p:ph type="subTitle" idx="1"/>
          </p:nvPr>
        </p:nvSpPr>
        <p:spPr>
          <a:xfrm>
            <a:off x="1524000" y="3930732"/>
            <a:ext cx="9144000" cy="1327068"/>
          </a:xfrm>
        </p:spPr>
        <p:txBody>
          <a:bodyPr anchor="ctr"/>
          <a:lstStyle/>
          <a:p>
            <a:r>
              <a:rPr lang="en-US" dirty="0"/>
              <a:t>October 11</a:t>
            </a:r>
          </a:p>
        </p:txBody>
      </p:sp>
      <p:pic>
        <p:nvPicPr>
          <p:cNvPr id="5" name="Picture 4">
            <a:extLst>
              <a:ext uri="{FF2B5EF4-FFF2-40B4-BE49-F238E27FC236}">
                <a16:creationId xmlns:a16="http://schemas.microsoft.com/office/drawing/2014/main" id="{62F275C4-273B-11F5-327F-9A89DFEAB5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0632" y="-204537"/>
            <a:ext cx="12560969" cy="7062537"/>
          </a:xfrm>
          <a:prstGeom prst="rect">
            <a:avLst/>
          </a:prstGeom>
        </p:spPr>
      </p:pic>
      <p:sp>
        <p:nvSpPr>
          <p:cNvPr id="6" name="TextBox 5">
            <a:extLst>
              <a:ext uri="{FF2B5EF4-FFF2-40B4-BE49-F238E27FC236}">
                <a16:creationId xmlns:a16="http://schemas.microsoft.com/office/drawing/2014/main" id="{AC8ECDE9-9F09-958B-7D65-216FAE101F41}"/>
              </a:ext>
            </a:extLst>
          </p:cNvPr>
          <p:cNvSpPr txBox="1"/>
          <p:nvPr/>
        </p:nvSpPr>
        <p:spPr>
          <a:xfrm>
            <a:off x="2358189" y="5378116"/>
            <a:ext cx="6075948" cy="1200329"/>
          </a:xfrm>
          <a:prstGeom prst="rect">
            <a:avLst/>
          </a:prstGeom>
          <a:noFill/>
        </p:spPr>
        <p:txBody>
          <a:bodyPr wrap="square" rtlCol="0">
            <a:spAutoFit/>
          </a:bodyPr>
          <a:lstStyle/>
          <a:p>
            <a:pPr algn="ctr"/>
            <a:r>
              <a:rPr lang="en-US" sz="7200" dirty="0">
                <a:solidFill>
                  <a:srgbClr val="FFFF00"/>
                </a:solidFill>
                <a:latin typeface="ADLaM Display" panose="02010000000000000000" pitchFamily="2" charset="0"/>
                <a:ea typeface="ADLaM Display" panose="02010000000000000000" pitchFamily="2" charset="0"/>
                <a:cs typeface="ADLaM Display" panose="02010000000000000000" pitchFamily="2" charset="0"/>
              </a:rPr>
              <a:t>True Glory</a:t>
            </a:r>
          </a:p>
        </p:txBody>
      </p:sp>
    </p:spTree>
    <p:extLst>
      <p:ext uri="{BB962C8B-B14F-4D97-AF65-F5344CB8AC3E}">
        <p14:creationId xmlns:p14="http://schemas.microsoft.com/office/powerpoint/2010/main" val="2718063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E5AA1F7-6FBE-4C82-8877-B892F7286642}" vid="{58E30FAA-7D03-45B4-AB81-753AF28EFCA9}"/>
    </a:ext>
  </a:extLst>
</a:theme>
</file>

<file path=ppt/theme/theme2.xml><?xml version="1.0" encoding="utf-8"?>
<a:theme xmlns:a="http://schemas.openxmlformats.org/drawingml/2006/main" name="1_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docProps/app.xml><?xml version="1.0" encoding="utf-8"?>
<Properties xmlns="http://schemas.openxmlformats.org/officeDocument/2006/extended-properties" xmlns:vt="http://schemas.openxmlformats.org/officeDocument/2006/docPropsVTypes">
  <Template>ss4</Template>
  <TotalTime>44</TotalTime>
  <Words>1229</Words>
  <Application>Microsoft Office PowerPoint</Application>
  <PresentationFormat>Widescreen</PresentationFormat>
  <Paragraphs>78</Paragraphs>
  <Slides>27</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ADLaM Display</vt:lpstr>
      <vt:lpstr>Arial</vt:lpstr>
      <vt:lpstr>Calibri</vt:lpstr>
      <vt:lpstr>Comic Sans MS</vt:lpstr>
      <vt:lpstr>HelveticaNeueLT Std Lt</vt:lpstr>
      <vt:lpstr>Office Theme</vt:lpstr>
      <vt:lpstr>1_Office Theme</vt:lpstr>
      <vt:lpstr> True Glory</vt:lpstr>
      <vt:lpstr>Video Introduction</vt:lpstr>
      <vt:lpstr>So they remember me …</vt:lpstr>
      <vt:lpstr>1. True Glory Is  Found in Surrender, Not  Self-preservation.</vt:lpstr>
      <vt:lpstr>Listen for how we follow Jesus.</vt:lpstr>
      <vt:lpstr>Listen for how we follow Jesus.</vt:lpstr>
      <vt:lpstr>Surrender, Not Self-Preservation</vt:lpstr>
      <vt:lpstr>Surrender, Not Self-Preservation</vt:lpstr>
      <vt:lpstr>2. The Pursuit of Human Glory Leads to Spiritual Blindness.</vt:lpstr>
      <vt:lpstr>Listen for spiritual blindness.</vt:lpstr>
      <vt:lpstr>Listen for spiritual blindness.</vt:lpstr>
      <vt:lpstr>Listen for spiritual blindness.</vt:lpstr>
      <vt:lpstr>Human Glory, Spiritual Blindness</vt:lpstr>
      <vt:lpstr>Human Glory, Spiritual Blindness</vt:lpstr>
      <vt:lpstr>Human Glory, Spiritual Blindness</vt:lpstr>
      <vt:lpstr>Human Glory, Spiritual Blindness</vt:lpstr>
      <vt:lpstr>3. True Life Comes through  Believing And Obeying Jesus. </vt:lpstr>
      <vt:lpstr>Listen for comments on belief.</vt:lpstr>
      <vt:lpstr>Listen for comments on belief.</vt:lpstr>
      <vt:lpstr>Listen for comments on belief.</vt:lpstr>
      <vt:lpstr>Believing and Obeying Jesus</vt:lpstr>
      <vt:lpstr>Believing and Obeying Jesus</vt:lpstr>
      <vt:lpstr>Application</vt:lpstr>
      <vt:lpstr>Application</vt:lpstr>
      <vt:lpstr>Application</vt:lpstr>
      <vt:lpstr>Family Activities</vt:lpstr>
      <vt:lpstr> True Glory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Armstrong</dc:creator>
  <cp:lastModifiedBy>Steve Armstrong</cp:lastModifiedBy>
  <cp:revision>1</cp:revision>
  <dcterms:created xsi:type="dcterms:W3CDTF">2026-09-23T18:50:27Z</dcterms:created>
  <dcterms:modified xsi:type="dcterms:W3CDTF">2026-09-23T19:34:35Z</dcterms:modified>
</cp:coreProperties>
</file>