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68" r:id="rId5"/>
    <p:sldId id="569" r:id="rId6"/>
    <p:sldId id="579" r:id="rId7"/>
    <p:sldId id="570" r:id="rId8"/>
    <p:sldId id="580" r:id="rId9"/>
    <p:sldId id="581" r:id="rId10"/>
    <p:sldId id="582" r:id="rId11"/>
    <p:sldId id="583" r:id="rId12"/>
    <p:sldId id="793" r:id="rId13"/>
    <p:sldId id="799" r:id="rId14"/>
    <p:sldId id="800" r:id="rId15"/>
    <p:sldId id="801" r:id="rId16"/>
    <p:sldId id="584" r:id="rId17"/>
    <p:sldId id="794" r:id="rId18"/>
    <p:sldId id="795" r:id="rId19"/>
    <p:sldId id="796" r:id="rId20"/>
    <p:sldId id="798" r:id="rId21"/>
    <p:sldId id="797" r:id="rId22"/>
    <p:sldId id="802" r:id="rId23"/>
    <p:sldId id="803" r:id="rId24"/>
    <p:sldId id="804" r:id="rId25"/>
    <p:sldId id="805" r:id="rId26"/>
    <p:sldId id="806" r:id="rId27"/>
    <p:sldId id="807" r:id="rId28"/>
    <p:sldId id="809" r:id="rId29"/>
    <p:sldId id="8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5" d="100"/>
          <a:sy n="75" d="100"/>
        </p:scale>
        <p:origin x="49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58172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73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46010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85083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665407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2502026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68899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417410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781289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54093"/>
            <a:ext cx="4344531"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969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7034"/>
            <a:ext cx="4268312"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629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753064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2360659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4145526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364344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2/25/2026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600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ya9hzvsw"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tinyurl.com/6x2eu56h"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CD44019E-670B-3C1B-EF57-08BF1BF06BB1}"/>
              </a:ext>
            </a:extLst>
          </p:cNvPr>
          <p:cNvSpPr txBox="1"/>
          <p:nvPr/>
        </p:nvSpPr>
        <p:spPr>
          <a:xfrm>
            <a:off x="2315688" y="5533902"/>
            <a:ext cx="7885216" cy="830997"/>
          </a:xfrm>
          <a:prstGeom prst="rect">
            <a:avLst/>
          </a:prstGeom>
          <a:noFill/>
        </p:spPr>
        <p:txBody>
          <a:bodyPr wrap="square" rtlCol="0">
            <a:spAutoFit/>
          </a:bodyPr>
          <a:lstStyle/>
          <a:p>
            <a:pPr algn="ctr"/>
            <a:r>
              <a:rPr lang="en-US" sz="4800" b="1" dirty="0">
                <a:ln w="12700">
                  <a:solidFill>
                    <a:schemeClr val="accent3">
                      <a:lumMod val="50000"/>
                    </a:schemeClr>
                  </a:solidFill>
                  <a:prstDash val="solid"/>
                </a:ln>
                <a:solidFill>
                  <a:srgbClr val="FFFF00"/>
                </a:solidFill>
                <a:effectLst>
                  <a:innerShdw blurRad="177800">
                    <a:schemeClr val="accent3">
                      <a:lumMod val="50000"/>
                    </a:schemeClr>
                  </a:innerShdw>
                </a:effectLst>
              </a:rPr>
              <a:t>The Wedding at Cana</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A76CA-C7EC-7FB0-7BB2-7ED9E23420A4}"/>
              </a:ext>
            </a:extLst>
          </p:cNvPr>
          <p:cNvSpPr>
            <a:spLocks noGrp="1"/>
          </p:cNvSpPr>
          <p:nvPr>
            <p:ph type="title"/>
          </p:nvPr>
        </p:nvSpPr>
        <p:spPr/>
        <p:txBody>
          <a:bodyPr/>
          <a:lstStyle/>
          <a:p>
            <a:r>
              <a:rPr lang="en-US" dirty="0"/>
              <a:t>Submit to His Authority</a:t>
            </a:r>
          </a:p>
        </p:txBody>
      </p:sp>
      <p:sp>
        <p:nvSpPr>
          <p:cNvPr id="3" name="Content Placeholder 2">
            <a:extLst>
              <a:ext uri="{FF2B5EF4-FFF2-40B4-BE49-F238E27FC236}">
                <a16:creationId xmlns:a16="http://schemas.microsoft.com/office/drawing/2014/main" id="{6CCE94FB-1AB8-7B83-5F5A-56829DA7D9B7}"/>
              </a:ext>
            </a:extLst>
          </p:cNvPr>
          <p:cNvSpPr>
            <a:spLocks noGrp="1"/>
          </p:cNvSpPr>
          <p:nvPr>
            <p:ph idx="1"/>
          </p:nvPr>
        </p:nvSpPr>
        <p:spPr/>
        <p:txBody>
          <a:bodyPr/>
          <a:lstStyle/>
          <a:p>
            <a:r>
              <a:rPr lang="en-US" dirty="0"/>
              <a:t>Why do we find it difficult to sometimes place our needs in Jesus’ hands and trust Him to do what is best?</a:t>
            </a:r>
          </a:p>
          <a:p>
            <a:r>
              <a:rPr lang="en-US" dirty="0"/>
              <a:t>How does understanding Jesus’ mission help you see Him as </a:t>
            </a:r>
            <a:r>
              <a:rPr lang="en-US" i="1" dirty="0"/>
              <a:t>more</a:t>
            </a:r>
            <a:r>
              <a:rPr lang="en-US" dirty="0"/>
              <a:t> than a miracle worker or emergency responder?</a:t>
            </a:r>
          </a:p>
          <a:p>
            <a:r>
              <a:rPr lang="en-US" dirty="0"/>
              <a:t>What difference should this make in your prayers, attitudes and actions?</a:t>
            </a:r>
          </a:p>
          <a:p>
            <a:endParaRPr lang="en-US" dirty="0"/>
          </a:p>
        </p:txBody>
      </p:sp>
    </p:spTree>
    <p:extLst>
      <p:ext uri="{BB962C8B-B14F-4D97-AF65-F5344CB8AC3E}">
        <p14:creationId xmlns:p14="http://schemas.microsoft.com/office/powerpoint/2010/main" val="274317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Followers of Jesus </a:t>
            </a:r>
            <a:br>
              <a:rPr lang="en-US" sz="5500" dirty="0"/>
            </a:br>
            <a:r>
              <a:rPr lang="en-US" sz="5500" dirty="0">
                <a:solidFill>
                  <a:srgbClr val="FFFF00"/>
                </a:solidFill>
              </a:rPr>
              <a:t>Experience</a:t>
            </a:r>
            <a:r>
              <a:rPr lang="en-US" sz="5500" dirty="0"/>
              <a:t> His </a:t>
            </a:r>
            <a:r>
              <a:rPr lang="en-US" sz="5500" dirty="0">
                <a:solidFill>
                  <a:srgbClr val="FFFF00"/>
                </a:solidFill>
              </a:rPr>
              <a:t>Power</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FE335-0159-8A4A-7A69-2296773ACCFB}"/>
              </a:ext>
            </a:extLst>
          </p:cNvPr>
          <p:cNvSpPr>
            <a:spLocks noGrp="1"/>
          </p:cNvSpPr>
          <p:nvPr>
            <p:ph type="title"/>
          </p:nvPr>
        </p:nvSpPr>
        <p:spPr/>
        <p:txBody>
          <a:bodyPr/>
          <a:lstStyle/>
          <a:p>
            <a:pPr algn="l"/>
            <a:r>
              <a:rPr lang="en-US" dirty="0"/>
              <a:t>Listen for a quality miracle.</a:t>
            </a:r>
          </a:p>
        </p:txBody>
      </p:sp>
      <p:sp>
        <p:nvSpPr>
          <p:cNvPr id="3" name="Content Placeholder 2">
            <a:extLst>
              <a:ext uri="{FF2B5EF4-FFF2-40B4-BE49-F238E27FC236}">
                <a16:creationId xmlns:a16="http://schemas.microsoft.com/office/drawing/2014/main" id="{EB4E7680-A8EB-A697-BB21-B808EB0D3D2C}"/>
              </a:ext>
            </a:extLst>
          </p:cNvPr>
          <p:cNvSpPr>
            <a:spLocks noGrp="1"/>
          </p:cNvSpPr>
          <p:nvPr>
            <p:ph idx="1"/>
          </p:nvPr>
        </p:nvSpPr>
        <p:spPr>
          <a:xfrm>
            <a:off x="1803400" y="1927225"/>
            <a:ext cx="9004300" cy="4351338"/>
          </a:xfrm>
        </p:spPr>
        <p:txBody>
          <a:bodyPr/>
          <a:lstStyle/>
          <a:p>
            <a:pPr marL="0" indent="0" algn="ctr">
              <a:buNone/>
            </a:pPr>
            <a:r>
              <a:rPr lang="en-US" dirty="0"/>
              <a:t>John 2:6-10 (NIV)  Nearby stood six stone water jars, the kind used by the Jews for ceremonial washing, each holding from twenty to thirty gallons. 7  Jesus said to the servants, "Fill the jars with water"; so they filled them to the brim. 8  Then he </a:t>
            </a:r>
          </a:p>
        </p:txBody>
      </p:sp>
    </p:spTree>
    <p:extLst>
      <p:ext uri="{BB962C8B-B14F-4D97-AF65-F5344CB8AC3E}">
        <p14:creationId xmlns:p14="http://schemas.microsoft.com/office/powerpoint/2010/main" val="181221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C44FD-9380-63E1-E3C8-F288DAA76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709D1C-4084-4465-EE77-C4E16D5FCF11}"/>
              </a:ext>
            </a:extLst>
          </p:cNvPr>
          <p:cNvSpPr>
            <a:spLocks noGrp="1"/>
          </p:cNvSpPr>
          <p:nvPr>
            <p:ph type="title"/>
          </p:nvPr>
        </p:nvSpPr>
        <p:spPr/>
        <p:txBody>
          <a:bodyPr/>
          <a:lstStyle/>
          <a:p>
            <a:pPr algn="l"/>
            <a:r>
              <a:rPr lang="en-US" dirty="0"/>
              <a:t>Listen for a quality miracle.</a:t>
            </a:r>
          </a:p>
        </p:txBody>
      </p:sp>
      <p:sp>
        <p:nvSpPr>
          <p:cNvPr id="3" name="Content Placeholder 2">
            <a:extLst>
              <a:ext uri="{FF2B5EF4-FFF2-40B4-BE49-F238E27FC236}">
                <a16:creationId xmlns:a16="http://schemas.microsoft.com/office/drawing/2014/main" id="{2C827D0D-401B-3491-7E86-6900960CB812}"/>
              </a:ext>
            </a:extLst>
          </p:cNvPr>
          <p:cNvSpPr>
            <a:spLocks noGrp="1"/>
          </p:cNvSpPr>
          <p:nvPr>
            <p:ph idx="1"/>
          </p:nvPr>
        </p:nvSpPr>
        <p:spPr>
          <a:xfrm>
            <a:off x="1593850" y="1914525"/>
            <a:ext cx="9004300" cy="4351338"/>
          </a:xfrm>
        </p:spPr>
        <p:txBody>
          <a:bodyPr/>
          <a:lstStyle/>
          <a:p>
            <a:pPr marL="0" indent="0" algn="ctr">
              <a:buNone/>
            </a:pPr>
            <a:r>
              <a:rPr lang="en-US" dirty="0"/>
              <a:t>told them, "Now draw some out and take it to the master of the banquet." They did so, 9  and the master of the banquet tasted the water that had been turned into wine. He did not realize where it had come from, though the servants </a:t>
            </a:r>
          </a:p>
        </p:txBody>
      </p:sp>
    </p:spTree>
    <p:extLst>
      <p:ext uri="{BB962C8B-B14F-4D97-AF65-F5344CB8AC3E}">
        <p14:creationId xmlns:p14="http://schemas.microsoft.com/office/powerpoint/2010/main" val="1371337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BE84B-7B64-9CF8-C27C-138DCF41B9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E9293-F5E4-09F2-EFEA-09E080980810}"/>
              </a:ext>
            </a:extLst>
          </p:cNvPr>
          <p:cNvSpPr>
            <a:spLocks noGrp="1"/>
          </p:cNvSpPr>
          <p:nvPr>
            <p:ph type="title"/>
          </p:nvPr>
        </p:nvSpPr>
        <p:spPr/>
        <p:txBody>
          <a:bodyPr/>
          <a:lstStyle/>
          <a:p>
            <a:pPr algn="l"/>
            <a:r>
              <a:rPr lang="en-US" dirty="0"/>
              <a:t>Listen for a quality miracle.</a:t>
            </a:r>
          </a:p>
        </p:txBody>
      </p:sp>
      <p:sp>
        <p:nvSpPr>
          <p:cNvPr id="3" name="Content Placeholder 2">
            <a:extLst>
              <a:ext uri="{FF2B5EF4-FFF2-40B4-BE49-F238E27FC236}">
                <a16:creationId xmlns:a16="http://schemas.microsoft.com/office/drawing/2014/main" id="{B763C89F-331D-F812-0A1C-614285FB4C63}"/>
              </a:ext>
            </a:extLst>
          </p:cNvPr>
          <p:cNvSpPr>
            <a:spLocks noGrp="1"/>
          </p:cNvSpPr>
          <p:nvPr>
            <p:ph idx="1"/>
          </p:nvPr>
        </p:nvSpPr>
        <p:spPr>
          <a:xfrm>
            <a:off x="1593850" y="1914525"/>
            <a:ext cx="9004300" cy="4351338"/>
          </a:xfrm>
        </p:spPr>
        <p:txBody>
          <a:bodyPr/>
          <a:lstStyle/>
          <a:p>
            <a:pPr marL="0" indent="0" algn="ctr">
              <a:buNone/>
            </a:pPr>
            <a:r>
              <a:rPr lang="en-US" dirty="0"/>
              <a:t>who had drawn the water knew. Then he called the bridegroom aside 10  and said, "Everyone brings out the choice wine first and then the cheaper wine after the guests have had too much to drink; but you have saved the best till now."</a:t>
            </a:r>
          </a:p>
        </p:txBody>
      </p:sp>
      <p:pic>
        <p:nvPicPr>
          <p:cNvPr id="4" name="Picture 3">
            <a:extLst>
              <a:ext uri="{FF2B5EF4-FFF2-40B4-BE49-F238E27FC236}">
                <a16:creationId xmlns:a16="http://schemas.microsoft.com/office/drawing/2014/main" id="{D6345811-28CB-048D-547A-1A5864541D6E}"/>
              </a:ext>
            </a:extLst>
          </p:cNvPr>
          <p:cNvPicPr>
            <a:picLocks noChangeAspect="1"/>
          </p:cNvPicPr>
          <p:nvPr/>
        </p:nvPicPr>
        <p:blipFill>
          <a:blip r:embed="rId2"/>
          <a:stretch>
            <a:fillRect/>
          </a:stretch>
        </p:blipFill>
        <p:spPr>
          <a:xfrm>
            <a:off x="4840424" y="5367357"/>
            <a:ext cx="2180952"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2952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3463-8D20-3228-24A5-97A2F7D695D2}"/>
              </a:ext>
            </a:extLst>
          </p:cNvPr>
          <p:cNvSpPr>
            <a:spLocks noGrp="1"/>
          </p:cNvSpPr>
          <p:nvPr>
            <p:ph type="title"/>
          </p:nvPr>
        </p:nvSpPr>
        <p:spPr/>
        <p:txBody>
          <a:bodyPr/>
          <a:lstStyle/>
          <a:p>
            <a:r>
              <a:rPr lang="en-US" dirty="0"/>
              <a:t>Experience His Power.</a:t>
            </a:r>
          </a:p>
        </p:txBody>
      </p:sp>
      <p:sp>
        <p:nvSpPr>
          <p:cNvPr id="3" name="Content Placeholder 2">
            <a:extLst>
              <a:ext uri="{FF2B5EF4-FFF2-40B4-BE49-F238E27FC236}">
                <a16:creationId xmlns:a16="http://schemas.microsoft.com/office/drawing/2014/main" id="{75585D53-B9FC-FDCD-0EA0-23FD8E1DF854}"/>
              </a:ext>
            </a:extLst>
          </p:cNvPr>
          <p:cNvSpPr>
            <a:spLocks noGrp="1"/>
          </p:cNvSpPr>
          <p:nvPr>
            <p:ph idx="1"/>
          </p:nvPr>
        </p:nvSpPr>
        <p:spPr/>
        <p:txBody>
          <a:bodyPr/>
          <a:lstStyle/>
          <a:p>
            <a:r>
              <a:rPr lang="en-US" dirty="0">
                <a:solidFill>
                  <a:srgbClr val="C00000"/>
                </a:solidFill>
              </a:rPr>
              <a:t>Note the physical difficulty about obeying Jesus’ commands.</a:t>
            </a:r>
          </a:p>
          <a:p>
            <a:pPr lvl="1"/>
            <a:r>
              <a:rPr lang="en-US" sz="3600" dirty="0">
                <a:solidFill>
                  <a:srgbClr val="C00000"/>
                </a:solidFill>
              </a:rPr>
              <a:t>Six jugs, 20 – 30 gallons each</a:t>
            </a:r>
          </a:p>
          <a:p>
            <a:pPr lvl="1"/>
            <a:r>
              <a:rPr lang="en-US" sz="3600" dirty="0">
                <a:solidFill>
                  <a:srgbClr val="C00000"/>
                </a:solidFill>
              </a:rPr>
              <a:t>Would be from 120 – 180 gallons </a:t>
            </a:r>
            <a:br>
              <a:rPr lang="en-US" sz="3600" dirty="0">
                <a:solidFill>
                  <a:srgbClr val="C00000"/>
                </a:solidFill>
              </a:rPr>
            </a:br>
            <a:r>
              <a:rPr lang="en-US" sz="3600" dirty="0">
                <a:solidFill>
                  <a:srgbClr val="C00000"/>
                </a:solidFill>
              </a:rPr>
              <a:t>of water</a:t>
            </a:r>
          </a:p>
          <a:p>
            <a:pPr lvl="1"/>
            <a:r>
              <a:rPr lang="en-US" sz="3600" dirty="0">
                <a:solidFill>
                  <a:srgbClr val="C00000"/>
                </a:solidFill>
              </a:rPr>
              <a:t>This is a total weight of 1000 – 1500 </a:t>
            </a:r>
            <a:br>
              <a:rPr lang="en-US" sz="3600" dirty="0">
                <a:solidFill>
                  <a:srgbClr val="C00000"/>
                </a:solidFill>
              </a:rPr>
            </a:br>
            <a:r>
              <a:rPr lang="en-US" sz="3600" dirty="0">
                <a:solidFill>
                  <a:srgbClr val="C00000"/>
                </a:solidFill>
              </a:rPr>
              <a:t>pounds to be carried or drawn up </a:t>
            </a:r>
            <a:br>
              <a:rPr lang="en-US" sz="3600" dirty="0">
                <a:solidFill>
                  <a:srgbClr val="C00000"/>
                </a:solidFill>
              </a:rPr>
            </a:br>
            <a:r>
              <a:rPr lang="en-US" sz="3600" dirty="0">
                <a:solidFill>
                  <a:srgbClr val="C00000"/>
                </a:solidFill>
              </a:rPr>
              <a:t>from a well</a:t>
            </a:r>
          </a:p>
          <a:p>
            <a:endParaRPr lang="en-US" dirty="0"/>
          </a:p>
        </p:txBody>
      </p:sp>
      <p:pic>
        <p:nvPicPr>
          <p:cNvPr id="7" name="Picture 6">
            <a:extLst>
              <a:ext uri="{FF2B5EF4-FFF2-40B4-BE49-F238E27FC236}">
                <a16:creationId xmlns:a16="http://schemas.microsoft.com/office/drawing/2014/main" id="{AF780143-FB55-45B8-DCC3-90116430318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969" b="90156" l="10000" r="90000">
                        <a14:foregroundMark x1="23854" y1="21641" x2="26563" y2="19063"/>
                        <a14:foregroundMark x1="47292" y1="7969" x2="58438" y2="9063"/>
                        <a14:foregroundMark x1="75208" y1="18906" x2="80833" y2="18672"/>
                        <a14:foregroundMark x1="43333" y1="90000" x2="53333" y2="90156"/>
                        <a14:foregroundMark x1="53333" y1="90156" x2="55729" y2="90000"/>
                      </a14:backgroundRemoval>
                    </a14:imgEffect>
                  </a14:imgLayer>
                </a14:imgProps>
              </a:ext>
            </a:extLst>
          </a:blip>
          <a:stretch>
            <a:fillRect/>
          </a:stretch>
        </p:blipFill>
        <p:spPr>
          <a:xfrm>
            <a:off x="8883650" y="2883430"/>
            <a:ext cx="2470150" cy="3293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668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774F0-FCBD-D3D6-0CB2-6C555F9B1F1A}"/>
              </a:ext>
            </a:extLst>
          </p:cNvPr>
          <p:cNvSpPr>
            <a:spLocks noGrp="1"/>
          </p:cNvSpPr>
          <p:nvPr>
            <p:ph type="title"/>
          </p:nvPr>
        </p:nvSpPr>
        <p:spPr/>
        <p:txBody>
          <a:bodyPr/>
          <a:lstStyle/>
          <a:p>
            <a:r>
              <a:rPr lang="en-US" dirty="0"/>
              <a:t>Experience His Power.</a:t>
            </a:r>
          </a:p>
        </p:txBody>
      </p:sp>
      <p:sp>
        <p:nvSpPr>
          <p:cNvPr id="3" name="Content Placeholder 2">
            <a:extLst>
              <a:ext uri="{FF2B5EF4-FFF2-40B4-BE49-F238E27FC236}">
                <a16:creationId xmlns:a16="http://schemas.microsoft.com/office/drawing/2014/main" id="{CF10449C-2352-4AFA-9B05-8CB4D7F6D00B}"/>
              </a:ext>
            </a:extLst>
          </p:cNvPr>
          <p:cNvSpPr>
            <a:spLocks noGrp="1"/>
          </p:cNvSpPr>
          <p:nvPr>
            <p:ph idx="1"/>
          </p:nvPr>
        </p:nvSpPr>
        <p:spPr/>
        <p:txBody>
          <a:bodyPr/>
          <a:lstStyle/>
          <a:p>
            <a:r>
              <a:rPr lang="en-US" dirty="0"/>
              <a:t>After all the difficulty of filling the water jugs, why might the servants be hesitant to take a sample of the contents to the master of ceremonies. </a:t>
            </a:r>
          </a:p>
          <a:p>
            <a:r>
              <a:rPr lang="en-US" dirty="0"/>
              <a:t>What benefits did the servants receive from following Jesus’ command?</a:t>
            </a:r>
          </a:p>
          <a:p>
            <a:endParaRPr lang="en-US" dirty="0"/>
          </a:p>
        </p:txBody>
      </p:sp>
    </p:spTree>
    <p:extLst>
      <p:ext uri="{BB962C8B-B14F-4D97-AF65-F5344CB8AC3E}">
        <p14:creationId xmlns:p14="http://schemas.microsoft.com/office/powerpoint/2010/main" val="26179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95DB-4F7D-B606-C539-F27B0F3ED425}"/>
              </a:ext>
            </a:extLst>
          </p:cNvPr>
          <p:cNvSpPr>
            <a:spLocks noGrp="1"/>
          </p:cNvSpPr>
          <p:nvPr>
            <p:ph type="title"/>
          </p:nvPr>
        </p:nvSpPr>
        <p:spPr/>
        <p:txBody>
          <a:bodyPr/>
          <a:lstStyle/>
          <a:p>
            <a:r>
              <a:rPr lang="en-US" dirty="0"/>
              <a:t>Experience His Power.</a:t>
            </a:r>
          </a:p>
        </p:txBody>
      </p:sp>
      <p:sp>
        <p:nvSpPr>
          <p:cNvPr id="3" name="Content Placeholder 2">
            <a:extLst>
              <a:ext uri="{FF2B5EF4-FFF2-40B4-BE49-F238E27FC236}">
                <a16:creationId xmlns:a16="http://schemas.microsoft.com/office/drawing/2014/main" id="{730E6D9F-3893-E37B-3234-629AA50C4A26}"/>
              </a:ext>
            </a:extLst>
          </p:cNvPr>
          <p:cNvSpPr>
            <a:spLocks noGrp="1"/>
          </p:cNvSpPr>
          <p:nvPr>
            <p:ph idx="1"/>
          </p:nvPr>
        </p:nvSpPr>
        <p:spPr/>
        <p:txBody>
          <a:bodyPr/>
          <a:lstStyle/>
          <a:p>
            <a:r>
              <a:rPr lang="en-US" dirty="0"/>
              <a:t>Some of the commands Jesus gives us are difficult.  What are the benefits to us or others?</a:t>
            </a:r>
          </a:p>
        </p:txBody>
      </p:sp>
      <p:graphicFrame>
        <p:nvGraphicFramePr>
          <p:cNvPr id="4" name="Table 3">
            <a:extLst>
              <a:ext uri="{FF2B5EF4-FFF2-40B4-BE49-F238E27FC236}">
                <a16:creationId xmlns:a16="http://schemas.microsoft.com/office/drawing/2014/main" id="{D7288F8D-45B7-133B-AA3C-64FCA22FBD2B}"/>
              </a:ext>
            </a:extLst>
          </p:cNvPr>
          <p:cNvGraphicFramePr>
            <a:graphicFrameLocks noGrp="1"/>
          </p:cNvGraphicFramePr>
          <p:nvPr>
            <p:extLst>
              <p:ext uri="{D42A27DB-BD31-4B8C-83A1-F6EECF244321}">
                <p14:modId xmlns:p14="http://schemas.microsoft.com/office/powerpoint/2010/main" val="1200732536"/>
              </p:ext>
            </p:extLst>
          </p:nvPr>
        </p:nvGraphicFramePr>
        <p:xfrm>
          <a:off x="1117600" y="3068003"/>
          <a:ext cx="10236200" cy="3108960"/>
        </p:xfrm>
        <a:graphic>
          <a:graphicData uri="http://schemas.openxmlformats.org/drawingml/2006/table">
            <a:tbl>
              <a:tblPr firstRow="1" bandRow="1">
                <a:tableStyleId>{5C22544A-7EE6-4342-B048-85BDC9FD1C3A}</a:tableStyleId>
              </a:tblPr>
              <a:tblGrid>
                <a:gridCol w="5676900">
                  <a:extLst>
                    <a:ext uri="{9D8B030D-6E8A-4147-A177-3AD203B41FA5}">
                      <a16:colId xmlns:a16="http://schemas.microsoft.com/office/drawing/2014/main" val="1151572512"/>
                    </a:ext>
                  </a:extLst>
                </a:gridCol>
                <a:gridCol w="4559300">
                  <a:extLst>
                    <a:ext uri="{9D8B030D-6E8A-4147-A177-3AD203B41FA5}">
                      <a16:colId xmlns:a16="http://schemas.microsoft.com/office/drawing/2014/main" val="1776943558"/>
                    </a:ext>
                  </a:extLst>
                </a:gridCol>
              </a:tblGrid>
              <a:tr h="370840">
                <a:tc>
                  <a:txBody>
                    <a:bodyPr/>
                    <a:lstStyle/>
                    <a:p>
                      <a:pPr algn="ctr"/>
                      <a:r>
                        <a:rPr lang="en-US" sz="3200" dirty="0"/>
                        <a:t>Difficult Commands</a:t>
                      </a:r>
                    </a:p>
                  </a:txBody>
                  <a:tcPr/>
                </a:tc>
                <a:tc>
                  <a:txBody>
                    <a:bodyPr/>
                    <a:lstStyle/>
                    <a:p>
                      <a:pPr algn="ctr"/>
                      <a:r>
                        <a:rPr lang="en-US" sz="3200" dirty="0"/>
                        <a:t>Benefits of Obedience</a:t>
                      </a:r>
                    </a:p>
                  </a:txBody>
                  <a:tcPr/>
                </a:tc>
                <a:extLst>
                  <a:ext uri="{0D108BD9-81ED-4DB2-BD59-A6C34878D82A}">
                    <a16:rowId xmlns:a16="http://schemas.microsoft.com/office/drawing/2014/main" val="3526754227"/>
                  </a:ext>
                </a:extLst>
              </a:tr>
              <a:tr h="370840">
                <a:tc>
                  <a:txBody>
                    <a:bodyPr/>
                    <a:lstStyle/>
                    <a:p>
                      <a:pPr marL="457200" indent="-457200">
                        <a:buFont typeface="Arial" panose="020B0604020202020204" pitchFamily="34" charset="0"/>
                        <a:buChar char="•"/>
                      </a:pPr>
                      <a:r>
                        <a:rPr lang="en-US" sz="3200" dirty="0"/>
                        <a:t>Witness to people</a:t>
                      </a:r>
                    </a:p>
                    <a:p>
                      <a:pPr marL="457200" indent="-457200">
                        <a:buFont typeface="Arial" panose="020B0604020202020204" pitchFamily="34" charset="0"/>
                        <a:buChar char="•"/>
                      </a:pPr>
                      <a:r>
                        <a:rPr lang="en-US" sz="3200" dirty="0"/>
                        <a:t>Take the Gospel worldwide</a:t>
                      </a:r>
                    </a:p>
                    <a:p>
                      <a:pPr marL="457200" indent="-457200">
                        <a:buFont typeface="Arial" panose="020B0604020202020204" pitchFamily="34" charset="0"/>
                        <a:buChar char="•"/>
                      </a:pPr>
                      <a:r>
                        <a:rPr lang="en-US" sz="3200" dirty="0"/>
                        <a:t>Give tithes, offerings</a:t>
                      </a:r>
                    </a:p>
                    <a:p>
                      <a:pPr marL="457200" indent="-457200">
                        <a:buFont typeface="Arial" panose="020B0604020202020204" pitchFamily="34" charset="0"/>
                        <a:buChar char="•"/>
                      </a:pPr>
                      <a:r>
                        <a:rPr lang="en-US" sz="3200" dirty="0"/>
                        <a:t>Love neighbor as self</a:t>
                      </a:r>
                    </a:p>
                    <a:p>
                      <a:pPr marL="457200" indent="-457200">
                        <a:buFont typeface="Arial" panose="020B0604020202020204" pitchFamily="34" charset="0"/>
                        <a:buChar char="•"/>
                      </a:pPr>
                      <a:r>
                        <a:rPr lang="en-US" sz="3200" dirty="0"/>
                        <a:t>Raise children to honor God</a:t>
                      </a:r>
                    </a:p>
                  </a:txBody>
                  <a:tcPr/>
                </a:tc>
                <a:tc>
                  <a:txBody>
                    <a:bodyPr/>
                    <a:lstStyle/>
                    <a:p>
                      <a:pPr marL="457200" indent="-457200">
                        <a:buFont typeface="Arial" panose="020B0604020202020204" pitchFamily="34" charset="0"/>
                        <a:buChar char="•"/>
                      </a:pPr>
                      <a:r>
                        <a:rPr lang="en-US" sz="3200" dirty="0"/>
                        <a:t> </a:t>
                      </a:r>
                    </a:p>
                    <a:p>
                      <a:pPr marL="457200" indent="-457200">
                        <a:buFont typeface="Arial" panose="020B0604020202020204" pitchFamily="34" charset="0"/>
                        <a:buChar char="•"/>
                      </a:pPr>
                      <a:r>
                        <a:rPr lang="en-US" sz="3200" dirty="0"/>
                        <a:t> </a:t>
                      </a:r>
                    </a:p>
                    <a:p>
                      <a:pPr marL="457200" indent="-457200">
                        <a:buFont typeface="Arial" panose="020B0604020202020204" pitchFamily="34" charset="0"/>
                        <a:buChar char="•"/>
                      </a:pPr>
                      <a:r>
                        <a:rPr lang="en-US" sz="3200" dirty="0"/>
                        <a:t> </a:t>
                      </a:r>
                    </a:p>
                    <a:p>
                      <a:pPr marL="457200" indent="-457200">
                        <a:buFont typeface="Arial" panose="020B0604020202020204" pitchFamily="34" charset="0"/>
                        <a:buChar char="•"/>
                      </a:pPr>
                      <a:r>
                        <a:rPr lang="en-US" sz="3200" dirty="0"/>
                        <a:t> </a:t>
                      </a:r>
                    </a:p>
                    <a:p>
                      <a:pPr marL="457200" indent="-457200">
                        <a:buFont typeface="Arial" panose="020B0604020202020204" pitchFamily="34" charset="0"/>
                        <a:buChar char="•"/>
                      </a:pPr>
                      <a:r>
                        <a:rPr lang="en-US" sz="3200" dirty="0"/>
                        <a:t> </a:t>
                      </a:r>
                    </a:p>
                  </a:txBody>
                  <a:tcPr/>
                </a:tc>
                <a:extLst>
                  <a:ext uri="{0D108BD9-81ED-4DB2-BD59-A6C34878D82A}">
                    <a16:rowId xmlns:a16="http://schemas.microsoft.com/office/drawing/2014/main" val="3746534141"/>
                  </a:ext>
                </a:extLst>
              </a:tr>
            </a:tbl>
          </a:graphicData>
        </a:graphic>
      </p:graphicFrame>
    </p:spTree>
    <p:extLst>
      <p:ext uri="{BB962C8B-B14F-4D97-AF65-F5344CB8AC3E}">
        <p14:creationId xmlns:p14="http://schemas.microsoft.com/office/powerpoint/2010/main" val="2185532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4A0C-CB13-F807-99EA-C44B89C17F38}"/>
              </a:ext>
            </a:extLst>
          </p:cNvPr>
          <p:cNvSpPr>
            <a:spLocks noGrp="1"/>
          </p:cNvSpPr>
          <p:nvPr>
            <p:ph type="title"/>
          </p:nvPr>
        </p:nvSpPr>
        <p:spPr/>
        <p:txBody>
          <a:bodyPr/>
          <a:lstStyle/>
          <a:p>
            <a:r>
              <a:rPr lang="en-US" dirty="0"/>
              <a:t>Experience His Power.</a:t>
            </a:r>
          </a:p>
        </p:txBody>
      </p:sp>
      <p:sp>
        <p:nvSpPr>
          <p:cNvPr id="3" name="Content Placeholder 2">
            <a:extLst>
              <a:ext uri="{FF2B5EF4-FFF2-40B4-BE49-F238E27FC236}">
                <a16:creationId xmlns:a16="http://schemas.microsoft.com/office/drawing/2014/main" id="{E1733165-254D-EBAF-B578-39B857C31B27}"/>
              </a:ext>
            </a:extLst>
          </p:cNvPr>
          <p:cNvSpPr>
            <a:spLocks noGrp="1"/>
          </p:cNvSpPr>
          <p:nvPr>
            <p:ph idx="1"/>
          </p:nvPr>
        </p:nvSpPr>
        <p:spPr/>
        <p:txBody>
          <a:bodyPr/>
          <a:lstStyle/>
          <a:p>
            <a:r>
              <a:rPr lang="en-US" dirty="0"/>
              <a:t>How did Jesus’s miracle impact more than just the servants and the master of ceremonies?</a:t>
            </a:r>
          </a:p>
          <a:p>
            <a:r>
              <a:rPr lang="en-US" dirty="0"/>
              <a:t>How might Jesus do a miracle in someone else’s life and indirectly benefit you?</a:t>
            </a:r>
          </a:p>
          <a:p>
            <a:endParaRPr lang="en-US" dirty="0"/>
          </a:p>
        </p:txBody>
      </p:sp>
    </p:spTree>
    <p:extLst>
      <p:ext uri="{BB962C8B-B14F-4D97-AF65-F5344CB8AC3E}">
        <p14:creationId xmlns:p14="http://schemas.microsoft.com/office/powerpoint/2010/main" val="351120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685800"/>
            <a:ext cx="12188825" cy="4419600"/>
          </a:xfrm>
        </p:spPr>
        <p:txBody>
          <a:bodyPr anchor="b">
            <a:noAutofit/>
          </a:bodyPr>
          <a:lstStyle/>
          <a:p>
            <a:pPr>
              <a:lnSpc>
                <a:spcPct val="150000"/>
              </a:lnSpc>
              <a:spcAft>
                <a:spcPts val="0"/>
              </a:spcAft>
            </a:pPr>
            <a:r>
              <a:rPr lang="en-US" sz="5500" dirty="0"/>
              <a:t>3. Followers of Jesus </a:t>
            </a:r>
            <a:br>
              <a:rPr lang="en-US" sz="5500" dirty="0"/>
            </a:br>
            <a:r>
              <a:rPr lang="en-US" sz="5500" dirty="0">
                <a:solidFill>
                  <a:srgbClr val="FFFF00"/>
                </a:solidFill>
              </a:rPr>
              <a:t>behold</a:t>
            </a:r>
            <a:r>
              <a:rPr lang="en-US" sz="5500" dirty="0"/>
              <a:t> His </a:t>
            </a:r>
            <a:r>
              <a:rPr lang="en-US" sz="5500" dirty="0">
                <a:solidFill>
                  <a:srgbClr val="FFFF00"/>
                </a:solidFill>
              </a:rPr>
              <a:t>glory</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BBC0650-380D-4824-AA76-045C33CD5A14}"/>
              </a:ext>
            </a:extLst>
          </p:cNvPr>
          <p:cNvGrpSpPr/>
          <p:nvPr/>
        </p:nvGrpSpPr>
        <p:grpSpPr>
          <a:xfrm>
            <a:off x="2849598" y="1581583"/>
            <a:ext cx="6492803" cy="4308578"/>
            <a:chOff x="2849598" y="1543792"/>
            <a:chExt cx="6492803" cy="4308578"/>
          </a:xfrm>
        </p:grpSpPr>
        <p:pic>
          <p:nvPicPr>
            <p:cNvPr id="5" name="Picture 4">
              <a:extLst>
                <a:ext uri="{FF2B5EF4-FFF2-40B4-BE49-F238E27FC236}">
                  <a16:creationId xmlns:a16="http://schemas.microsoft.com/office/drawing/2014/main" id="{4F5B3E06-61E6-1FD9-40F5-C2ED77EC69D9}"/>
                </a:ext>
              </a:extLst>
            </p:cNvPr>
            <p:cNvPicPr>
              <a:picLocks noChangeAspect="1"/>
            </p:cNvPicPr>
            <p:nvPr/>
          </p:nvPicPr>
          <p:blipFill>
            <a:blip r:embed="rId2"/>
            <a:srcRect/>
            <a:stretch/>
          </p:blipFill>
          <p:spPr>
            <a:xfrm>
              <a:off x="3238857" y="1800428"/>
              <a:ext cx="5714285" cy="3257143"/>
            </a:xfrm>
            <a:prstGeom prst="rect">
              <a:avLst/>
            </a:prstGeom>
          </p:spPr>
        </p:pic>
        <p:pic>
          <p:nvPicPr>
            <p:cNvPr id="7" name="Picture 6">
              <a:hlinkClick r:id="rId3"/>
              <a:extLst>
                <a:ext uri="{FF2B5EF4-FFF2-40B4-BE49-F238E27FC236}">
                  <a16:creationId xmlns:a16="http://schemas.microsoft.com/office/drawing/2014/main" id="{7757CE26-2E54-1098-CE59-1C0DDEA0F8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43792"/>
              <a:ext cx="6492803" cy="4308578"/>
            </a:xfrm>
            <a:prstGeom prst="rect">
              <a:avLst/>
            </a:prstGeom>
          </p:spPr>
        </p:pic>
      </p:grpSp>
      <p:sp>
        <p:nvSpPr>
          <p:cNvPr id="9" name="Title 8">
            <a:extLst>
              <a:ext uri="{FF2B5EF4-FFF2-40B4-BE49-F238E27FC236}">
                <a16:creationId xmlns:a16="http://schemas.microsoft.com/office/drawing/2014/main" id="{6A3E6F4E-964A-00B0-B701-CBADE64547FE}"/>
              </a:ext>
            </a:extLst>
          </p:cNvPr>
          <p:cNvSpPr>
            <a:spLocks noGrp="1"/>
          </p:cNvSpPr>
          <p:nvPr>
            <p:ph type="title"/>
          </p:nvPr>
        </p:nvSpPr>
        <p:spPr/>
        <p:txBody>
          <a:bodyPr/>
          <a:lstStyle/>
          <a:p>
            <a:r>
              <a:rPr lang="en-US" dirty="0"/>
              <a:t>Introduction Video</a:t>
            </a:r>
          </a:p>
        </p:txBody>
      </p:sp>
      <p:sp>
        <p:nvSpPr>
          <p:cNvPr id="10" name="TextBox 9">
            <a:extLst>
              <a:ext uri="{FF2B5EF4-FFF2-40B4-BE49-F238E27FC236}">
                <a16:creationId xmlns:a16="http://schemas.microsoft.com/office/drawing/2014/main" id="{0EF1920A-C997-46DE-1A41-C010FAA30711}"/>
              </a:ext>
            </a:extLst>
          </p:cNvPr>
          <p:cNvSpPr txBox="1"/>
          <p:nvPr/>
        </p:nvSpPr>
        <p:spPr>
          <a:xfrm>
            <a:off x="4572000" y="5890161"/>
            <a:ext cx="3158836"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2752842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263C-EDF9-2EB3-7ACE-9322ECDAE918}"/>
              </a:ext>
            </a:extLst>
          </p:cNvPr>
          <p:cNvSpPr>
            <a:spLocks noGrp="1"/>
          </p:cNvSpPr>
          <p:nvPr>
            <p:ph type="title"/>
          </p:nvPr>
        </p:nvSpPr>
        <p:spPr/>
        <p:txBody>
          <a:bodyPr/>
          <a:lstStyle/>
          <a:p>
            <a:pPr algn="l"/>
            <a:r>
              <a:rPr lang="en-US" dirty="0"/>
              <a:t>Listen for the disciples’ response.</a:t>
            </a:r>
          </a:p>
        </p:txBody>
      </p:sp>
      <p:sp>
        <p:nvSpPr>
          <p:cNvPr id="3" name="Content Placeholder 2">
            <a:extLst>
              <a:ext uri="{FF2B5EF4-FFF2-40B4-BE49-F238E27FC236}">
                <a16:creationId xmlns:a16="http://schemas.microsoft.com/office/drawing/2014/main" id="{C22568AF-1268-DF14-F60E-BC5EA30D3128}"/>
              </a:ext>
            </a:extLst>
          </p:cNvPr>
          <p:cNvSpPr>
            <a:spLocks noGrp="1"/>
          </p:cNvSpPr>
          <p:nvPr>
            <p:ph idx="1"/>
          </p:nvPr>
        </p:nvSpPr>
        <p:spPr>
          <a:xfrm>
            <a:off x="1549400" y="1679576"/>
            <a:ext cx="9448800" cy="4351338"/>
          </a:xfrm>
        </p:spPr>
        <p:txBody>
          <a:bodyPr/>
          <a:lstStyle/>
          <a:p>
            <a:pPr marL="0" indent="0" algn="ctr">
              <a:buNone/>
            </a:pPr>
            <a:r>
              <a:rPr lang="en-US" dirty="0"/>
              <a:t>John 2:11-12 (NIV)  This, the first of his miraculous signs, Jesus performed at Cana in Galilee. He thus revealed his glory, and his disciples put their faith in him. 12  After this he went down to Capernaum with his mother and brothers and his disciples. There they stayed for a few days.</a:t>
            </a:r>
          </a:p>
          <a:p>
            <a:pPr marL="0" indent="0" algn="ctr">
              <a:buNone/>
            </a:pPr>
            <a:endParaRPr lang="en-US" dirty="0"/>
          </a:p>
        </p:txBody>
      </p:sp>
      <p:pic>
        <p:nvPicPr>
          <p:cNvPr id="4" name="Picture 3">
            <a:extLst>
              <a:ext uri="{FF2B5EF4-FFF2-40B4-BE49-F238E27FC236}">
                <a16:creationId xmlns:a16="http://schemas.microsoft.com/office/drawing/2014/main" id="{B184F374-D1E8-C054-BFB5-81C2A441E465}"/>
              </a:ext>
            </a:extLst>
          </p:cNvPr>
          <p:cNvPicPr>
            <a:picLocks noChangeAspect="1"/>
          </p:cNvPicPr>
          <p:nvPr/>
        </p:nvPicPr>
        <p:blipFill>
          <a:blip r:embed="rId2"/>
          <a:stretch>
            <a:fillRect/>
          </a:stretch>
        </p:blipFill>
        <p:spPr>
          <a:xfrm>
            <a:off x="5094424" y="5716628"/>
            <a:ext cx="2180952"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37710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6D1D-5663-9F30-1BF0-DC760CC0F374}"/>
              </a:ext>
            </a:extLst>
          </p:cNvPr>
          <p:cNvSpPr>
            <a:spLocks noGrp="1"/>
          </p:cNvSpPr>
          <p:nvPr>
            <p:ph type="title"/>
          </p:nvPr>
        </p:nvSpPr>
        <p:spPr/>
        <p:txBody>
          <a:bodyPr/>
          <a:lstStyle/>
          <a:p>
            <a:r>
              <a:rPr lang="en-US" dirty="0"/>
              <a:t>Behold His Glory</a:t>
            </a:r>
          </a:p>
        </p:txBody>
      </p:sp>
      <p:sp>
        <p:nvSpPr>
          <p:cNvPr id="3" name="Content Placeholder 2">
            <a:extLst>
              <a:ext uri="{FF2B5EF4-FFF2-40B4-BE49-F238E27FC236}">
                <a16:creationId xmlns:a16="http://schemas.microsoft.com/office/drawing/2014/main" id="{BFCCB76D-D221-32D4-0A4B-B5942F084F75}"/>
              </a:ext>
            </a:extLst>
          </p:cNvPr>
          <p:cNvSpPr>
            <a:spLocks noGrp="1"/>
          </p:cNvSpPr>
          <p:nvPr>
            <p:ph idx="1"/>
          </p:nvPr>
        </p:nvSpPr>
        <p:spPr/>
        <p:txBody>
          <a:bodyPr/>
          <a:lstStyle/>
          <a:p>
            <a:r>
              <a:rPr lang="en-US" dirty="0"/>
              <a:t>According to the passage, what were the results of this miracle?</a:t>
            </a:r>
          </a:p>
          <a:p>
            <a:endParaRPr lang="en-US" dirty="0"/>
          </a:p>
        </p:txBody>
      </p:sp>
      <p:sp>
        <p:nvSpPr>
          <p:cNvPr id="4" name="TextBox 3">
            <a:extLst>
              <a:ext uri="{FF2B5EF4-FFF2-40B4-BE49-F238E27FC236}">
                <a16:creationId xmlns:a16="http://schemas.microsoft.com/office/drawing/2014/main" id="{C513DBE6-1F7D-94E4-8B92-CC981EC57D83}"/>
              </a:ext>
            </a:extLst>
          </p:cNvPr>
          <p:cNvSpPr txBox="1"/>
          <p:nvPr/>
        </p:nvSpPr>
        <p:spPr>
          <a:xfrm>
            <a:off x="1574800" y="3216464"/>
            <a:ext cx="8750300" cy="1569660"/>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This, the first of his miraculous signs, Jesus performed at Cana in Galilee. He thus revealed his glory, and his disciples put their faith in him.</a:t>
            </a:r>
          </a:p>
        </p:txBody>
      </p:sp>
    </p:spTree>
    <p:extLst>
      <p:ext uri="{BB962C8B-B14F-4D97-AF65-F5344CB8AC3E}">
        <p14:creationId xmlns:p14="http://schemas.microsoft.com/office/powerpoint/2010/main" val="195822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D482-FCCC-0334-FB80-B66314A8C4BA}"/>
              </a:ext>
            </a:extLst>
          </p:cNvPr>
          <p:cNvSpPr>
            <a:spLocks noGrp="1"/>
          </p:cNvSpPr>
          <p:nvPr>
            <p:ph type="title"/>
          </p:nvPr>
        </p:nvSpPr>
        <p:spPr/>
        <p:txBody>
          <a:bodyPr/>
          <a:lstStyle/>
          <a:p>
            <a:r>
              <a:rPr lang="en-US" dirty="0"/>
              <a:t>Behold His Glory</a:t>
            </a:r>
          </a:p>
        </p:txBody>
      </p:sp>
      <p:sp>
        <p:nvSpPr>
          <p:cNvPr id="3" name="Content Placeholder 2">
            <a:extLst>
              <a:ext uri="{FF2B5EF4-FFF2-40B4-BE49-F238E27FC236}">
                <a16:creationId xmlns:a16="http://schemas.microsoft.com/office/drawing/2014/main" id="{CFC7EF56-F180-4262-7154-9DE4074FB0F1}"/>
              </a:ext>
            </a:extLst>
          </p:cNvPr>
          <p:cNvSpPr>
            <a:spLocks noGrp="1"/>
          </p:cNvSpPr>
          <p:nvPr>
            <p:ph idx="1"/>
          </p:nvPr>
        </p:nvSpPr>
        <p:spPr/>
        <p:txBody>
          <a:bodyPr/>
          <a:lstStyle/>
          <a:p>
            <a:r>
              <a:rPr lang="en-US" dirty="0"/>
              <a:t>What qualities of God do you think weighed heavily and shone brightly to the disciples as they observed Jesus?</a:t>
            </a:r>
          </a:p>
          <a:p>
            <a:r>
              <a:rPr lang="en-US" dirty="0"/>
              <a:t>The disciples believed.  What things has Jesus accomplished in your life that have increased your faith in Him?</a:t>
            </a:r>
          </a:p>
          <a:p>
            <a:endParaRPr lang="en-US" dirty="0"/>
          </a:p>
        </p:txBody>
      </p:sp>
    </p:spTree>
    <p:extLst>
      <p:ext uri="{BB962C8B-B14F-4D97-AF65-F5344CB8AC3E}">
        <p14:creationId xmlns:p14="http://schemas.microsoft.com/office/powerpoint/2010/main" val="41485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B25D-34BA-948E-C1DE-5D9528C0F9F1}"/>
              </a:ext>
            </a:extLst>
          </p:cNvPr>
          <p:cNvSpPr>
            <a:spLocks noGrp="1"/>
          </p:cNvSpPr>
          <p:nvPr>
            <p:ph type="title"/>
          </p:nvPr>
        </p:nvSpPr>
        <p:spPr/>
        <p:txBody>
          <a:bodyPr/>
          <a:lstStyle/>
          <a:p>
            <a:r>
              <a:rPr lang="en-US" dirty="0"/>
              <a:t>Behold His Glory</a:t>
            </a:r>
          </a:p>
        </p:txBody>
      </p:sp>
      <p:sp>
        <p:nvSpPr>
          <p:cNvPr id="3" name="Content Placeholder 2">
            <a:extLst>
              <a:ext uri="{FF2B5EF4-FFF2-40B4-BE49-F238E27FC236}">
                <a16:creationId xmlns:a16="http://schemas.microsoft.com/office/drawing/2014/main" id="{713FB10D-9EDB-8475-FC66-714E8245A758}"/>
              </a:ext>
            </a:extLst>
          </p:cNvPr>
          <p:cNvSpPr>
            <a:spLocks noGrp="1"/>
          </p:cNvSpPr>
          <p:nvPr>
            <p:ph idx="1"/>
          </p:nvPr>
        </p:nvSpPr>
        <p:spPr/>
        <p:txBody>
          <a:bodyPr/>
          <a:lstStyle/>
          <a:p>
            <a:r>
              <a:rPr lang="en-US" dirty="0"/>
              <a:t>How does Jesus reveal His glory to us today? </a:t>
            </a:r>
          </a:p>
          <a:p>
            <a:r>
              <a:rPr lang="en-US" dirty="0"/>
              <a:t>How should we respond to these revelations of God’s glory?</a:t>
            </a:r>
          </a:p>
          <a:p>
            <a:endParaRPr lang="en-US" dirty="0"/>
          </a:p>
        </p:txBody>
      </p:sp>
      <p:pic>
        <p:nvPicPr>
          <p:cNvPr id="3076" name="Picture 4" descr="Group Singing Praise">
            <a:extLst>
              <a:ext uri="{FF2B5EF4-FFF2-40B4-BE49-F238E27FC236}">
                <a16:creationId xmlns:a16="http://schemas.microsoft.com/office/drawing/2014/main" id="{C29A748F-9C24-9B9F-2321-D0A7840C53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0313" y="3652979"/>
            <a:ext cx="4141787" cy="25239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5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23A34-4F4D-4676-3DC9-6ABEC6D069F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633B8C3-8A9A-7E47-8818-36331899C9F5}"/>
              </a:ext>
            </a:extLst>
          </p:cNvPr>
          <p:cNvSpPr>
            <a:spLocks noGrp="1"/>
          </p:cNvSpPr>
          <p:nvPr>
            <p:ph idx="1"/>
          </p:nvPr>
        </p:nvSpPr>
        <p:spPr/>
        <p:txBody>
          <a:bodyPr/>
          <a:lstStyle/>
          <a:p>
            <a:r>
              <a:rPr lang="en-US" dirty="0"/>
              <a:t>Family events such as weddings are personal and social celebrations, but they also should be sacred occasions</a:t>
            </a:r>
          </a:p>
          <a:p>
            <a:pPr lvl="1"/>
            <a:r>
              <a:rPr lang="en-US" sz="3600" dirty="0"/>
              <a:t>When Jesus becomes involved in our life events, something special and unexpected can happen</a:t>
            </a:r>
          </a:p>
          <a:p>
            <a:pPr lvl="1"/>
            <a:r>
              <a:rPr lang="en-US" sz="3600" dirty="0"/>
              <a:t>Invite Jesus’ special presence and power to your events this week</a:t>
            </a:r>
          </a:p>
          <a:p>
            <a:endParaRPr lang="en-US" dirty="0"/>
          </a:p>
        </p:txBody>
      </p:sp>
    </p:spTree>
    <p:extLst>
      <p:ext uri="{BB962C8B-B14F-4D97-AF65-F5344CB8AC3E}">
        <p14:creationId xmlns:p14="http://schemas.microsoft.com/office/powerpoint/2010/main" val="78222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88CD8-0F79-1644-370D-4AAC422D8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5DEDB-4E86-BF58-529F-CA6D0745ECA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CF3A0D9-C01C-6E30-EA92-202AD5B0D0AC}"/>
              </a:ext>
            </a:extLst>
          </p:cNvPr>
          <p:cNvSpPr>
            <a:spLocks noGrp="1"/>
          </p:cNvSpPr>
          <p:nvPr>
            <p:ph idx="1"/>
          </p:nvPr>
        </p:nvSpPr>
        <p:spPr/>
        <p:txBody>
          <a:bodyPr/>
          <a:lstStyle/>
          <a:p>
            <a:r>
              <a:rPr lang="en-US" dirty="0"/>
              <a:t>It is easy to be unaware of the miracles that go on about us.</a:t>
            </a:r>
          </a:p>
          <a:p>
            <a:pPr lvl="1"/>
            <a:r>
              <a:rPr lang="en-US" sz="3600" dirty="0"/>
              <a:t>Following Jesus opens up our lives to special and exciting blessings</a:t>
            </a:r>
          </a:p>
          <a:p>
            <a:pPr lvl="1"/>
            <a:r>
              <a:rPr lang="en-US" sz="3600" dirty="0"/>
              <a:t>Look for God at work in your daily life – He’s there!</a:t>
            </a:r>
          </a:p>
          <a:p>
            <a:endParaRPr lang="en-US" dirty="0"/>
          </a:p>
        </p:txBody>
      </p:sp>
    </p:spTree>
    <p:extLst>
      <p:ext uri="{BB962C8B-B14F-4D97-AF65-F5344CB8AC3E}">
        <p14:creationId xmlns:p14="http://schemas.microsoft.com/office/powerpoint/2010/main" val="3868278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42D84-67EC-5442-3F5D-9FDBF49976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8F95B-4667-DDE0-2821-EBAD59B7795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EAFFA3E-12BB-E540-371F-6761F151469D}"/>
              </a:ext>
            </a:extLst>
          </p:cNvPr>
          <p:cNvSpPr>
            <a:spLocks noGrp="1"/>
          </p:cNvSpPr>
          <p:nvPr>
            <p:ph idx="1"/>
          </p:nvPr>
        </p:nvSpPr>
        <p:spPr/>
        <p:txBody>
          <a:bodyPr/>
          <a:lstStyle/>
          <a:p>
            <a:r>
              <a:rPr lang="en-US" dirty="0"/>
              <a:t>God revealed His glory in the person of Jesus, His one and only Son</a:t>
            </a:r>
          </a:p>
          <a:p>
            <a:pPr lvl="1"/>
            <a:r>
              <a:rPr lang="en-US" sz="3600" dirty="0"/>
              <a:t>The disciples faith had an initial start, but it grew as they saw Jesus’ ongoing ministry</a:t>
            </a:r>
          </a:p>
          <a:p>
            <a:pPr lvl="1"/>
            <a:r>
              <a:rPr lang="en-US" sz="3600" dirty="0"/>
              <a:t>Allow God to dynamically grow your faith each day</a:t>
            </a:r>
          </a:p>
          <a:p>
            <a:endParaRPr lang="en-US" dirty="0"/>
          </a:p>
        </p:txBody>
      </p:sp>
    </p:spTree>
    <p:extLst>
      <p:ext uri="{BB962C8B-B14F-4D97-AF65-F5344CB8AC3E}">
        <p14:creationId xmlns:p14="http://schemas.microsoft.com/office/powerpoint/2010/main" val="749628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AF486-235E-9993-140A-BF9D1F268193}"/>
              </a:ext>
            </a:extLst>
          </p:cNvPr>
          <p:cNvSpPr>
            <a:spLocks noGrp="1"/>
          </p:cNvSpPr>
          <p:nvPr>
            <p:ph type="title"/>
          </p:nvPr>
        </p:nvSpPr>
        <p:spPr>
          <a:xfrm>
            <a:off x="127000" y="339725"/>
            <a:ext cx="5969000" cy="1325563"/>
          </a:xfrm>
        </p:spPr>
        <p:txBody>
          <a:bodyPr/>
          <a:lstStyle/>
          <a:p>
            <a:r>
              <a:rPr lang="en-US" dirty="0"/>
              <a:t>Family Activities</a:t>
            </a:r>
          </a:p>
        </p:txBody>
      </p:sp>
      <p:pic>
        <p:nvPicPr>
          <p:cNvPr id="3" name="Picture 2">
            <a:extLst>
              <a:ext uri="{FF2B5EF4-FFF2-40B4-BE49-F238E27FC236}">
                <a16:creationId xmlns:a16="http://schemas.microsoft.com/office/drawing/2014/main" id="{BFBDA96D-C4EB-373C-010E-4220FECCB2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909" y="901700"/>
            <a:ext cx="12713817" cy="2070100"/>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5" name="Picture 4">
            <a:extLst>
              <a:ext uri="{FF2B5EF4-FFF2-40B4-BE49-F238E27FC236}">
                <a16:creationId xmlns:a16="http://schemas.microsoft.com/office/drawing/2014/main" id="{6BFE5E69-CDDF-8829-6132-C3BEA27A6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4032" y="2537619"/>
            <a:ext cx="4025900" cy="4025900"/>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3B1F9860-EB9B-1827-9BCF-8F86FBB27FFF}"/>
              </a:ext>
            </a:extLst>
          </p:cNvPr>
          <p:cNvSpPr/>
          <p:nvPr/>
        </p:nvSpPr>
        <p:spPr>
          <a:xfrm>
            <a:off x="2298700" y="3225800"/>
            <a:ext cx="6146800" cy="3111500"/>
          </a:xfrm>
          <a:prstGeom prst="wedgeRoundRectCallout">
            <a:avLst>
              <a:gd name="adj1" fmla="val 63464"/>
              <a:gd name="adj2" fmla="val -342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latin typeface="Comic Sans MS" panose="030F0702030302020204" pitchFamily="66" charset="0"/>
              </a:rPr>
              <a:t>Our agents of MI6 have received a coded message from our valiant operatives in </a:t>
            </a:r>
            <a:r>
              <a:rPr lang="en-US" sz="2000" dirty="0" err="1">
                <a:latin typeface="Comic Sans MS" panose="030F0702030302020204" pitchFamily="66" charset="0"/>
              </a:rPr>
              <a:t>Cairnu</a:t>
            </a:r>
            <a:r>
              <a:rPr lang="en-US" sz="2000" dirty="0">
                <a:latin typeface="Comic Sans MS" panose="030F0702030302020204" pitchFamily="66" charset="0"/>
              </a:rPr>
              <a:t> </a:t>
            </a:r>
            <a:r>
              <a:rPr lang="en-US" sz="2000" dirty="0" err="1">
                <a:latin typeface="Comic Sans MS" panose="030F0702030302020204" pitchFamily="66" charset="0"/>
              </a:rPr>
              <a:t>Vangabia</a:t>
            </a:r>
            <a:r>
              <a:rPr lang="en-US" sz="2000" dirty="0">
                <a:latin typeface="Comic Sans MS" panose="030F0702030302020204" pitchFamily="66" charset="0"/>
              </a:rPr>
              <a:t>—borne from the underground church that gathers in secrecy and steadfast courage. Use the key from our secret files, match numbers to letters. Reliable sources indicate help and further fun </a:t>
            </a:r>
            <a:br>
              <a:rPr lang="en-US" sz="2000" dirty="0">
                <a:latin typeface="Comic Sans MS" panose="030F0702030302020204" pitchFamily="66" charset="0"/>
              </a:rPr>
            </a:br>
            <a:r>
              <a:rPr lang="en-US" sz="2000" dirty="0">
                <a:latin typeface="Comic Sans MS" panose="030F0702030302020204" pitchFamily="66" charset="0"/>
              </a:rPr>
              <a:t>Family Activities can be found at </a:t>
            </a:r>
            <a:r>
              <a:rPr lang="en-US" sz="2000" u="sng" dirty="0">
                <a:latin typeface="Comic Sans MS" panose="030F0702030302020204" pitchFamily="66" charset="0"/>
                <a:hlinkClick r:id="rId4"/>
              </a:rPr>
              <a:t>https://tinyurl.com/6x2eu56h</a:t>
            </a:r>
            <a:r>
              <a:rPr lang="en-US" sz="2000" dirty="0">
                <a:latin typeface="Comic Sans MS" panose="030F0702030302020204" pitchFamily="66" charset="0"/>
              </a:rPr>
              <a:t> </a:t>
            </a:r>
          </a:p>
        </p:txBody>
      </p:sp>
    </p:spTree>
    <p:extLst>
      <p:ext uri="{BB962C8B-B14F-4D97-AF65-F5344CB8AC3E}">
        <p14:creationId xmlns:p14="http://schemas.microsoft.com/office/powerpoint/2010/main" val="352693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F64D2-733F-B99F-CAC1-B703C5501A1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954A76B-BBDE-DE95-78BF-EA1FC2224B94}"/>
              </a:ext>
            </a:extLst>
          </p:cNvPr>
          <p:cNvPicPr>
            <a:picLocks noChangeAspect="1"/>
          </p:cNvPicPr>
          <p:nvPr/>
        </p:nvPicPr>
        <p:blipFill>
          <a:blip r:embed="rId2"/>
          <a:srcRect/>
          <a:stretch/>
        </p:blipFill>
        <p:spPr>
          <a:xfrm>
            <a:off x="19255" y="20739"/>
            <a:ext cx="12153491" cy="6816523"/>
          </a:xfrm>
          <a:prstGeom prst="rect">
            <a:avLst/>
          </a:prstGeom>
        </p:spPr>
      </p:pic>
      <p:sp>
        <p:nvSpPr>
          <p:cNvPr id="2" name="TextBox 1">
            <a:extLst>
              <a:ext uri="{FF2B5EF4-FFF2-40B4-BE49-F238E27FC236}">
                <a16:creationId xmlns:a16="http://schemas.microsoft.com/office/drawing/2014/main" id="{E09C35AD-9B83-301B-CB34-CD88F5F13E1D}"/>
              </a:ext>
            </a:extLst>
          </p:cNvPr>
          <p:cNvSpPr txBox="1"/>
          <p:nvPr/>
        </p:nvSpPr>
        <p:spPr>
          <a:xfrm>
            <a:off x="2315688" y="5533902"/>
            <a:ext cx="7885216" cy="830997"/>
          </a:xfrm>
          <a:prstGeom prst="rect">
            <a:avLst/>
          </a:prstGeom>
          <a:noFill/>
        </p:spPr>
        <p:txBody>
          <a:bodyPr wrap="square" rtlCol="0">
            <a:spAutoFit/>
          </a:bodyPr>
          <a:lstStyle/>
          <a:p>
            <a:pPr algn="ctr"/>
            <a:r>
              <a:rPr lang="en-US" sz="4800" b="1" dirty="0">
                <a:ln w="12700">
                  <a:solidFill>
                    <a:schemeClr val="accent3">
                      <a:lumMod val="50000"/>
                    </a:schemeClr>
                  </a:solidFill>
                  <a:prstDash val="solid"/>
                </a:ln>
                <a:solidFill>
                  <a:srgbClr val="FFFF00"/>
                </a:solidFill>
                <a:effectLst>
                  <a:innerShdw blurRad="177800">
                    <a:schemeClr val="accent3">
                      <a:lumMod val="50000"/>
                    </a:schemeClr>
                  </a:innerShdw>
                </a:effectLst>
              </a:rPr>
              <a:t>The Wedding at Cana</a:t>
            </a:r>
          </a:p>
        </p:txBody>
      </p:sp>
    </p:spTree>
    <p:extLst>
      <p:ext uri="{BB962C8B-B14F-4D97-AF65-F5344CB8AC3E}">
        <p14:creationId xmlns:p14="http://schemas.microsoft.com/office/powerpoint/2010/main" val="299302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968E-7161-9389-62B0-323179D74D37}"/>
              </a:ext>
            </a:extLst>
          </p:cNvPr>
          <p:cNvSpPr>
            <a:spLocks noGrp="1"/>
          </p:cNvSpPr>
          <p:nvPr>
            <p:ph type="title"/>
          </p:nvPr>
        </p:nvSpPr>
        <p:spPr/>
        <p:txBody>
          <a:bodyPr/>
          <a:lstStyle/>
          <a:p>
            <a:r>
              <a:rPr lang="en-US" dirty="0"/>
              <a:t>It was epic …</a:t>
            </a:r>
          </a:p>
        </p:txBody>
      </p:sp>
      <p:sp>
        <p:nvSpPr>
          <p:cNvPr id="3" name="Content Placeholder 2">
            <a:extLst>
              <a:ext uri="{FF2B5EF4-FFF2-40B4-BE49-F238E27FC236}">
                <a16:creationId xmlns:a16="http://schemas.microsoft.com/office/drawing/2014/main" id="{543BE5D9-8535-6560-CDB3-9C2DCED0A198}"/>
              </a:ext>
            </a:extLst>
          </p:cNvPr>
          <p:cNvSpPr>
            <a:spLocks noGrp="1"/>
          </p:cNvSpPr>
          <p:nvPr>
            <p:ph idx="1"/>
          </p:nvPr>
        </p:nvSpPr>
        <p:spPr/>
        <p:txBody>
          <a:bodyPr/>
          <a:lstStyle/>
          <a:p>
            <a:r>
              <a:rPr lang="en-US" dirty="0"/>
              <a:t>Have you ever experienced something going wrong at a wedding? What happened? </a:t>
            </a:r>
          </a:p>
        </p:txBody>
      </p:sp>
      <p:pic>
        <p:nvPicPr>
          <p:cNvPr id="5" name="Picture 4">
            <a:extLst>
              <a:ext uri="{FF2B5EF4-FFF2-40B4-BE49-F238E27FC236}">
                <a16:creationId xmlns:a16="http://schemas.microsoft.com/office/drawing/2014/main" id="{6F692095-349E-A2E3-5139-C821BE96A37B}"/>
              </a:ext>
            </a:extLst>
          </p:cNvPr>
          <p:cNvPicPr>
            <a:picLocks noChangeAspect="1"/>
          </p:cNvPicPr>
          <p:nvPr/>
        </p:nvPicPr>
        <p:blipFill>
          <a:blip r:embed="rId2"/>
          <a:stretch>
            <a:fillRect/>
          </a:stretch>
        </p:blipFill>
        <p:spPr>
          <a:xfrm>
            <a:off x="4483924" y="3004456"/>
            <a:ext cx="2820390" cy="2820390"/>
          </a:xfrm>
          <a:prstGeom prst="rect">
            <a:avLst/>
          </a:prstGeom>
          <a:ln>
            <a:noFill/>
          </a:ln>
          <a:effectLst>
            <a:outerShdw blurRad="292100" dist="139700" dir="2700000" algn="tl" rotWithShape="0">
              <a:srgbClr val="333333">
                <a:alpha val="65000"/>
              </a:srgbClr>
            </a:outerShdw>
          </a:effectLst>
        </p:spPr>
      </p:pic>
      <p:pic>
        <p:nvPicPr>
          <p:cNvPr id="1028" name="Picture 4" descr="Table">
            <a:extLst>
              <a:ext uri="{FF2B5EF4-FFF2-40B4-BE49-F238E27FC236}">
                <a16:creationId xmlns:a16="http://schemas.microsoft.com/office/drawing/2014/main" id="{2D9A52BD-897F-C1E8-F7A6-6B437F5C07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012" y="5385179"/>
            <a:ext cx="1785428" cy="80902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563577D-5EE7-9784-5BB7-AE03A810E5FB}"/>
              </a:ext>
            </a:extLst>
          </p:cNvPr>
          <p:cNvGrpSpPr/>
          <p:nvPr/>
        </p:nvGrpSpPr>
        <p:grpSpPr>
          <a:xfrm>
            <a:off x="2451050" y="3131911"/>
            <a:ext cx="1225351" cy="6069239"/>
            <a:chOff x="2451050" y="3131911"/>
            <a:chExt cx="1225351" cy="6069239"/>
          </a:xfrm>
        </p:grpSpPr>
        <p:pic>
          <p:nvPicPr>
            <p:cNvPr id="1026" name="Picture 2" descr="Wedding cake">
              <a:extLst>
                <a:ext uri="{FF2B5EF4-FFF2-40B4-BE49-F238E27FC236}">
                  <a16:creationId xmlns:a16="http://schemas.microsoft.com/office/drawing/2014/main" id="{58FE597F-CEE9-D50F-F368-0CB08A3323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1050" y="3131911"/>
              <a:ext cx="1225351" cy="2345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F39797C4-903E-C9A7-D965-C0BC68DB9E8C}"/>
                </a:ext>
              </a:extLst>
            </p:cNvPr>
            <p:cNvSpPr/>
            <p:nvPr/>
          </p:nvSpPr>
          <p:spPr>
            <a:xfrm>
              <a:off x="2800350" y="5477288"/>
              <a:ext cx="476250" cy="3723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70796E43-C7A2-48AC-C6A3-9B4B2F4F98E0}"/>
              </a:ext>
            </a:extLst>
          </p:cNvPr>
          <p:cNvGrpSpPr/>
          <p:nvPr/>
        </p:nvGrpSpPr>
        <p:grpSpPr>
          <a:xfrm>
            <a:off x="7909006" y="3004456"/>
            <a:ext cx="2012792" cy="7239164"/>
            <a:chOff x="8235562" y="2785794"/>
            <a:chExt cx="2012792" cy="7239164"/>
          </a:xfrm>
        </p:grpSpPr>
        <p:pic>
          <p:nvPicPr>
            <p:cNvPr id="1030" name="Picture 6" descr="Wedding dance">
              <a:extLst>
                <a:ext uri="{FF2B5EF4-FFF2-40B4-BE49-F238E27FC236}">
                  <a16:creationId xmlns:a16="http://schemas.microsoft.com/office/drawing/2014/main" id="{9CF99720-0B09-82C0-125E-0A83A330366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35562" y="2785794"/>
              <a:ext cx="2012792" cy="282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5D006A5D-8691-7866-5429-38DD44C4C354}"/>
                </a:ext>
              </a:extLst>
            </p:cNvPr>
            <p:cNvSpPr/>
            <p:nvPr/>
          </p:nvSpPr>
          <p:spPr>
            <a:xfrm>
              <a:off x="8883990" y="5824846"/>
              <a:ext cx="768400" cy="42001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410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8" presetClass="emph" presetSubtype="0" fill="hold" nodeType="withEffect">
                                  <p:stCondLst>
                                    <p:cond delay="2000"/>
                                  </p:stCondLst>
                                  <p:childTnLst>
                                    <p:animRot by="-5400000">
                                      <p:cBhvr>
                                        <p:cTn id="11" dur="2000" fill="hold"/>
                                        <p:tgtEl>
                                          <p:spTgt spid="12"/>
                                        </p:tgtEl>
                                        <p:attrNameLst>
                                          <p:attrName>r</p:attrName>
                                        </p:attrNameLst>
                                      </p:cBhvr>
                                    </p:animRot>
                                  </p:childTnLst>
                                </p:cTn>
                              </p:par>
                              <p:par>
                                <p:cTn id="12" presetID="8" presetClass="emph" presetSubtype="0" fill="hold" nodeType="withEffect">
                                  <p:stCondLst>
                                    <p:cond delay="4000"/>
                                  </p:stCondLst>
                                  <p:childTnLst>
                                    <p:animRot by="5400000">
                                      <p:cBhvr>
                                        <p:cTn id="13" dur="1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C700-6488-7B7C-D803-074FB6FE6E03}"/>
              </a:ext>
            </a:extLst>
          </p:cNvPr>
          <p:cNvSpPr>
            <a:spLocks noGrp="1"/>
          </p:cNvSpPr>
          <p:nvPr>
            <p:ph type="title"/>
          </p:nvPr>
        </p:nvSpPr>
        <p:spPr/>
        <p:txBody>
          <a:bodyPr/>
          <a:lstStyle/>
          <a:p>
            <a:r>
              <a:rPr lang="en-US" dirty="0"/>
              <a:t> The Wedding at Cana</a:t>
            </a:r>
          </a:p>
        </p:txBody>
      </p:sp>
      <p:sp>
        <p:nvSpPr>
          <p:cNvPr id="3" name="Content Placeholder 2">
            <a:extLst>
              <a:ext uri="{FF2B5EF4-FFF2-40B4-BE49-F238E27FC236}">
                <a16:creationId xmlns:a16="http://schemas.microsoft.com/office/drawing/2014/main" id="{C6F25767-AA10-84FD-A14E-11BBF8351842}"/>
              </a:ext>
            </a:extLst>
          </p:cNvPr>
          <p:cNvSpPr>
            <a:spLocks noGrp="1"/>
          </p:cNvSpPr>
          <p:nvPr>
            <p:ph idx="1"/>
          </p:nvPr>
        </p:nvSpPr>
        <p:spPr/>
        <p:txBody>
          <a:bodyPr/>
          <a:lstStyle/>
          <a:p>
            <a:r>
              <a:rPr lang="en-US" dirty="0">
                <a:solidFill>
                  <a:srgbClr val="C00000"/>
                </a:solidFill>
              </a:rPr>
              <a:t>This lesson looks at something that went wrong in a wedding Jesus attended.</a:t>
            </a:r>
          </a:p>
          <a:p>
            <a:pPr lvl="1"/>
            <a:r>
              <a:rPr lang="en-US" sz="3600" dirty="0">
                <a:solidFill>
                  <a:srgbClr val="C00000"/>
                </a:solidFill>
              </a:rPr>
              <a:t>Jesus steps in to solve the problem with a miracle.</a:t>
            </a:r>
          </a:p>
          <a:p>
            <a:pPr lvl="1"/>
            <a:r>
              <a:rPr lang="en-US" sz="3600" dirty="0">
                <a:solidFill>
                  <a:srgbClr val="C00000"/>
                </a:solidFill>
              </a:rPr>
              <a:t>It happened unnoticed by many, but it was a demonstration of Jesus working in people’s lives ultimately for His glory.</a:t>
            </a:r>
          </a:p>
          <a:p>
            <a:endParaRPr lang="en-US" dirty="0"/>
          </a:p>
        </p:txBody>
      </p:sp>
    </p:spTree>
    <p:extLst>
      <p:ext uri="{BB962C8B-B14F-4D97-AF65-F5344CB8AC3E}">
        <p14:creationId xmlns:p14="http://schemas.microsoft.com/office/powerpoint/2010/main" val="24848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1. Followers of Jesus </a:t>
            </a:r>
            <a:r>
              <a:rPr lang="en-US" sz="5500" dirty="0">
                <a:solidFill>
                  <a:srgbClr val="FFFF00"/>
                </a:solidFill>
              </a:rPr>
              <a:t>Submit</a:t>
            </a:r>
            <a:r>
              <a:rPr lang="en-US" sz="5500" dirty="0"/>
              <a:t> </a:t>
            </a:r>
            <a:br>
              <a:rPr lang="en-US" sz="5500" dirty="0"/>
            </a:br>
            <a:r>
              <a:rPr lang="en-US" sz="5500" dirty="0"/>
              <a:t>to His </a:t>
            </a:r>
            <a:r>
              <a:rPr lang="en-US" sz="5500" dirty="0">
                <a:solidFill>
                  <a:srgbClr val="FFFF00"/>
                </a:solidFill>
              </a:rPr>
              <a:t>Authority</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71AF-6BD6-8E51-D7E9-E4450145F977}"/>
              </a:ext>
            </a:extLst>
          </p:cNvPr>
          <p:cNvSpPr>
            <a:spLocks noGrp="1"/>
          </p:cNvSpPr>
          <p:nvPr>
            <p:ph type="title"/>
          </p:nvPr>
        </p:nvSpPr>
        <p:spPr/>
        <p:txBody>
          <a:bodyPr/>
          <a:lstStyle/>
          <a:p>
            <a:pPr algn="l"/>
            <a:r>
              <a:rPr lang="en-US" dirty="0"/>
              <a:t>Listen for who points out the problem.</a:t>
            </a:r>
          </a:p>
        </p:txBody>
      </p:sp>
      <p:sp>
        <p:nvSpPr>
          <p:cNvPr id="3" name="Content Placeholder 2">
            <a:extLst>
              <a:ext uri="{FF2B5EF4-FFF2-40B4-BE49-F238E27FC236}">
                <a16:creationId xmlns:a16="http://schemas.microsoft.com/office/drawing/2014/main" id="{0962E643-529E-348B-0FD1-186B4356C490}"/>
              </a:ext>
            </a:extLst>
          </p:cNvPr>
          <p:cNvSpPr>
            <a:spLocks noGrp="1"/>
          </p:cNvSpPr>
          <p:nvPr>
            <p:ph idx="1"/>
          </p:nvPr>
        </p:nvSpPr>
        <p:spPr>
          <a:xfrm>
            <a:off x="1968500" y="2003425"/>
            <a:ext cx="8763000" cy="4351338"/>
          </a:xfrm>
        </p:spPr>
        <p:txBody>
          <a:bodyPr/>
          <a:lstStyle/>
          <a:p>
            <a:pPr marL="0" indent="0" algn="ctr">
              <a:buNone/>
            </a:pPr>
            <a:r>
              <a:rPr lang="en-US" dirty="0"/>
              <a:t>John 2:1-5 (NIV)  On the third day a wedding took place at Cana in Galilee. Jesus' mother was there, 2  and Jesus and his disciples had also been invited to the wedding. 3  When the wine was</a:t>
            </a:r>
          </a:p>
        </p:txBody>
      </p:sp>
    </p:spTree>
    <p:extLst>
      <p:ext uri="{BB962C8B-B14F-4D97-AF65-F5344CB8AC3E}">
        <p14:creationId xmlns:p14="http://schemas.microsoft.com/office/powerpoint/2010/main" val="419217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BA18C-139C-7C35-24CD-1E8AA8C24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B0D22-5E46-A097-DDFA-BD4314800C43}"/>
              </a:ext>
            </a:extLst>
          </p:cNvPr>
          <p:cNvSpPr>
            <a:spLocks noGrp="1"/>
          </p:cNvSpPr>
          <p:nvPr>
            <p:ph type="title"/>
          </p:nvPr>
        </p:nvSpPr>
        <p:spPr/>
        <p:txBody>
          <a:bodyPr/>
          <a:lstStyle/>
          <a:p>
            <a:pPr algn="l"/>
            <a:r>
              <a:rPr lang="en-US" dirty="0"/>
              <a:t>Listen for who points out the problem.</a:t>
            </a:r>
          </a:p>
        </p:txBody>
      </p:sp>
      <p:sp>
        <p:nvSpPr>
          <p:cNvPr id="3" name="Content Placeholder 2">
            <a:extLst>
              <a:ext uri="{FF2B5EF4-FFF2-40B4-BE49-F238E27FC236}">
                <a16:creationId xmlns:a16="http://schemas.microsoft.com/office/drawing/2014/main" id="{1E7DDE9C-1251-E546-46CC-D6D5908132AD}"/>
              </a:ext>
            </a:extLst>
          </p:cNvPr>
          <p:cNvSpPr>
            <a:spLocks noGrp="1"/>
          </p:cNvSpPr>
          <p:nvPr>
            <p:ph idx="1"/>
          </p:nvPr>
        </p:nvSpPr>
        <p:spPr>
          <a:xfrm>
            <a:off x="1517650" y="2141537"/>
            <a:ext cx="9156700" cy="4351338"/>
          </a:xfrm>
        </p:spPr>
        <p:txBody>
          <a:bodyPr/>
          <a:lstStyle/>
          <a:p>
            <a:pPr marL="0" indent="0" algn="ctr">
              <a:buNone/>
            </a:pPr>
            <a:r>
              <a:rPr lang="en-US" dirty="0"/>
              <a:t>gone, Jesus' mother said to him, "They have no more wine." 4  "Dear woman, why do you involve me?" Jesus replied. "My time has not yet come." 5  His mother said to the servants, "Do whatever he tells you."</a:t>
            </a:r>
          </a:p>
        </p:txBody>
      </p:sp>
      <p:pic>
        <p:nvPicPr>
          <p:cNvPr id="5" name="Picture 4">
            <a:extLst>
              <a:ext uri="{FF2B5EF4-FFF2-40B4-BE49-F238E27FC236}">
                <a16:creationId xmlns:a16="http://schemas.microsoft.com/office/drawing/2014/main" id="{87C5B87F-6C3F-2334-106F-0DE5A7565118}"/>
              </a:ext>
            </a:extLst>
          </p:cNvPr>
          <p:cNvPicPr>
            <a:picLocks noChangeAspect="1"/>
          </p:cNvPicPr>
          <p:nvPr/>
        </p:nvPicPr>
        <p:blipFill>
          <a:blip r:embed="rId2"/>
          <a:stretch>
            <a:fillRect/>
          </a:stretch>
        </p:blipFill>
        <p:spPr>
          <a:xfrm>
            <a:off x="4840424" y="5253057"/>
            <a:ext cx="2180952"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2731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80F8-8329-B2E4-15E0-8C998EEA2072}"/>
              </a:ext>
            </a:extLst>
          </p:cNvPr>
          <p:cNvSpPr>
            <a:spLocks noGrp="1"/>
          </p:cNvSpPr>
          <p:nvPr>
            <p:ph type="title"/>
          </p:nvPr>
        </p:nvSpPr>
        <p:spPr/>
        <p:txBody>
          <a:bodyPr/>
          <a:lstStyle/>
          <a:p>
            <a:r>
              <a:rPr lang="en-US" dirty="0"/>
              <a:t>Submit to His Authority</a:t>
            </a:r>
          </a:p>
        </p:txBody>
      </p:sp>
      <p:sp>
        <p:nvSpPr>
          <p:cNvPr id="3" name="Content Placeholder 2">
            <a:extLst>
              <a:ext uri="{FF2B5EF4-FFF2-40B4-BE49-F238E27FC236}">
                <a16:creationId xmlns:a16="http://schemas.microsoft.com/office/drawing/2014/main" id="{DCE85E9D-4352-92E9-03BB-214951D0AD99}"/>
              </a:ext>
            </a:extLst>
          </p:cNvPr>
          <p:cNvSpPr>
            <a:spLocks noGrp="1"/>
          </p:cNvSpPr>
          <p:nvPr>
            <p:ph idx="1"/>
          </p:nvPr>
        </p:nvSpPr>
        <p:spPr/>
        <p:txBody>
          <a:bodyPr/>
          <a:lstStyle/>
          <a:p>
            <a:r>
              <a:rPr lang="en-US" dirty="0"/>
              <a:t>At the wedding celebration, it was Jesus’ mother Mary who told him the host had run out of wine.  What did Jesus remind Mary when he replied?</a:t>
            </a:r>
          </a:p>
          <a:p>
            <a:endParaRPr lang="en-US" dirty="0"/>
          </a:p>
        </p:txBody>
      </p:sp>
      <p:sp>
        <p:nvSpPr>
          <p:cNvPr id="4" name="TextBox 3">
            <a:extLst>
              <a:ext uri="{FF2B5EF4-FFF2-40B4-BE49-F238E27FC236}">
                <a16:creationId xmlns:a16="http://schemas.microsoft.com/office/drawing/2014/main" id="{265761F7-1237-2820-3C96-6FC11700DB6A}"/>
              </a:ext>
            </a:extLst>
          </p:cNvPr>
          <p:cNvSpPr txBox="1"/>
          <p:nvPr/>
        </p:nvSpPr>
        <p:spPr>
          <a:xfrm>
            <a:off x="1892300" y="3898900"/>
            <a:ext cx="8407400" cy="1569660"/>
          </a:xfrm>
          <a:prstGeom prst="rect">
            <a:avLst/>
          </a:prstGeom>
          <a:solidFill>
            <a:schemeClr val="accent5">
              <a:lumMod val="50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dirty="0"/>
              <a:t>"Dear woman, why do you involve me?" Jesus replied. "My time has not yet come."  His mother said to the servants, "Do whatever he tells you."</a:t>
            </a:r>
          </a:p>
        </p:txBody>
      </p:sp>
    </p:spTree>
    <p:extLst>
      <p:ext uri="{BB962C8B-B14F-4D97-AF65-F5344CB8AC3E}">
        <p14:creationId xmlns:p14="http://schemas.microsoft.com/office/powerpoint/2010/main" val="1951735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27394-AB9C-E97E-253A-FFF4883D38EE}"/>
              </a:ext>
            </a:extLst>
          </p:cNvPr>
          <p:cNvSpPr>
            <a:spLocks noGrp="1"/>
          </p:cNvSpPr>
          <p:nvPr>
            <p:ph type="title"/>
          </p:nvPr>
        </p:nvSpPr>
        <p:spPr/>
        <p:txBody>
          <a:bodyPr/>
          <a:lstStyle/>
          <a:p>
            <a:r>
              <a:rPr lang="en-US" dirty="0"/>
              <a:t>Submit to His Authority</a:t>
            </a:r>
          </a:p>
        </p:txBody>
      </p:sp>
      <p:sp>
        <p:nvSpPr>
          <p:cNvPr id="3" name="Content Placeholder 2">
            <a:extLst>
              <a:ext uri="{FF2B5EF4-FFF2-40B4-BE49-F238E27FC236}">
                <a16:creationId xmlns:a16="http://schemas.microsoft.com/office/drawing/2014/main" id="{F1EA5DE3-87E7-4AC8-2E7F-590AE6B27B71}"/>
              </a:ext>
            </a:extLst>
          </p:cNvPr>
          <p:cNvSpPr>
            <a:spLocks noGrp="1"/>
          </p:cNvSpPr>
          <p:nvPr>
            <p:ph idx="1"/>
          </p:nvPr>
        </p:nvSpPr>
        <p:spPr/>
        <p:txBody>
          <a:bodyPr/>
          <a:lstStyle/>
          <a:p>
            <a:r>
              <a:rPr lang="en-US" dirty="0"/>
              <a:t>Why do you think she got Jesus involved?</a:t>
            </a:r>
          </a:p>
          <a:p>
            <a:r>
              <a:rPr lang="en-US" dirty="0"/>
              <a:t>Why do you think Jesus seemed to hesitate to help?</a:t>
            </a:r>
          </a:p>
          <a:p>
            <a:r>
              <a:rPr lang="en-US" dirty="0"/>
              <a:t>What did she do to demonstrate trust and understanding that He was more than merely the Son she had raised?</a:t>
            </a:r>
          </a:p>
          <a:p>
            <a:endParaRPr lang="en-US" dirty="0"/>
          </a:p>
        </p:txBody>
      </p:sp>
    </p:spTree>
    <p:extLst>
      <p:ext uri="{BB962C8B-B14F-4D97-AF65-F5344CB8AC3E}">
        <p14:creationId xmlns:p14="http://schemas.microsoft.com/office/powerpoint/2010/main" val="38533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169</TotalTime>
  <Words>1138</Words>
  <Application>Microsoft Office PowerPoint</Application>
  <PresentationFormat>Widescreen</PresentationFormat>
  <Paragraphs>84</Paragraphs>
  <Slides>28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Comic Sans MS</vt:lpstr>
      <vt:lpstr>HelveticaNeueLT Std Lt</vt:lpstr>
      <vt:lpstr>Office Theme</vt:lpstr>
      <vt:lpstr>1_Office Theme</vt:lpstr>
      <vt:lpstr>PowerPoint Presentation</vt:lpstr>
      <vt:lpstr>Introduction Video</vt:lpstr>
      <vt:lpstr>It was epic …</vt:lpstr>
      <vt:lpstr> The Wedding at Cana</vt:lpstr>
      <vt:lpstr>1. Followers of Jesus Submit  to His Authority. </vt:lpstr>
      <vt:lpstr>Listen for who points out the problem.</vt:lpstr>
      <vt:lpstr>Listen for who points out the problem.</vt:lpstr>
      <vt:lpstr>Submit to His Authority</vt:lpstr>
      <vt:lpstr>Submit to His Authority</vt:lpstr>
      <vt:lpstr>Submit to His Authority</vt:lpstr>
      <vt:lpstr>2. Followers of Jesus  Experience His Power.</vt:lpstr>
      <vt:lpstr>Listen for a quality miracle.</vt:lpstr>
      <vt:lpstr>Listen for a quality miracle.</vt:lpstr>
      <vt:lpstr>Listen for a quality miracle.</vt:lpstr>
      <vt:lpstr>Experience His Power.</vt:lpstr>
      <vt:lpstr>Experience His Power.</vt:lpstr>
      <vt:lpstr>Experience His Power.</vt:lpstr>
      <vt:lpstr>Experience His Power.</vt:lpstr>
      <vt:lpstr>3. Followers of Jesus  behold His glory.</vt:lpstr>
      <vt:lpstr>Listen for the disciples’ response.</vt:lpstr>
      <vt:lpstr>Behold His Glory</vt:lpstr>
      <vt:lpstr>Behold His Glory</vt:lpstr>
      <vt:lpstr>Behold His Glory</vt:lpstr>
      <vt:lpstr>Application</vt:lpstr>
      <vt:lpstr>Application</vt:lpstr>
      <vt:lpstr>Application</vt:lpstr>
      <vt:lpstr>Family Activities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4</cp:revision>
  <dcterms:created xsi:type="dcterms:W3CDTF">2026-02-25T13:34:32Z</dcterms:created>
  <dcterms:modified xsi:type="dcterms:W3CDTF">2026-02-25T16:23:42Z</dcterms:modified>
</cp:coreProperties>
</file>