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567" r:id="rId3"/>
    <p:sldId id="256" r:id="rId4"/>
    <p:sldId id="568" r:id="rId5"/>
    <p:sldId id="579" r:id="rId6"/>
    <p:sldId id="569" r:id="rId7"/>
    <p:sldId id="580" r:id="rId8"/>
    <p:sldId id="581" r:id="rId9"/>
    <p:sldId id="582" r:id="rId10"/>
    <p:sldId id="583" r:id="rId11"/>
    <p:sldId id="584" r:id="rId12"/>
    <p:sldId id="585" r:id="rId13"/>
    <p:sldId id="586" r:id="rId14"/>
    <p:sldId id="587" r:id="rId15"/>
    <p:sldId id="793" r:id="rId16"/>
    <p:sldId id="588" r:id="rId17"/>
    <p:sldId id="794" r:id="rId18"/>
    <p:sldId id="795" r:id="rId19"/>
    <p:sldId id="796" r:id="rId20"/>
    <p:sldId id="797" r:id="rId21"/>
    <p:sldId id="799" r:id="rId22"/>
    <p:sldId id="798" r:id="rId23"/>
    <p:sldId id="800" r:id="rId24"/>
    <p:sldId id="801" r:id="rId25"/>
    <p:sldId id="802" r:id="rId26"/>
    <p:sldId id="803" r:id="rId27"/>
    <p:sldId id="804" r:id="rId28"/>
    <p:sldId id="805" r:id="rId29"/>
    <p:sldId id="806" r:id="rId30"/>
    <p:sldId id="807" r:id="rId31"/>
    <p:sldId id="808" r:id="rId32"/>
    <p:sldId id="80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800263" y="11044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800263" y="2000303"/>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800263" y="2911265"/>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800263" y="3809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800263" y="47354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8657" y="10782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8657" y="19775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8657" y="2891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8657" y="3806337"/>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8657" y="4720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8657" y="562079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5518" y="5666510"/>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384281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9520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12592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299813"/>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461163"/>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5008" y="56498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9258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0316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280486"/>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4578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3402" y="56351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6700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864404"/>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20611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562739"/>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952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838201"/>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8335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5434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9493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043342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1630289"/>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97806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1604085"/>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958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393868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2149265"/>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2129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782045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909" y="427486"/>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3901" y="427486"/>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3911" y="427486"/>
            <a:ext cx="3677569"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571" y="914401"/>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5383" y="914401"/>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9700" y="917511"/>
            <a:ext cx="3316745"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162509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787" y="539859"/>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6779" y="539859"/>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5450" y="1026774"/>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8262" y="1026774"/>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915928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5" y="5185518"/>
            <a:ext cx="12192000"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2217141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950" y="430858"/>
            <a:ext cx="11204318"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1238" y="1676401"/>
            <a:ext cx="10185744"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1237" y="838200"/>
            <a:ext cx="1018574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555407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666" y="-54093"/>
            <a:ext cx="4344531" cy="696874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964"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5624"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5625"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91" y="5029200"/>
            <a:ext cx="295685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289" y="6278880"/>
            <a:ext cx="135317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36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9914" y="7034"/>
            <a:ext cx="4268312" cy="6846486"/>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511"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171"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171"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8574" y="5029200"/>
            <a:ext cx="295685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6751" y="6278880"/>
            <a:ext cx="1356235"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62719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3517500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861" y="1945478"/>
            <a:ext cx="1094296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25207870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1"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830" y="5562600"/>
            <a:ext cx="10365899"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368" y="1063862"/>
            <a:ext cx="10365899"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1577045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7444" y="6264276"/>
            <a:ext cx="2844800" cy="365125"/>
          </a:xfrm>
          <a:prstGeom prst="rect">
            <a:avLst/>
          </a:prstGeom>
        </p:spPr>
        <p:txBody>
          <a:bodyPr/>
          <a:lstStyle/>
          <a:p>
            <a:fld id="{7091A9FD-CDA2-4BA5-8C18-59D6F59EB34A}" type="slidenum">
              <a:rPr lang="en-US" smtClean="0"/>
              <a:pPr/>
              <a:t>‹#›</a:t>
            </a:fld>
            <a:endParaRPr lang="en-US" dirty="0"/>
          </a:p>
        </p:txBody>
      </p:sp>
    </p:spTree>
    <p:extLst>
      <p:ext uri="{BB962C8B-B14F-4D97-AF65-F5344CB8AC3E}">
        <p14:creationId xmlns:p14="http://schemas.microsoft.com/office/powerpoint/2010/main" val="28145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3/24/2026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3/24/2026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3/24/2026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3/24/2026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422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ycyee4ps" TargetMode="External"/><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9255" y="20739"/>
            <a:ext cx="12153491" cy="6816523"/>
          </a:xfrm>
          <a:prstGeom prst="rect">
            <a:avLst/>
          </a:prstGeom>
        </p:spPr>
      </p:pic>
      <p:sp>
        <p:nvSpPr>
          <p:cNvPr id="2" name="TextBox 1">
            <a:extLst>
              <a:ext uri="{FF2B5EF4-FFF2-40B4-BE49-F238E27FC236}">
                <a16:creationId xmlns:a16="http://schemas.microsoft.com/office/drawing/2014/main" id="{503B3019-C236-5C12-F95E-74E6D6C88B5A}"/>
              </a:ext>
            </a:extLst>
          </p:cNvPr>
          <p:cNvSpPr txBox="1"/>
          <p:nvPr/>
        </p:nvSpPr>
        <p:spPr>
          <a:xfrm>
            <a:off x="1745673" y="5094514"/>
            <a:ext cx="9001496" cy="1569660"/>
          </a:xfrm>
          <a:prstGeom prst="rect">
            <a:avLst/>
          </a:prstGeom>
          <a:noFill/>
        </p:spPr>
        <p:txBody>
          <a:bodyPr wrap="square" rtlCol="0">
            <a:spAutoFit/>
          </a:bodyPr>
          <a:lstStyle/>
          <a:p>
            <a:pPr algn="ctr"/>
            <a:r>
              <a:rPr lang="en-US" sz="4800" dirty="0">
                <a:solidFill>
                  <a:srgbClr val="FFFF00"/>
                </a:solidFill>
                <a:latin typeface="ADLaM Display" panose="02010000000000000000" pitchFamily="2" charset="0"/>
                <a:ea typeface="ADLaM Display" panose="02010000000000000000" pitchFamily="2" charset="0"/>
                <a:cs typeface="ADLaM Display" panose="02010000000000000000" pitchFamily="2" charset="0"/>
              </a:rPr>
              <a:t>Testimony of the Samaritan Woman at the Well</a:t>
            </a:r>
          </a:p>
        </p:txBody>
      </p:sp>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0DDD3-647E-13A0-EA1B-EC4CEE03997A}"/>
              </a:ext>
            </a:extLst>
          </p:cNvPr>
          <p:cNvSpPr>
            <a:spLocks noGrp="1"/>
          </p:cNvSpPr>
          <p:nvPr>
            <p:ph type="title"/>
          </p:nvPr>
        </p:nvSpPr>
        <p:spPr/>
        <p:txBody>
          <a:bodyPr/>
          <a:lstStyle/>
          <a:p>
            <a:r>
              <a:rPr lang="en-US" dirty="0"/>
              <a:t>Jesus Invites Us to Living Water.</a:t>
            </a:r>
          </a:p>
        </p:txBody>
      </p:sp>
      <p:sp>
        <p:nvSpPr>
          <p:cNvPr id="3" name="Content Placeholder 2">
            <a:extLst>
              <a:ext uri="{FF2B5EF4-FFF2-40B4-BE49-F238E27FC236}">
                <a16:creationId xmlns:a16="http://schemas.microsoft.com/office/drawing/2014/main" id="{4FAC63C1-8132-B17D-1F4C-0D86A606E2DA}"/>
              </a:ext>
            </a:extLst>
          </p:cNvPr>
          <p:cNvSpPr>
            <a:spLocks noGrp="1"/>
          </p:cNvSpPr>
          <p:nvPr>
            <p:ph idx="1"/>
          </p:nvPr>
        </p:nvSpPr>
        <p:spPr/>
        <p:txBody>
          <a:bodyPr/>
          <a:lstStyle/>
          <a:p>
            <a:r>
              <a:rPr lang="en-US" dirty="0"/>
              <a:t>What did the Samaritan woman think Jesus was talking about? </a:t>
            </a:r>
          </a:p>
          <a:p>
            <a:endParaRPr lang="en-US" dirty="0"/>
          </a:p>
        </p:txBody>
      </p:sp>
      <p:sp>
        <p:nvSpPr>
          <p:cNvPr id="4" name="TextBox 3">
            <a:extLst>
              <a:ext uri="{FF2B5EF4-FFF2-40B4-BE49-F238E27FC236}">
                <a16:creationId xmlns:a16="http://schemas.microsoft.com/office/drawing/2014/main" id="{DCE9803D-B123-BABA-B9C9-4C65F67A29AF}"/>
              </a:ext>
            </a:extLst>
          </p:cNvPr>
          <p:cNvSpPr txBox="1"/>
          <p:nvPr/>
        </p:nvSpPr>
        <p:spPr>
          <a:xfrm>
            <a:off x="497711" y="3141801"/>
            <a:ext cx="11377914" cy="3170099"/>
          </a:xfrm>
          <a:prstGeom prst="rect">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40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Sir," the woman said, "you have nothing to draw with and the well is deep. Where can you get this living water? Are you greater than our father Jacob, who gave us the well and drank from it himself, as did also his sons and his flocks and herds?" </a:t>
            </a:r>
          </a:p>
        </p:txBody>
      </p:sp>
    </p:spTree>
    <p:extLst>
      <p:ext uri="{BB962C8B-B14F-4D97-AF65-F5344CB8AC3E}">
        <p14:creationId xmlns:p14="http://schemas.microsoft.com/office/powerpoint/2010/main" val="2888827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ACEBC-47AB-DA06-E9F9-C2155A94D22B}"/>
              </a:ext>
            </a:extLst>
          </p:cNvPr>
          <p:cNvSpPr>
            <a:spLocks noGrp="1"/>
          </p:cNvSpPr>
          <p:nvPr>
            <p:ph type="title"/>
          </p:nvPr>
        </p:nvSpPr>
        <p:spPr/>
        <p:txBody>
          <a:bodyPr/>
          <a:lstStyle/>
          <a:p>
            <a:r>
              <a:rPr lang="en-US" dirty="0"/>
              <a:t>Jesus Invites Us to Living Water.</a:t>
            </a:r>
          </a:p>
        </p:txBody>
      </p:sp>
      <p:sp>
        <p:nvSpPr>
          <p:cNvPr id="3" name="Content Placeholder 2">
            <a:extLst>
              <a:ext uri="{FF2B5EF4-FFF2-40B4-BE49-F238E27FC236}">
                <a16:creationId xmlns:a16="http://schemas.microsoft.com/office/drawing/2014/main" id="{51DBD31E-B238-89F1-29D9-8205F091D84A}"/>
              </a:ext>
            </a:extLst>
          </p:cNvPr>
          <p:cNvSpPr>
            <a:spLocks noGrp="1"/>
          </p:cNvSpPr>
          <p:nvPr>
            <p:ph idx="1"/>
          </p:nvPr>
        </p:nvSpPr>
        <p:spPr/>
        <p:txBody>
          <a:bodyPr/>
          <a:lstStyle/>
          <a:p>
            <a:r>
              <a:rPr lang="en-US" dirty="0"/>
              <a:t>How do you know that the woman misunderstood what Jesus was saying?  She may have even been sarcastic in her response.</a:t>
            </a:r>
          </a:p>
          <a:p>
            <a:r>
              <a:rPr lang="en-US" dirty="0"/>
              <a:t>List what Jesus said would be the result of drinking the “water” He offered?</a:t>
            </a:r>
          </a:p>
          <a:p>
            <a:r>
              <a:rPr lang="en-US" dirty="0"/>
              <a:t>How can confusion about spiritual things open the door for more discussion?</a:t>
            </a:r>
          </a:p>
          <a:p>
            <a:endParaRPr lang="en-US" dirty="0"/>
          </a:p>
          <a:p>
            <a:endParaRPr lang="en-US" dirty="0"/>
          </a:p>
        </p:txBody>
      </p:sp>
      <p:sp>
        <p:nvSpPr>
          <p:cNvPr id="4" name="TextBox 3">
            <a:extLst>
              <a:ext uri="{FF2B5EF4-FFF2-40B4-BE49-F238E27FC236}">
                <a16:creationId xmlns:a16="http://schemas.microsoft.com/office/drawing/2014/main" id="{1ECC1091-EA57-B788-9A3A-233D32E07E36}"/>
              </a:ext>
            </a:extLst>
          </p:cNvPr>
          <p:cNvSpPr txBox="1"/>
          <p:nvPr/>
        </p:nvSpPr>
        <p:spPr>
          <a:xfrm>
            <a:off x="52086" y="837981"/>
            <a:ext cx="12087828" cy="2554545"/>
          </a:xfrm>
          <a:prstGeom prst="rect">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40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Jesus answered, "Everyone who drinks this water will be thirsty again, but whoever drinks the water I give him will never thirst. Indeed, the water I give him will become in him a spring of water welling up to eternal life."</a:t>
            </a:r>
          </a:p>
        </p:txBody>
      </p:sp>
    </p:spTree>
    <p:extLst>
      <p:ext uri="{BB962C8B-B14F-4D97-AF65-F5344CB8AC3E}">
        <p14:creationId xmlns:p14="http://schemas.microsoft.com/office/powerpoint/2010/main" val="364054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92F5F-FFA8-DF44-CA1A-D630602A6126}"/>
              </a:ext>
            </a:extLst>
          </p:cNvPr>
          <p:cNvSpPr>
            <a:spLocks noGrp="1"/>
          </p:cNvSpPr>
          <p:nvPr>
            <p:ph type="title"/>
          </p:nvPr>
        </p:nvSpPr>
        <p:spPr/>
        <p:txBody>
          <a:bodyPr/>
          <a:lstStyle/>
          <a:p>
            <a:r>
              <a:rPr lang="en-US" dirty="0"/>
              <a:t>Jesus Invites Us to Living Water.</a:t>
            </a:r>
          </a:p>
        </p:txBody>
      </p:sp>
      <p:sp>
        <p:nvSpPr>
          <p:cNvPr id="3" name="Content Placeholder 2">
            <a:extLst>
              <a:ext uri="{FF2B5EF4-FFF2-40B4-BE49-F238E27FC236}">
                <a16:creationId xmlns:a16="http://schemas.microsoft.com/office/drawing/2014/main" id="{29A33BDC-6FD5-0EC6-0E88-28FCEF7344E0}"/>
              </a:ext>
            </a:extLst>
          </p:cNvPr>
          <p:cNvSpPr>
            <a:spLocks noGrp="1"/>
          </p:cNvSpPr>
          <p:nvPr>
            <p:ph idx="1"/>
          </p:nvPr>
        </p:nvSpPr>
        <p:spPr/>
        <p:txBody>
          <a:bodyPr/>
          <a:lstStyle/>
          <a:p>
            <a:r>
              <a:rPr lang="en-US" dirty="0">
                <a:solidFill>
                  <a:srgbClr val="C00000"/>
                </a:solidFill>
              </a:rPr>
              <a:t>Note Jesus’ use of water as a </a:t>
            </a:r>
            <a:r>
              <a:rPr lang="en-US" b="1" dirty="0">
                <a:solidFill>
                  <a:srgbClr val="C00000"/>
                </a:solidFill>
              </a:rPr>
              <a:t>metaphor</a:t>
            </a:r>
            <a:r>
              <a:rPr lang="en-US" dirty="0">
                <a:solidFill>
                  <a:srgbClr val="C00000"/>
                </a:solidFill>
              </a:rPr>
              <a:t> to teach about salvation.  </a:t>
            </a:r>
          </a:p>
          <a:p>
            <a:r>
              <a:rPr lang="en-US" dirty="0">
                <a:solidFill>
                  <a:srgbClr val="C00000"/>
                </a:solidFill>
              </a:rPr>
              <a:t>He also used </a:t>
            </a:r>
          </a:p>
          <a:p>
            <a:pPr lvl="1"/>
            <a:r>
              <a:rPr lang="en-US" dirty="0">
                <a:solidFill>
                  <a:srgbClr val="C00000"/>
                </a:solidFill>
              </a:rPr>
              <a:t>Bread </a:t>
            </a:r>
          </a:p>
          <a:p>
            <a:pPr lvl="1"/>
            <a:r>
              <a:rPr lang="en-US" dirty="0">
                <a:solidFill>
                  <a:srgbClr val="C00000"/>
                </a:solidFill>
              </a:rPr>
              <a:t>Light </a:t>
            </a:r>
          </a:p>
          <a:p>
            <a:pPr lvl="1"/>
            <a:r>
              <a:rPr lang="en-US" dirty="0">
                <a:solidFill>
                  <a:srgbClr val="C00000"/>
                </a:solidFill>
              </a:rPr>
              <a:t>Breath </a:t>
            </a:r>
          </a:p>
          <a:p>
            <a:r>
              <a:rPr lang="en-US" dirty="0">
                <a:solidFill>
                  <a:srgbClr val="C00000"/>
                </a:solidFill>
              </a:rPr>
              <a:t>Jesus provides </a:t>
            </a:r>
            <a:r>
              <a:rPr lang="en-US" b="1" dirty="0">
                <a:solidFill>
                  <a:srgbClr val="C00000"/>
                </a:solidFill>
              </a:rPr>
              <a:t>all</a:t>
            </a:r>
            <a:r>
              <a:rPr lang="en-US" dirty="0">
                <a:solidFill>
                  <a:srgbClr val="C00000"/>
                </a:solidFill>
              </a:rPr>
              <a:t> that is needed to sustain spiritual life.</a:t>
            </a:r>
          </a:p>
        </p:txBody>
      </p:sp>
      <p:pic>
        <p:nvPicPr>
          <p:cNvPr id="5122" name="Picture 2" descr="White Bread">
            <a:extLst>
              <a:ext uri="{FF2B5EF4-FFF2-40B4-BE49-F238E27FC236}">
                <a16:creationId xmlns:a16="http://schemas.microsoft.com/office/drawing/2014/main" id="{A8BCB9E8-9F81-F8C0-6168-03062B8049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3745" y="3248105"/>
            <a:ext cx="1494479" cy="12833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4" name="Picture 4" descr="Diya">
            <a:extLst>
              <a:ext uri="{FF2B5EF4-FFF2-40B4-BE49-F238E27FC236}">
                <a16:creationId xmlns:a16="http://schemas.microsoft.com/office/drawing/2014/main" id="{DE26E50F-C773-D5BC-014D-AAD3830E5E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2664" y="3020993"/>
            <a:ext cx="2131827" cy="15104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6" name="Picture 6" descr="Wind face">
            <a:extLst>
              <a:ext uri="{FF2B5EF4-FFF2-40B4-BE49-F238E27FC236}">
                <a16:creationId xmlns:a16="http://schemas.microsoft.com/office/drawing/2014/main" id="{7FBC338D-7D9C-E175-93A7-66B6D0544E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9315201" y="2827820"/>
            <a:ext cx="2123954" cy="21239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79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0C9AE-583A-528D-D4A2-637EAD98B76C}"/>
              </a:ext>
            </a:extLst>
          </p:cNvPr>
          <p:cNvSpPr>
            <a:spLocks noGrp="1"/>
          </p:cNvSpPr>
          <p:nvPr>
            <p:ph type="title"/>
          </p:nvPr>
        </p:nvSpPr>
        <p:spPr/>
        <p:txBody>
          <a:bodyPr/>
          <a:lstStyle/>
          <a:p>
            <a:r>
              <a:rPr lang="en-US" dirty="0"/>
              <a:t>Jesus Invites Us to Living Water.</a:t>
            </a:r>
          </a:p>
        </p:txBody>
      </p:sp>
      <p:sp>
        <p:nvSpPr>
          <p:cNvPr id="3" name="Content Placeholder 2">
            <a:extLst>
              <a:ext uri="{FF2B5EF4-FFF2-40B4-BE49-F238E27FC236}">
                <a16:creationId xmlns:a16="http://schemas.microsoft.com/office/drawing/2014/main" id="{1619095D-65B1-3E9F-E565-4524D63C986D}"/>
              </a:ext>
            </a:extLst>
          </p:cNvPr>
          <p:cNvSpPr>
            <a:spLocks noGrp="1"/>
          </p:cNvSpPr>
          <p:nvPr>
            <p:ph idx="1"/>
          </p:nvPr>
        </p:nvSpPr>
        <p:spPr/>
        <p:txBody>
          <a:bodyPr/>
          <a:lstStyle/>
          <a:p>
            <a:r>
              <a:rPr lang="en-US" dirty="0"/>
              <a:t>Think about some everyday objects – how might we use these to communicate a truth or confront people with a need in their lives?</a:t>
            </a:r>
          </a:p>
          <a:p>
            <a:pPr lvl="1"/>
            <a:r>
              <a:rPr lang="en-US" dirty="0"/>
              <a:t>A car</a:t>
            </a:r>
          </a:p>
          <a:p>
            <a:pPr lvl="1"/>
            <a:r>
              <a:rPr lang="en-US" dirty="0"/>
              <a:t>Your garden</a:t>
            </a:r>
          </a:p>
          <a:p>
            <a:pPr lvl="1"/>
            <a:r>
              <a:rPr lang="en-US" dirty="0"/>
              <a:t>A road detour</a:t>
            </a:r>
          </a:p>
          <a:p>
            <a:pPr lvl="1"/>
            <a:r>
              <a:rPr lang="en-US" dirty="0"/>
              <a:t>Your fishing rod</a:t>
            </a:r>
          </a:p>
          <a:p>
            <a:pPr lvl="1"/>
            <a:r>
              <a:rPr lang="en-US" dirty="0"/>
              <a:t>Food</a:t>
            </a:r>
          </a:p>
          <a:p>
            <a:pPr lvl="1"/>
            <a:endParaRPr lang="en-US" dirty="0"/>
          </a:p>
        </p:txBody>
      </p:sp>
    </p:spTree>
    <p:extLst>
      <p:ext uri="{BB962C8B-B14F-4D97-AF65-F5344CB8AC3E}">
        <p14:creationId xmlns:p14="http://schemas.microsoft.com/office/powerpoint/2010/main" val="335817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588" y="533400"/>
            <a:ext cx="12188825" cy="4419600"/>
          </a:xfrm>
        </p:spPr>
        <p:txBody>
          <a:bodyPr anchor="b">
            <a:noAutofit/>
          </a:bodyPr>
          <a:lstStyle/>
          <a:p>
            <a:pPr>
              <a:lnSpc>
                <a:spcPct val="150000"/>
              </a:lnSpc>
              <a:spcAft>
                <a:spcPts val="0"/>
              </a:spcAft>
            </a:pPr>
            <a:r>
              <a:rPr lang="en-US" sz="5500" dirty="0"/>
              <a:t>2. Jesus Invites Us to </a:t>
            </a:r>
            <a:r>
              <a:rPr lang="en-US" sz="5500" dirty="0">
                <a:solidFill>
                  <a:srgbClr val="FFFF00"/>
                </a:solidFill>
              </a:rPr>
              <a:t>Living</a:t>
            </a:r>
            <a:r>
              <a:rPr lang="en-US" sz="5500" dirty="0"/>
              <a:t> </a:t>
            </a:r>
            <a:r>
              <a:rPr lang="en-US" sz="5500" dirty="0">
                <a:solidFill>
                  <a:srgbClr val="FFFF00"/>
                </a:solidFill>
              </a:rPr>
              <a:t>Relationships</a:t>
            </a:r>
            <a:r>
              <a:rPr lang="en-US" sz="5500" dirty="0"/>
              <a:t>.</a:t>
            </a:r>
          </a:p>
        </p:txBody>
      </p:sp>
    </p:spTree>
    <p:extLst>
      <p:ext uri="{BB962C8B-B14F-4D97-AF65-F5344CB8AC3E}">
        <p14:creationId xmlns:p14="http://schemas.microsoft.com/office/powerpoint/2010/main" val="524395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1A5BD-8CF4-0542-7BB0-A3FA7FF2963D}"/>
              </a:ext>
            </a:extLst>
          </p:cNvPr>
          <p:cNvSpPr>
            <a:spLocks noGrp="1"/>
          </p:cNvSpPr>
          <p:nvPr>
            <p:ph type="title"/>
          </p:nvPr>
        </p:nvSpPr>
        <p:spPr/>
        <p:txBody>
          <a:bodyPr>
            <a:normAutofit/>
          </a:bodyPr>
          <a:lstStyle/>
          <a:p>
            <a:pPr algn="l"/>
            <a:r>
              <a:rPr lang="en-US" dirty="0"/>
              <a:t>Listen for a sad confession by the woman.</a:t>
            </a:r>
          </a:p>
        </p:txBody>
      </p:sp>
      <p:sp>
        <p:nvSpPr>
          <p:cNvPr id="3" name="Content Placeholder 2">
            <a:extLst>
              <a:ext uri="{FF2B5EF4-FFF2-40B4-BE49-F238E27FC236}">
                <a16:creationId xmlns:a16="http://schemas.microsoft.com/office/drawing/2014/main" id="{B4D06044-9DC9-91D3-A01F-E4C6B6D0DD87}"/>
              </a:ext>
            </a:extLst>
          </p:cNvPr>
          <p:cNvSpPr>
            <a:spLocks noGrp="1"/>
          </p:cNvSpPr>
          <p:nvPr>
            <p:ph idx="1"/>
          </p:nvPr>
        </p:nvSpPr>
        <p:spPr>
          <a:xfrm>
            <a:off x="1747777" y="2141537"/>
            <a:ext cx="8911542" cy="4351338"/>
          </a:xfrm>
        </p:spPr>
        <p:txBody>
          <a:bodyPr/>
          <a:lstStyle/>
          <a:p>
            <a:pPr marL="0" indent="0" algn="ctr">
              <a:buNone/>
            </a:pPr>
            <a:r>
              <a:rPr lang="en-US" dirty="0"/>
              <a:t>John 4:15-18 (NIV) The woman said to him, "Sir, give me this water so that I won't get thirsty and have to keep coming here to draw water." 16 He told her, "Go, call your husband and come back."</a:t>
            </a:r>
          </a:p>
        </p:txBody>
      </p:sp>
    </p:spTree>
    <p:extLst>
      <p:ext uri="{BB962C8B-B14F-4D97-AF65-F5344CB8AC3E}">
        <p14:creationId xmlns:p14="http://schemas.microsoft.com/office/powerpoint/2010/main" val="241727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4818F-3330-B18C-D5D4-83E0FA71CF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6062A8-9524-014F-F15C-31C83355848D}"/>
              </a:ext>
            </a:extLst>
          </p:cNvPr>
          <p:cNvSpPr>
            <a:spLocks noGrp="1"/>
          </p:cNvSpPr>
          <p:nvPr>
            <p:ph type="title"/>
          </p:nvPr>
        </p:nvSpPr>
        <p:spPr/>
        <p:txBody>
          <a:bodyPr>
            <a:normAutofit/>
          </a:bodyPr>
          <a:lstStyle/>
          <a:p>
            <a:pPr algn="l"/>
            <a:r>
              <a:rPr lang="en-US" dirty="0"/>
              <a:t>Listen for a sad confession by the woman.</a:t>
            </a:r>
          </a:p>
        </p:txBody>
      </p:sp>
      <p:sp>
        <p:nvSpPr>
          <p:cNvPr id="3" name="Content Placeholder 2">
            <a:extLst>
              <a:ext uri="{FF2B5EF4-FFF2-40B4-BE49-F238E27FC236}">
                <a16:creationId xmlns:a16="http://schemas.microsoft.com/office/drawing/2014/main" id="{E1F09669-7906-5A95-5C58-A5C0D28E6958}"/>
              </a:ext>
            </a:extLst>
          </p:cNvPr>
          <p:cNvSpPr>
            <a:spLocks noGrp="1"/>
          </p:cNvSpPr>
          <p:nvPr>
            <p:ph idx="1"/>
          </p:nvPr>
        </p:nvSpPr>
        <p:spPr>
          <a:xfrm>
            <a:off x="1747777" y="2141537"/>
            <a:ext cx="8911542" cy="4351338"/>
          </a:xfrm>
        </p:spPr>
        <p:txBody>
          <a:bodyPr/>
          <a:lstStyle/>
          <a:p>
            <a:pPr marL="0" indent="0" algn="ctr">
              <a:buNone/>
            </a:pPr>
            <a:r>
              <a:rPr lang="en-US" dirty="0"/>
              <a:t>"I have no husband," she replied. Jesus said to her, "You are right when you say you have no husband. 18  The fact is, you have had five husbands, and the man you now have is not your husband. What you have just said is quite true."</a:t>
            </a:r>
          </a:p>
        </p:txBody>
      </p:sp>
      <p:pic>
        <p:nvPicPr>
          <p:cNvPr id="4" name="Picture 3">
            <a:extLst>
              <a:ext uri="{FF2B5EF4-FFF2-40B4-BE49-F238E27FC236}">
                <a16:creationId xmlns:a16="http://schemas.microsoft.com/office/drawing/2014/main" id="{469FB04A-3BFC-3B98-6AA6-5BD0828831E5}"/>
              </a:ext>
            </a:extLst>
          </p:cNvPr>
          <p:cNvPicPr>
            <a:picLocks noChangeAspect="1"/>
          </p:cNvPicPr>
          <p:nvPr/>
        </p:nvPicPr>
        <p:blipFill>
          <a:blip r:embed="rId2"/>
          <a:stretch>
            <a:fillRect/>
          </a:stretch>
        </p:blipFill>
        <p:spPr>
          <a:xfrm>
            <a:off x="5019808" y="5613723"/>
            <a:ext cx="2152381" cy="32823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23409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7D3FB-7D91-EE13-12C6-8055B36006CE}"/>
              </a:ext>
            </a:extLst>
          </p:cNvPr>
          <p:cNvSpPr>
            <a:spLocks noGrp="1"/>
          </p:cNvSpPr>
          <p:nvPr>
            <p:ph type="title"/>
          </p:nvPr>
        </p:nvSpPr>
        <p:spPr/>
        <p:txBody>
          <a:bodyPr/>
          <a:lstStyle/>
          <a:p>
            <a:r>
              <a:rPr lang="en-US" dirty="0"/>
              <a:t>Jesus Invites Us to Living Relationships</a:t>
            </a:r>
          </a:p>
        </p:txBody>
      </p:sp>
      <p:sp>
        <p:nvSpPr>
          <p:cNvPr id="3" name="Content Placeholder 2">
            <a:extLst>
              <a:ext uri="{FF2B5EF4-FFF2-40B4-BE49-F238E27FC236}">
                <a16:creationId xmlns:a16="http://schemas.microsoft.com/office/drawing/2014/main" id="{512255AE-6C13-B82F-F995-6E41731EB782}"/>
              </a:ext>
            </a:extLst>
          </p:cNvPr>
          <p:cNvSpPr>
            <a:spLocks noGrp="1"/>
          </p:cNvSpPr>
          <p:nvPr>
            <p:ph idx="1"/>
          </p:nvPr>
        </p:nvSpPr>
        <p:spPr/>
        <p:txBody>
          <a:bodyPr/>
          <a:lstStyle/>
          <a:p>
            <a:r>
              <a:rPr lang="en-US" dirty="0">
                <a:solidFill>
                  <a:srgbClr val="C00000"/>
                </a:solidFill>
              </a:rPr>
              <a:t>Note the facts we learn about the woman in this passage.</a:t>
            </a:r>
          </a:p>
          <a:p>
            <a:pPr lvl="1"/>
            <a:r>
              <a:rPr lang="en-US" dirty="0">
                <a:solidFill>
                  <a:srgbClr val="C00000"/>
                </a:solidFill>
              </a:rPr>
              <a:t>No husband</a:t>
            </a:r>
          </a:p>
          <a:p>
            <a:pPr lvl="1"/>
            <a:r>
              <a:rPr lang="en-US" dirty="0">
                <a:solidFill>
                  <a:srgbClr val="C00000"/>
                </a:solidFill>
              </a:rPr>
              <a:t>Five failed marriages</a:t>
            </a:r>
          </a:p>
          <a:p>
            <a:pPr lvl="1"/>
            <a:r>
              <a:rPr lang="en-US" dirty="0">
                <a:solidFill>
                  <a:srgbClr val="C00000"/>
                </a:solidFill>
              </a:rPr>
              <a:t>Current live-in boyfriend</a:t>
            </a:r>
          </a:p>
        </p:txBody>
      </p:sp>
      <p:pic>
        <p:nvPicPr>
          <p:cNvPr id="3074" name="Picture 2" descr="Man">
            <a:extLst>
              <a:ext uri="{FF2B5EF4-FFF2-40B4-BE49-F238E27FC236}">
                <a16:creationId xmlns:a16="http://schemas.microsoft.com/office/drawing/2014/main" id="{F04E2562-09FD-2627-E096-04EC6B18B2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8017"/>
          <a:stretch>
            <a:fillRect/>
          </a:stretch>
        </p:blipFill>
        <p:spPr bwMode="auto">
          <a:xfrm>
            <a:off x="6592064" y="2746897"/>
            <a:ext cx="3497263" cy="356500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15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86EEA-BC0D-EB16-7078-D1212928CF8A}"/>
              </a:ext>
            </a:extLst>
          </p:cNvPr>
          <p:cNvSpPr>
            <a:spLocks noGrp="1"/>
          </p:cNvSpPr>
          <p:nvPr>
            <p:ph type="title"/>
          </p:nvPr>
        </p:nvSpPr>
        <p:spPr/>
        <p:txBody>
          <a:bodyPr/>
          <a:lstStyle/>
          <a:p>
            <a:r>
              <a:rPr lang="en-US" dirty="0"/>
              <a:t>Jesus Invites Us to Living Relationships</a:t>
            </a:r>
          </a:p>
        </p:txBody>
      </p:sp>
      <p:sp>
        <p:nvSpPr>
          <p:cNvPr id="3" name="Content Placeholder 2">
            <a:extLst>
              <a:ext uri="{FF2B5EF4-FFF2-40B4-BE49-F238E27FC236}">
                <a16:creationId xmlns:a16="http://schemas.microsoft.com/office/drawing/2014/main" id="{BD5D6433-777C-2A05-2BE0-8FC2E43A1974}"/>
              </a:ext>
            </a:extLst>
          </p:cNvPr>
          <p:cNvSpPr>
            <a:spLocks noGrp="1"/>
          </p:cNvSpPr>
          <p:nvPr>
            <p:ph idx="1"/>
          </p:nvPr>
        </p:nvSpPr>
        <p:spPr/>
        <p:txBody>
          <a:bodyPr/>
          <a:lstStyle/>
          <a:p>
            <a:r>
              <a:rPr lang="en-US" dirty="0"/>
              <a:t>Why do you think Jesus asked her to call her husband?</a:t>
            </a:r>
          </a:p>
          <a:p>
            <a:r>
              <a:rPr lang="en-US" dirty="0"/>
              <a:t>Certainly Jesus has the right to go directly to our sore spots, but how are we to follow His example when we witness or counsel?</a:t>
            </a:r>
          </a:p>
          <a:p>
            <a:r>
              <a:rPr lang="en-US" dirty="0"/>
              <a:t>What are some “wells” that people “drink” from in efforts to satisfy their “thirst”?</a:t>
            </a:r>
          </a:p>
          <a:p>
            <a:endParaRPr lang="en-US" dirty="0"/>
          </a:p>
        </p:txBody>
      </p:sp>
    </p:spTree>
    <p:extLst>
      <p:ext uri="{BB962C8B-B14F-4D97-AF65-F5344CB8AC3E}">
        <p14:creationId xmlns:p14="http://schemas.microsoft.com/office/powerpoint/2010/main" val="338647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10683-AEB6-64B3-77E3-83A1A6D1857B}"/>
              </a:ext>
            </a:extLst>
          </p:cNvPr>
          <p:cNvSpPr>
            <a:spLocks noGrp="1"/>
          </p:cNvSpPr>
          <p:nvPr>
            <p:ph type="title"/>
          </p:nvPr>
        </p:nvSpPr>
        <p:spPr/>
        <p:txBody>
          <a:bodyPr/>
          <a:lstStyle/>
          <a:p>
            <a:r>
              <a:rPr lang="en-US" dirty="0"/>
              <a:t>Jesus Invites Us to Living Relationships</a:t>
            </a:r>
          </a:p>
        </p:txBody>
      </p:sp>
      <p:sp>
        <p:nvSpPr>
          <p:cNvPr id="3" name="Content Placeholder 2">
            <a:extLst>
              <a:ext uri="{FF2B5EF4-FFF2-40B4-BE49-F238E27FC236}">
                <a16:creationId xmlns:a16="http://schemas.microsoft.com/office/drawing/2014/main" id="{DA8C9261-DE97-BAE3-3189-B58B0405D1D9}"/>
              </a:ext>
            </a:extLst>
          </p:cNvPr>
          <p:cNvSpPr>
            <a:spLocks noGrp="1"/>
          </p:cNvSpPr>
          <p:nvPr>
            <p:ph idx="1"/>
          </p:nvPr>
        </p:nvSpPr>
        <p:spPr>
          <a:xfrm>
            <a:off x="838200" y="2199189"/>
            <a:ext cx="10515600" cy="3977773"/>
          </a:xfrm>
        </p:spPr>
        <p:txBody>
          <a:bodyPr/>
          <a:lstStyle/>
          <a:p>
            <a:r>
              <a:rPr lang="en-US" dirty="0"/>
              <a:t>Why do these efforts fail?</a:t>
            </a:r>
          </a:p>
          <a:p>
            <a:r>
              <a:rPr lang="en-US" dirty="0"/>
              <a:t>Why is it essential that this woman, and any of us, be confronted with the sin in our lives?</a:t>
            </a:r>
          </a:p>
          <a:p>
            <a:endParaRPr lang="en-US" dirty="0"/>
          </a:p>
        </p:txBody>
      </p:sp>
      <p:sp>
        <p:nvSpPr>
          <p:cNvPr id="4" name="Text Box 4">
            <a:extLst>
              <a:ext uri="{FF2B5EF4-FFF2-40B4-BE49-F238E27FC236}">
                <a16:creationId xmlns:a16="http://schemas.microsoft.com/office/drawing/2014/main" id="{7D936002-DC32-4501-DD42-CF9CC0270790}"/>
              </a:ext>
            </a:extLst>
          </p:cNvPr>
          <p:cNvSpPr txBox="1">
            <a:spLocks noChangeArrowheads="1"/>
          </p:cNvSpPr>
          <p:nvPr/>
        </p:nvSpPr>
        <p:spPr bwMode="auto">
          <a:xfrm>
            <a:off x="2457679" y="2178978"/>
            <a:ext cx="6721045" cy="193899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40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This may be one of the hardest parts of witnessing … the Holy Spirit must do the convincing. </a:t>
            </a:r>
          </a:p>
        </p:txBody>
      </p:sp>
    </p:spTree>
    <p:extLst>
      <p:ext uri="{BB962C8B-B14F-4D97-AF65-F5344CB8AC3E}">
        <p14:creationId xmlns:p14="http://schemas.microsoft.com/office/powerpoint/2010/main" val="193754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15DCFC-E064-55FE-650E-684955CA8EDA}"/>
              </a:ext>
            </a:extLst>
          </p:cNvPr>
          <p:cNvSpPr>
            <a:spLocks noGrp="1"/>
          </p:cNvSpPr>
          <p:nvPr>
            <p:ph type="title"/>
          </p:nvPr>
        </p:nvSpPr>
        <p:spPr/>
        <p:txBody>
          <a:bodyPr/>
          <a:lstStyle/>
          <a:p>
            <a:r>
              <a:rPr lang="en-US" dirty="0"/>
              <a:t>Video Introduction</a:t>
            </a:r>
          </a:p>
        </p:txBody>
      </p:sp>
      <p:grpSp>
        <p:nvGrpSpPr>
          <p:cNvPr id="11" name="Group 10">
            <a:extLst>
              <a:ext uri="{FF2B5EF4-FFF2-40B4-BE49-F238E27FC236}">
                <a16:creationId xmlns:a16="http://schemas.microsoft.com/office/drawing/2014/main" id="{CDEAEFF0-8461-80BF-E8F2-A7FE227C64DB}"/>
              </a:ext>
            </a:extLst>
          </p:cNvPr>
          <p:cNvGrpSpPr/>
          <p:nvPr/>
        </p:nvGrpSpPr>
        <p:grpSpPr>
          <a:xfrm>
            <a:off x="2849598" y="1603168"/>
            <a:ext cx="6492803" cy="4249201"/>
            <a:chOff x="2849598" y="1603168"/>
            <a:chExt cx="6492803" cy="4249201"/>
          </a:xfrm>
        </p:grpSpPr>
        <p:pic>
          <p:nvPicPr>
            <p:cNvPr id="8" name="Picture 7">
              <a:extLst>
                <a:ext uri="{FF2B5EF4-FFF2-40B4-BE49-F238E27FC236}">
                  <a16:creationId xmlns:a16="http://schemas.microsoft.com/office/drawing/2014/main" id="{5C4615AF-9EF6-2562-A697-E9623B80B780}"/>
                </a:ext>
              </a:extLst>
            </p:cNvPr>
            <p:cNvPicPr>
              <a:picLocks noChangeAspect="1"/>
            </p:cNvPicPr>
            <p:nvPr/>
          </p:nvPicPr>
          <p:blipFill>
            <a:blip r:embed="rId2"/>
            <a:stretch>
              <a:fillRect/>
            </a:stretch>
          </p:blipFill>
          <p:spPr>
            <a:xfrm>
              <a:off x="3238857" y="1824238"/>
              <a:ext cx="5714286" cy="3209524"/>
            </a:xfrm>
            <a:prstGeom prst="rect">
              <a:avLst/>
            </a:prstGeom>
            <a:ln>
              <a:noFill/>
            </a:ln>
            <a:effectLst>
              <a:outerShdw blurRad="190500" algn="tl" rotWithShape="0">
                <a:srgbClr val="000000">
                  <a:alpha val="70000"/>
                </a:srgbClr>
              </a:outerShdw>
            </a:effectLst>
          </p:spPr>
        </p:pic>
        <p:pic>
          <p:nvPicPr>
            <p:cNvPr id="10" name="Picture 9">
              <a:hlinkClick r:id="rId3"/>
              <a:extLst>
                <a:ext uri="{FF2B5EF4-FFF2-40B4-BE49-F238E27FC236}">
                  <a16:creationId xmlns:a16="http://schemas.microsoft.com/office/drawing/2014/main" id="{8BBB5BEF-3D4B-6ABF-5A4D-1DAAC65756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03168"/>
              <a:ext cx="6492803" cy="4249201"/>
            </a:xfrm>
            <a:prstGeom prst="rect">
              <a:avLst/>
            </a:prstGeom>
            <a:ln>
              <a:noFill/>
            </a:ln>
            <a:effectLst>
              <a:outerShdw blurRad="190500" algn="tl" rotWithShape="0">
                <a:srgbClr val="000000">
                  <a:alpha val="70000"/>
                </a:srgbClr>
              </a:outerShdw>
            </a:effectLst>
          </p:spPr>
        </p:pic>
      </p:grpSp>
      <p:sp>
        <p:nvSpPr>
          <p:cNvPr id="12" name="TextBox 11">
            <a:extLst>
              <a:ext uri="{FF2B5EF4-FFF2-40B4-BE49-F238E27FC236}">
                <a16:creationId xmlns:a16="http://schemas.microsoft.com/office/drawing/2014/main" id="{471EFFE6-8B15-654A-26EA-D503925771D8}"/>
              </a:ext>
            </a:extLst>
          </p:cNvPr>
          <p:cNvSpPr txBox="1"/>
          <p:nvPr/>
        </p:nvSpPr>
        <p:spPr>
          <a:xfrm>
            <a:off x="4429496" y="5852369"/>
            <a:ext cx="3063834" cy="523220"/>
          </a:xfrm>
          <a:prstGeom prst="rect">
            <a:avLst/>
          </a:prstGeom>
          <a:noFill/>
          <a:ln>
            <a:noFill/>
          </a:ln>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2752842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588" y="685800"/>
            <a:ext cx="12188825" cy="4419600"/>
          </a:xfrm>
        </p:spPr>
        <p:txBody>
          <a:bodyPr anchor="b">
            <a:noAutofit/>
          </a:bodyPr>
          <a:lstStyle/>
          <a:p>
            <a:pPr>
              <a:lnSpc>
                <a:spcPct val="150000"/>
              </a:lnSpc>
              <a:spcAft>
                <a:spcPts val="0"/>
              </a:spcAft>
            </a:pPr>
            <a:r>
              <a:rPr lang="en-US" sz="5500" dirty="0"/>
              <a:t>3. Jesus Invites Us into </a:t>
            </a:r>
            <a:br>
              <a:rPr lang="en-US" sz="5500" dirty="0"/>
            </a:br>
            <a:r>
              <a:rPr lang="en-US" sz="5500" dirty="0">
                <a:solidFill>
                  <a:srgbClr val="FFFF00"/>
                </a:solidFill>
              </a:rPr>
              <a:t>Living</a:t>
            </a:r>
            <a:r>
              <a:rPr lang="en-US" sz="5500" dirty="0"/>
              <a:t> </a:t>
            </a:r>
            <a:r>
              <a:rPr lang="en-US" sz="5500" dirty="0">
                <a:solidFill>
                  <a:srgbClr val="FFFF00"/>
                </a:solidFill>
              </a:rPr>
              <a:t>Mission</a:t>
            </a:r>
            <a:r>
              <a:rPr lang="en-US" sz="5500" dirty="0"/>
              <a:t>.</a:t>
            </a:r>
            <a:endParaRPr lang="en-US" sz="4500" dirty="0"/>
          </a:p>
        </p:txBody>
      </p:sp>
    </p:spTree>
    <p:extLst>
      <p:ext uri="{BB962C8B-B14F-4D97-AF65-F5344CB8AC3E}">
        <p14:creationId xmlns:p14="http://schemas.microsoft.com/office/powerpoint/2010/main" val="3631798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EE11E-9E15-FAAB-294A-018B62F0E3FC}"/>
              </a:ext>
            </a:extLst>
          </p:cNvPr>
          <p:cNvSpPr>
            <a:spLocks noGrp="1"/>
          </p:cNvSpPr>
          <p:nvPr>
            <p:ph type="title"/>
          </p:nvPr>
        </p:nvSpPr>
        <p:spPr/>
        <p:txBody>
          <a:bodyPr/>
          <a:lstStyle/>
          <a:p>
            <a:pPr algn="l"/>
            <a:r>
              <a:rPr lang="en-US" dirty="0"/>
              <a:t>Listen for a sudden realization.</a:t>
            </a:r>
          </a:p>
        </p:txBody>
      </p:sp>
      <p:sp>
        <p:nvSpPr>
          <p:cNvPr id="3" name="Content Placeholder 2">
            <a:extLst>
              <a:ext uri="{FF2B5EF4-FFF2-40B4-BE49-F238E27FC236}">
                <a16:creationId xmlns:a16="http://schemas.microsoft.com/office/drawing/2014/main" id="{9D5A6464-BF41-D3C5-4376-04ED2BBAFC4A}"/>
              </a:ext>
            </a:extLst>
          </p:cNvPr>
          <p:cNvSpPr>
            <a:spLocks noGrp="1"/>
          </p:cNvSpPr>
          <p:nvPr>
            <p:ph idx="1"/>
          </p:nvPr>
        </p:nvSpPr>
        <p:spPr>
          <a:xfrm>
            <a:off x="1678330" y="1883499"/>
            <a:ext cx="9224058" cy="4351338"/>
          </a:xfrm>
        </p:spPr>
        <p:txBody>
          <a:bodyPr/>
          <a:lstStyle/>
          <a:p>
            <a:pPr marL="0" indent="0" algn="ctr">
              <a:buNone/>
            </a:pPr>
            <a:r>
              <a:rPr lang="en-US" dirty="0"/>
              <a:t>John 4:28-30 (NIV)  Then, leaving her water jar, the woman went back to the town and said to the people, 29  "Come, see a man who told me everything I ever did. Could this be the Christ?" 30  They came out of the town and made their way toward him.</a:t>
            </a:r>
          </a:p>
        </p:txBody>
      </p:sp>
      <p:pic>
        <p:nvPicPr>
          <p:cNvPr id="4" name="Picture 3">
            <a:extLst>
              <a:ext uri="{FF2B5EF4-FFF2-40B4-BE49-F238E27FC236}">
                <a16:creationId xmlns:a16="http://schemas.microsoft.com/office/drawing/2014/main" id="{A5E62568-663F-7731-F6D6-E2354001C3C2}"/>
              </a:ext>
            </a:extLst>
          </p:cNvPr>
          <p:cNvPicPr>
            <a:picLocks noChangeAspect="1"/>
          </p:cNvPicPr>
          <p:nvPr/>
        </p:nvPicPr>
        <p:blipFill>
          <a:blip r:embed="rId2"/>
          <a:stretch>
            <a:fillRect/>
          </a:stretch>
        </p:blipFill>
        <p:spPr>
          <a:xfrm>
            <a:off x="5019809" y="5416953"/>
            <a:ext cx="2152381" cy="32823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231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6BDB8-9D5F-1441-055D-AC82E641CAE9}"/>
              </a:ext>
            </a:extLst>
          </p:cNvPr>
          <p:cNvSpPr>
            <a:spLocks noGrp="1"/>
          </p:cNvSpPr>
          <p:nvPr>
            <p:ph type="title"/>
          </p:nvPr>
        </p:nvSpPr>
        <p:spPr/>
        <p:txBody>
          <a:bodyPr/>
          <a:lstStyle/>
          <a:p>
            <a:r>
              <a:rPr lang="en-US" dirty="0"/>
              <a:t>Jesus Invites Us into Living Mission.</a:t>
            </a:r>
          </a:p>
        </p:txBody>
      </p:sp>
      <p:sp>
        <p:nvSpPr>
          <p:cNvPr id="3" name="Content Placeholder 2">
            <a:extLst>
              <a:ext uri="{FF2B5EF4-FFF2-40B4-BE49-F238E27FC236}">
                <a16:creationId xmlns:a16="http://schemas.microsoft.com/office/drawing/2014/main" id="{1AB45386-54BE-584D-8E03-524303CB4341}"/>
              </a:ext>
            </a:extLst>
          </p:cNvPr>
          <p:cNvSpPr>
            <a:spLocks noGrp="1"/>
          </p:cNvSpPr>
          <p:nvPr>
            <p:ph idx="1"/>
          </p:nvPr>
        </p:nvSpPr>
        <p:spPr/>
        <p:txBody>
          <a:bodyPr/>
          <a:lstStyle/>
          <a:p>
            <a:r>
              <a:rPr lang="en-US" dirty="0"/>
              <a:t>What conclusion did the woman apparently come to because of her conversation with Jesus? </a:t>
            </a:r>
          </a:p>
        </p:txBody>
      </p:sp>
      <p:sp>
        <p:nvSpPr>
          <p:cNvPr id="4" name="TextBox 3">
            <a:extLst>
              <a:ext uri="{FF2B5EF4-FFF2-40B4-BE49-F238E27FC236}">
                <a16:creationId xmlns:a16="http://schemas.microsoft.com/office/drawing/2014/main" id="{1D4B2045-E024-56DD-32C8-278DA4AB7FF9}"/>
              </a:ext>
            </a:extLst>
          </p:cNvPr>
          <p:cNvSpPr txBox="1"/>
          <p:nvPr/>
        </p:nvSpPr>
        <p:spPr>
          <a:xfrm>
            <a:off x="838200" y="3141801"/>
            <a:ext cx="10289894" cy="3170099"/>
          </a:xfrm>
          <a:prstGeom prst="rect">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40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Then, leaving her water jar, the woman went back to the town and said to the people,  "Come, see a man who told me everything I ever did. Could this be the Christ?"  They came out of the town and made their way toward him.</a:t>
            </a:r>
          </a:p>
        </p:txBody>
      </p:sp>
    </p:spTree>
    <p:extLst>
      <p:ext uri="{BB962C8B-B14F-4D97-AF65-F5344CB8AC3E}">
        <p14:creationId xmlns:p14="http://schemas.microsoft.com/office/powerpoint/2010/main" val="622327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83AB0-A5E0-AA4C-DF89-1BCAF9F97A74}"/>
              </a:ext>
            </a:extLst>
          </p:cNvPr>
          <p:cNvSpPr>
            <a:spLocks noGrp="1"/>
          </p:cNvSpPr>
          <p:nvPr>
            <p:ph type="title"/>
          </p:nvPr>
        </p:nvSpPr>
        <p:spPr/>
        <p:txBody>
          <a:bodyPr/>
          <a:lstStyle/>
          <a:p>
            <a:r>
              <a:rPr lang="en-US" dirty="0"/>
              <a:t>Jesus Invites Us into Living Mission.</a:t>
            </a:r>
          </a:p>
        </p:txBody>
      </p:sp>
      <p:sp>
        <p:nvSpPr>
          <p:cNvPr id="3" name="Content Placeholder 2">
            <a:extLst>
              <a:ext uri="{FF2B5EF4-FFF2-40B4-BE49-F238E27FC236}">
                <a16:creationId xmlns:a16="http://schemas.microsoft.com/office/drawing/2014/main" id="{089CE9D3-9718-3643-82F9-69985D5A7D2D}"/>
              </a:ext>
            </a:extLst>
          </p:cNvPr>
          <p:cNvSpPr>
            <a:spLocks noGrp="1"/>
          </p:cNvSpPr>
          <p:nvPr>
            <p:ph idx="1"/>
          </p:nvPr>
        </p:nvSpPr>
        <p:spPr/>
        <p:txBody>
          <a:bodyPr/>
          <a:lstStyle/>
          <a:p>
            <a:r>
              <a:rPr lang="en-US" dirty="0">
                <a:solidFill>
                  <a:srgbClr val="C00000"/>
                </a:solidFill>
              </a:rPr>
              <a:t>Note her response</a:t>
            </a:r>
          </a:p>
          <a:p>
            <a:pPr lvl="1"/>
            <a:r>
              <a:rPr lang="en-US" dirty="0">
                <a:solidFill>
                  <a:srgbClr val="C00000"/>
                </a:solidFill>
              </a:rPr>
              <a:t>Tell others</a:t>
            </a:r>
          </a:p>
          <a:p>
            <a:pPr lvl="1"/>
            <a:r>
              <a:rPr lang="en-US" dirty="0">
                <a:solidFill>
                  <a:srgbClr val="C00000"/>
                </a:solidFill>
              </a:rPr>
              <a:t>Go out of her way to communicate her experience</a:t>
            </a:r>
          </a:p>
          <a:p>
            <a:pPr lvl="1"/>
            <a:r>
              <a:rPr lang="en-US" dirty="0">
                <a:solidFill>
                  <a:srgbClr val="C00000"/>
                </a:solidFill>
              </a:rPr>
              <a:t>“You need to see Him”</a:t>
            </a:r>
          </a:p>
          <a:p>
            <a:pPr lvl="1"/>
            <a:r>
              <a:rPr lang="en-US" dirty="0">
                <a:solidFill>
                  <a:srgbClr val="C00000"/>
                </a:solidFill>
              </a:rPr>
              <a:t>“I think He could be the Messiah”</a:t>
            </a:r>
          </a:p>
          <a:p>
            <a:pPr lvl="1"/>
            <a:r>
              <a:rPr lang="en-US" dirty="0">
                <a:solidFill>
                  <a:srgbClr val="C00000"/>
                </a:solidFill>
              </a:rPr>
              <a:t>“He knows stuff!”</a:t>
            </a:r>
          </a:p>
          <a:p>
            <a:pPr lvl="1"/>
            <a:r>
              <a:rPr lang="en-US" dirty="0">
                <a:solidFill>
                  <a:srgbClr val="C00000"/>
                </a:solidFill>
              </a:rPr>
              <a:t>“We need to hear what He has to say”</a:t>
            </a:r>
          </a:p>
        </p:txBody>
      </p:sp>
    </p:spTree>
    <p:extLst>
      <p:ext uri="{BB962C8B-B14F-4D97-AF65-F5344CB8AC3E}">
        <p14:creationId xmlns:p14="http://schemas.microsoft.com/office/powerpoint/2010/main" val="335129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91E1B-3646-BB0F-1920-2E4F7D3622FF}"/>
              </a:ext>
            </a:extLst>
          </p:cNvPr>
          <p:cNvSpPr>
            <a:spLocks noGrp="1"/>
          </p:cNvSpPr>
          <p:nvPr>
            <p:ph type="title"/>
          </p:nvPr>
        </p:nvSpPr>
        <p:spPr/>
        <p:txBody>
          <a:bodyPr/>
          <a:lstStyle/>
          <a:p>
            <a:r>
              <a:rPr lang="en-US" dirty="0"/>
              <a:t>Jesus Invites Us into Living Mission.</a:t>
            </a:r>
          </a:p>
        </p:txBody>
      </p:sp>
      <p:sp>
        <p:nvSpPr>
          <p:cNvPr id="3" name="Content Placeholder 2">
            <a:extLst>
              <a:ext uri="{FF2B5EF4-FFF2-40B4-BE49-F238E27FC236}">
                <a16:creationId xmlns:a16="http://schemas.microsoft.com/office/drawing/2014/main" id="{95F1E297-5328-2FEE-F84D-BE45944873F1}"/>
              </a:ext>
            </a:extLst>
          </p:cNvPr>
          <p:cNvSpPr>
            <a:spLocks noGrp="1"/>
          </p:cNvSpPr>
          <p:nvPr>
            <p:ph idx="1"/>
          </p:nvPr>
        </p:nvSpPr>
        <p:spPr/>
        <p:txBody>
          <a:bodyPr/>
          <a:lstStyle/>
          <a:p>
            <a:r>
              <a:rPr lang="en-US" dirty="0"/>
              <a:t>What barriers keep us from talking to other people about Christ? </a:t>
            </a:r>
          </a:p>
          <a:p>
            <a:endParaRPr lang="en-US" dirty="0"/>
          </a:p>
        </p:txBody>
      </p:sp>
      <p:pic>
        <p:nvPicPr>
          <p:cNvPr id="4098" name="Picture 2" descr="Grandfather is Talking on the Telephone">
            <a:extLst>
              <a:ext uri="{FF2B5EF4-FFF2-40B4-BE49-F238E27FC236}">
                <a16:creationId xmlns:a16="http://schemas.microsoft.com/office/drawing/2014/main" id="{004E4CC3-166F-3013-C632-A1DBB7D828F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5249" y="3390417"/>
            <a:ext cx="2414286" cy="24142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322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6427-509C-CB55-FB37-024E72914ECE}"/>
              </a:ext>
            </a:extLst>
          </p:cNvPr>
          <p:cNvSpPr>
            <a:spLocks noGrp="1"/>
          </p:cNvSpPr>
          <p:nvPr>
            <p:ph type="title"/>
          </p:nvPr>
        </p:nvSpPr>
        <p:spPr/>
        <p:txBody>
          <a:bodyPr/>
          <a:lstStyle/>
          <a:p>
            <a:r>
              <a:rPr lang="en-US" dirty="0"/>
              <a:t>Top Ten Pointers from Jesus’ Encounter</a:t>
            </a:r>
          </a:p>
        </p:txBody>
      </p:sp>
      <p:sp>
        <p:nvSpPr>
          <p:cNvPr id="3" name="Content Placeholder 2">
            <a:extLst>
              <a:ext uri="{FF2B5EF4-FFF2-40B4-BE49-F238E27FC236}">
                <a16:creationId xmlns:a16="http://schemas.microsoft.com/office/drawing/2014/main" id="{8E1622B3-0993-B63C-5101-7BB9853F0D00}"/>
              </a:ext>
            </a:extLst>
          </p:cNvPr>
          <p:cNvSpPr>
            <a:spLocks noGrp="1"/>
          </p:cNvSpPr>
          <p:nvPr>
            <p:ph idx="1"/>
          </p:nvPr>
        </p:nvSpPr>
        <p:spPr/>
        <p:txBody>
          <a:bodyPr/>
          <a:lstStyle/>
          <a:p>
            <a:pPr marL="0" indent="0">
              <a:buNone/>
            </a:pPr>
            <a:r>
              <a:rPr lang="en-US" dirty="0">
                <a:solidFill>
                  <a:srgbClr val="C00000"/>
                </a:solidFill>
              </a:rPr>
              <a:t>10. Go where lost people are.</a:t>
            </a:r>
          </a:p>
          <a:p>
            <a:pPr marL="0" indent="0">
              <a:buNone/>
            </a:pPr>
            <a:r>
              <a:rPr lang="en-US" dirty="0">
                <a:solidFill>
                  <a:srgbClr val="C00000"/>
                </a:solidFill>
              </a:rPr>
              <a:t>9. Create interest by what you are saying.</a:t>
            </a:r>
          </a:p>
          <a:p>
            <a:pPr marL="0" indent="0">
              <a:buNone/>
            </a:pPr>
            <a:r>
              <a:rPr lang="en-US" dirty="0">
                <a:solidFill>
                  <a:srgbClr val="C00000"/>
                </a:solidFill>
              </a:rPr>
              <a:t>8. Meet lost people at their immediate point of need.</a:t>
            </a:r>
          </a:p>
          <a:p>
            <a:pPr marL="0" indent="0">
              <a:buNone/>
            </a:pPr>
            <a:r>
              <a:rPr lang="en-US" dirty="0">
                <a:solidFill>
                  <a:srgbClr val="C00000"/>
                </a:solidFill>
              </a:rPr>
              <a:t>7. Ignore barriers to talking with them.</a:t>
            </a:r>
          </a:p>
          <a:p>
            <a:pPr marL="0" indent="0">
              <a:buNone/>
            </a:pPr>
            <a:r>
              <a:rPr lang="en-US" dirty="0">
                <a:solidFill>
                  <a:srgbClr val="C00000"/>
                </a:solidFill>
              </a:rPr>
              <a:t>6. Use a different approach if the first one doesn’t work well.</a:t>
            </a:r>
          </a:p>
          <a:p>
            <a:pPr marL="0" indent="0">
              <a:buNone/>
            </a:pPr>
            <a:endParaRPr lang="en-US" dirty="0"/>
          </a:p>
        </p:txBody>
      </p:sp>
    </p:spTree>
    <p:extLst>
      <p:ext uri="{BB962C8B-B14F-4D97-AF65-F5344CB8AC3E}">
        <p14:creationId xmlns:p14="http://schemas.microsoft.com/office/powerpoint/2010/main" val="347513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E155B-FD08-1E78-C0A2-6CAA1FF8ECD9}"/>
              </a:ext>
            </a:extLst>
          </p:cNvPr>
          <p:cNvSpPr>
            <a:spLocks noGrp="1"/>
          </p:cNvSpPr>
          <p:nvPr>
            <p:ph type="title"/>
          </p:nvPr>
        </p:nvSpPr>
        <p:spPr/>
        <p:txBody>
          <a:bodyPr/>
          <a:lstStyle/>
          <a:p>
            <a:r>
              <a:rPr lang="en-US" dirty="0"/>
              <a:t>Top Ten Pointers from Jesus’ Encounter</a:t>
            </a:r>
          </a:p>
        </p:txBody>
      </p:sp>
      <p:sp>
        <p:nvSpPr>
          <p:cNvPr id="3" name="Content Placeholder 2">
            <a:extLst>
              <a:ext uri="{FF2B5EF4-FFF2-40B4-BE49-F238E27FC236}">
                <a16:creationId xmlns:a16="http://schemas.microsoft.com/office/drawing/2014/main" id="{630DCF48-90CB-EA31-C977-FCCF7B8A29AA}"/>
              </a:ext>
            </a:extLst>
          </p:cNvPr>
          <p:cNvSpPr>
            <a:spLocks noGrp="1"/>
          </p:cNvSpPr>
          <p:nvPr>
            <p:ph idx="1"/>
          </p:nvPr>
        </p:nvSpPr>
        <p:spPr/>
        <p:txBody>
          <a:bodyPr>
            <a:normAutofit fontScale="92500"/>
          </a:bodyPr>
          <a:lstStyle/>
          <a:p>
            <a:pPr marL="0" indent="0">
              <a:buNone/>
            </a:pPr>
            <a:r>
              <a:rPr lang="en-US" dirty="0">
                <a:solidFill>
                  <a:srgbClr val="C00000"/>
                </a:solidFill>
              </a:rPr>
              <a:t>5. Refuse to be side-tracked in religious arguments.</a:t>
            </a:r>
          </a:p>
          <a:p>
            <a:pPr marL="0" indent="0">
              <a:buNone/>
            </a:pPr>
            <a:r>
              <a:rPr lang="en-US" dirty="0">
                <a:solidFill>
                  <a:srgbClr val="C00000"/>
                </a:solidFill>
              </a:rPr>
              <a:t>4. Keep your focus on who Jesus is and what He has done.</a:t>
            </a:r>
          </a:p>
          <a:p>
            <a:pPr marL="0" indent="0">
              <a:buNone/>
            </a:pPr>
            <a:r>
              <a:rPr lang="en-US" dirty="0">
                <a:solidFill>
                  <a:srgbClr val="C00000"/>
                </a:solidFill>
              </a:rPr>
              <a:t>3. Encourage new believers to share their faith with others.</a:t>
            </a:r>
          </a:p>
          <a:p>
            <a:pPr marL="0" indent="0">
              <a:buNone/>
            </a:pPr>
            <a:r>
              <a:rPr lang="en-US" dirty="0">
                <a:solidFill>
                  <a:srgbClr val="C00000"/>
                </a:solidFill>
              </a:rPr>
              <a:t>2. Disciple new believers by spending time with them.</a:t>
            </a:r>
          </a:p>
          <a:p>
            <a:pPr marL="0" indent="0">
              <a:buNone/>
            </a:pPr>
            <a:r>
              <a:rPr lang="en-US" dirty="0">
                <a:solidFill>
                  <a:srgbClr val="C00000"/>
                </a:solidFill>
              </a:rPr>
              <a:t>1. Look for more lost people.</a:t>
            </a:r>
          </a:p>
          <a:p>
            <a:endParaRPr lang="en-US" dirty="0"/>
          </a:p>
        </p:txBody>
      </p:sp>
    </p:spTree>
    <p:extLst>
      <p:ext uri="{BB962C8B-B14F-4D97-AF65-F5344CB8AC3E}">
        <p14:creationId xmlns:p14="http://schemas.microsoft.com/office/powerpoint/2010/main" val="398849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D27E0-2686-77F2-D57A-A0BFF1112AA6}"/>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9FDE3E8A-2220-2D9E-1AF2-61D24BF17B19}"/>
              </a:ext>
            </a:extLst>
          </p:cNvPr>
          <p:cNvSpPr>
            <a:spLocks noGrp="1"/>
          </p:cNvSpPr>
          <p:nvPr>
            <p:ph idx="1"/>
          </p:nvPr>
        </p:nvSpPr>
        <p:spPr/>
        <p:txBody>
          <a:bodyPr/>
          <a:lstStyle/>
          <a:p>
            <a:r>
              <a:rPr lang="en-US" dirty="0"/>
              <a:t>Jesus is still offering the living water of eternal life today</a:t>
            </a:r>
          </a:p>
          <a:p>
            <a:pPr lvl="1"/>
            <a:r>
              <a:rPr lang="en-US" sz="3600" dirty="0"/>
              <a:t>The Samaritan woman’s response was one of acceptance not rejection</a:t>
            </a:r>
          </a:p>
          <a:p>
            <a:pPr lvl="1"/>
            <a:r>
              <a:rPr lang="en-US" sz="3600" dirty="0"/>
              <a:t>People today are thirsting for the Living Water</a:t>
            </a:r>
          </a:p>
          <a:p>
            <a:pPr lvl="1"/>
            <a:r>
              <a:rPr lang="en-US" sz="3600" dirty="0"/>
              <a:t>We should take initiative to offer them eternal life</a:t>
            </a:r>
          </a:p>
          <a:p>
            <a:endParaRPr lang="en-US" dirty="0"/>
          </a:p>
        </p:txBody>
      </p:sp>
    </p:spTree>
    <p:extLst>
      <p:ext uri="{BB962C8B-B14F-4D97-AF65-F5344CB8AC3E}">
        <p14:creationId xmlns:p14="http://schemas.microsoft.com/office/powerpoint/2010/main" val="723747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006DF-D48D-AA55-46FF-FB9B2E467F6D}"/>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045383CC-909E-7DAA-6197-88A5D614EA80}"/>
              </a:ext>
            </a:extLst>
          </p:cNvPr>
          <p:cNvSpPr>
            <a:spLocks noGrp="1"/>
          </p:cNvSpPr>
          <p:nvPr>
            <p:ph idx="1"/>
          </p:nvPr>
        </p:nvSpPr>
        <p:spPr/>
        <p:txBody>
          <a:bodyPr/>
          <a:lstStyle/>
          <a:p>
            <a:r>
              <a:rPr lang="en-US" dirty="0"/>
              <a:t>When you talk to people, listen to what they have to say</a:t>
            </a:r>
          </a:p>
          <a:p>
            <a:pPr lvl="1"/>
            <a:r>
              <a:rPr lang="en-US" sz="3600" dirty="0"/>
              <a:t>Answer their questions</a:t>
            </a:r>
          </a:p>
          <a:p>
            <a:pPr lvl="1"/>
            <a:r>
              <a:rPr lang="en-US" sz="3600" dirty="0"/>
              <a:t>Deal </a:t>
            </a:r>
            <a:r>
              <a:rPr lang="en-US" sz="3600" i="1" dirty="0"/>
              <a:t>briefly</a:t>
            </a:r>
            <a:r>
              <a:rPr lang="en-US" sz="3600" dirty="0"/>
              <a:t> with their excuses</a:t>
            </a:r>
          </a:p>
          <a:p>
            <a:pPr lvl="1"/>
            <a:r>
              <a:rPr lang="en-US" sz="3600" dirty="0"/>
              <a:t>Return their focus to Jesus … who He is, what He has done for them</a:t>
            </a:r>
          </a:p>
        </p:txBody>
      </p:sp>
    </p:spTree>
    <p:extLst>
      <p:ext uri="{BB962C8B-B14F-4D97-AF65-F5344CB8AC3E}">
        <p14:creationId xmlns:p14="http://schemas.microsoft.com/office/powerpoint/2010/main" val="3424091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59F75-7679-FE62-948B-FDEF83C877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12D5F1-0E72-C898-0ACC-61D57737CAFB}"/>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8CAA3C89-7747-CE61-C8FA-2762D22A28DB}"/>
              </a:ext>
            </a:extLst>
          </p:cNvPr>
          <p:cNvSpPr>
            <a:spLocks noGrp="1"/>
          </p:cNvSpPr>
          <p:nvPr>
            <p:ph idx="1"/>
          </p:nvPr>
        </p:nvSpPr>
        <p:spPr/>
        <p:txBody>
          <a:bodyPr/>
          <a:lstStyle/>
          <a:p>
            <a:r>
              <a:rPr lang="en-US" dirty="0"/>
              <a:t>Pray for specific people in your circle of acquaintances who are not believers</a:t>
            </a:r>
          </a:p>
          <a:p>
            <a:pPr lvl="1"/>
            <a:r>
              <a:rPr lang="en-US" dirty="0"/>
              <a:t>Pray for opportunities to share with them </a:t>
            </a:r>
          </a:p>
          <a:p>
            <a:pPr lvl="1"/>
            <a:r>
              <a:rPr lang="en-US" dirty="0"/>
              <a:t>Pray that you will be aware “divine appointments” which God provides to share with others</a:t>
            </a:r>
          </a:p>
          <a:p>
            <a:pPr lvl="1"/>
            <a:r>
              <a:rPr lang="en-US" dirty="0"/>
              <a:t>Pray for god’s wisdom in using Jesus’ model for sharing the gospel</a:t>
            </a:r>
          </a:p>
          <a:p>
            <a:endParaRPr lang="en-US" dirty="0"/>
          </a:p>
        </p:txBody>
      </p:sp>
    </p:spTree>
    <p:extLst>
      <p:ext uri="{BB962C8B-B14F-4D97-AF65-F5344CB8AC3E}">
        <p14:creationId xmlns:p14="http://schemas.microsoft.com/office/powerpoint/2010/main" val="897287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120D3-6755-397C-9065-7AD3F8C077B9}"/>
              </a:ext>
            </a:extLst>
          </p:cNvPr>
          <p:cNvSpPr>
            <a:spLocks noGrp="1"/>
          </p:cNvSpPr>
          <p:nvPr>
            <p:ph type="title"/>
          </p:nvPr>
        </p:nvSpPr>
        <p:spPr/>
        <p:txBody>
          <a:bodyPr/>
          <a:lstStyle/>
          <a:p>
            <a:r>
              <a:rPr lang="en-US" dirty="0"/>
              <a:t>Who can you trust?</a:t>
            </a:r>
          </a:p>
        </p:txBody>
      </p:sp>
      <p:sp>
        <p:nvSpPr>
          <p:cNvPr id="3" name="Content Placeholder 2">
            <a:extLst>
              <a:ext uri="{FF2B5EF4-FFF2-40B4-BE49-F238E27FC236}">
                <a16:creationId xmlns:a16="http://schemas.microsoft.com/office/drawing/2014/main" id="{8BE8BFC4-29CF-120B-F701-0E14D5E961C6}"/>
              </a:ext>
            </a:extLst>
          </p:cNvPr>
          <p:cNvSpPr>
            <a:spLocks noGrp="1"/>
          </p:cNvSpPr>
          <p:nvPr>
            <p:ph idx="1"/>
          </p:nvPr>
        </p:nvSpPr>
        <p:spPr/>
        <p:txBody>
          <a:bodyPr/>
          <a:lstStyle/>
          <a:p>
            <a:r>
              <a:rPr lang="en-US" dirty="0"/>
              <a:t>What actions by another let you know you can trust them?</a:t>
            </a:r>
          </a:p>
          <a:p>
            <a:endParaRPr lang="en-US" dirty="0"/>
          </a:p>
          <a:p>
            <a:r>
              <a:rPr lang="en-US" dirty="0">
                <a:solidFill>
                  <a:srgbClr val="C00000"/>
                </a:solidFill>
              </a:rPr>
              <a:t>Today we study how Jesus built up trust with someone by the way He acted.</a:t>
            </a:r>
          </a:p>
          <a:p>
            <a:pPr marL="0" indent="0">
              <a:buNone/>
            </a:pPr>
            <a:r>
              <a:rPr lang="en-US" dirty="0">
                <a:solidFill>
                  <a:srgbClr val="C00000"/>
                </a:solidFill>
                <a:sym typeface="Wingdings" panose="05000000000000000000" pitchFamily="2" charset="2"/>
              </a:rPr>
              <a:t>	</a:t>
            </a:r>
            <a:r>
              <a:rPr lang="en-US" dirty="0">
                <a:solidFill>
                  <a:srgbClr val="C00000"/>
                </a:solidFill>
              </a:rPr>
              <a:t>We learn how to build up trust with people to </a:t>
            </a:r>
          </a:p>
          <a:p>
            <a:pPr marL="0" indent="0">
              <a:buNone/>
            </a:pPr>
            <a:r>
              <a:rPr lang="en-US" dirty="0">
                <a:solidFill>
                  <a:srgbClr val="C00000"/>
                </a:solidFill>
              </a:rPr>
              <a:t>	whom we can share the gospel</a:t>
            </a:r>
          </a:p>
          <a:p>
            <a:endParaRPr lang="en-US" dirty="0"/>
          </a:p>
          <a:p>
            <a:endParaRPr lang="en-US" dirty="0"/>
          </a:p>
        </p:txBody>
      </p:sp>
      <p:grpSp>
        <p:nvGrpSpPr>
          <p:cNvPr id="4" name="Group 3">
            <a:extLst>
              <a:ext uri="{FF2B5EF4-FFF2-40B4-BE49-F238E27FC236}">
                <a16:creationId xmlns:a16="http://schemas.microsoft.com/office/drawing/2014/main" id="{2906A29E-FF36-11F4-31AD-7D4A505F324D}"/>
              </a:ext>
            </a:extLst>
          </p:cNvPr>
          <p:cNvGrpSpPr/>
          <p:nvPr/>
        </p:nvGrpSpPr>
        <p:grpSpPr>
          <a:xfrm>
            <a:off x="1309068" y="2974694"/>
            <a:ext cx="9358744" cy="2998519"/>
            <a:chOff x="1585357" y="3101127"/>
            <a:chExt cx="9358744" cy="2998519"/>
          </a:xfrm>
        </p:grpSpPr>
        <p:pic>
          <p:nvPicPr>
            <p:cNvPr id="1026" name="Picture 2" descr="Trust">
              <a:extLst>
                <a:ext uri="{FF2B5EF4-FFF2-40B4-BE49-F238E27FC236}">
                  <a16:creationId xmlns:a16="http://schemas.microsoft.com/office/drawing/2014/main" id="{9EA053AF-A92D-C7B6-192F-5932E5831E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0396" y="3101127"/>
              <a:ext cx="2114234" cy="29985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yal friend">
              <a:extLst>
                <a:ext uri="{FF2B5EF4-FFF2-40B4-BE49-F238E27FC236}">
                  <a16:creationId xmlns:a16="http://schemas.microsoft.com/office/drawing/2014/main" id="{1DAF68FC-6F42-F788-B9BE-B6F3DFA61F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0589" y="3257176"/>
              <a:ext cx="2713512" cy="23743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choolgirls are Friends">
              <a:extLst>
                <a:ext uri="{FF2B5EF4-FFF2-40B4-BE49-F238E27FC236}">
                  <a16:creationId xmlns:a16="http://schemas.microsoft.com/office/drawing/2014/main" id="{F3ED67EB-A56B-5ADE-7C15-3FFAC7AFCD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5357" y="3257176"/>
              <a:ext cx="3400534" cy="268642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6265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A311A-1AE2-E465-0E7F-13D76732B1BE}"/>
              </a:ext>
            </a:extLst>
          </p:cNvPr>
          <p:cNvSpPr>
            <a:spLocks noGrp="1"/>
          </p:cNvSpPr>
          <p:nvPr>
            <p:ph type="title"/>
          </p:nvPr>
        </p:nvSpPr>
        <p:spPr/>
        <p:txBody>
          <a:bodyPr/>
          <a:lstStyle/>
          <a:p>
            <a:r>
              <a:rPr lang="en-US" dirty="0"/>
              <a:t>Family Activities</a:t>
            </a:r>
          </a:p>
        </p:txBody>
      </p:sp>
      <p:pic>
        <p:nvPicPr>
          <p:cNvPr id="4" name="Picture 3">
            <a:extLst>
              <a:ext uri="{FF2B5EF4-FFF2-40B4-BE49-F238E27FC236}">
                <a16:creationId xmlns:a16="http://schemas.microsoft.com/office/drawing/2014/main" id="{D64FE119-041B-DE57-9419-D4581304E602}"/>
              </a:ext>
            </a:extLst>
          </p:cNvPr>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7502539" y="1541036"/>
            <a:ext cx="4409524" cy="4104762"/>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5" name="Picture 4">
            <a:extLst>
              <a:ext uri="{FF2B5EF4-FFF2-40B4-BE49-F238E27FC236}">
                <a16:creationId xmlns:a16="http://schemas.microsoft.com/office/drawing/2014/main" id="{F54DBD14-F15B-DAD8-7C6D-E8342F320C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42628" y="3841750"/>
            <a:ext cx="3832029" cy="2785350"/>
          </a:xfrm>
          <a:prstGeom prst="rect">
            <a:avLst/>
          </a:prstGeom>
          <a:ln>
            <a:noFill/>
          </a:ln>
          <a:effectLst>
            <a:outerShdw blurRad="292100" dist="139700" dir="2700000" algn="tl" rotWithShape="0">
              <a:srgbClr val="333333">
                <a:alpha val="65000"/>
              </a:srgbClr>
            </a:outerShdw>
          </a:effectLst>
        </p:spPr>
      </p:pic>
      <p:sp>
        <p:nvSpPr>
          <p:cNvPr id="6" name="Speech Bubble: Rectangle with Corners Rounded 5">
            <a:extLst>
              <a:ext uri="{FF2B5EF4-FFF2-40B4-BE49-F238E27FC236}">
                <a16:creationId xmlns:a16="http://schemas.microsoft.com/office/drawing/2014/main" id="{291A2C52-ABDF-D232-616E-AC0129478992}"/>
              </a:ext>
            </a:extLst>
          </p:cNvPr>
          <p:cNvSpPr/>
          <p:nvPr/>
        </p:nvSpPr>
        <p:spPr>
          <a:xfrm>
            <a:off x="838200" y="1354238"/>
            <a:ext cx="6863787" cy="1990845"/>
          </a:xfrm>
          <a:prstGeom prst="wedgeRoundRectCallout">
            <a:avLst>
              <a:gd name="adj1" fmla="val -17547"/>
              <a:gd name="adj2" fmla="val 7529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Friends, two small scraps of paper found their way into the Baptist consulate in Wilie </a:t>
            </a:r>
            <a:r>
              <a:rPr lang="en-US" dirty="0" err="1">
                <a:latin typeface="Comic Sans MS" panose="030F0702030302020204" pitchFamily="66" charset="0"/>
              </a:rPr>
              <a:t>Sierusal</a:t>
            </a:r>
            <a:r>
              <a:rPr lang="en-US" dirty="0">
                <a:latin typeface="Comic Sans MS" panose="030F0702030302020204" pitchFamily="66" charset="0"/>
              </a:rPr>
              <a:t>. They came from a persecuted church, reminding us—quietly but powerfully—that God is still changing lives, even in the hardest places. Take a moment with it. Let their courage warm your heart. It’s a simple reminder, but one filled with hope. </a:t>
            </a:r>
          </a:p>
        </p:txBody>
      </p:sp>
    </p:spTree>
    <p:extLst>
      <p:ext uri="{BB962C8B-B14F-4D97-AF65-F5344CB8AC3E}">
        <p14:creationId xmlns:p14="http://schemas.microsoft.com/office/powerpoint/2010/main" val="417229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3A8BB-F358-7BE1-D449-37F3C71EE63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C8E4053-90EE-A190-EAF8-4B5CCF7CF77F}"/>
              </a:ext>
            </a:extLst>
          </p:cNvPr>
          <p:cNvPicPr>
            <a:picLocks noChangeAspect="1"/>
          </p:cNvPicPr>
          <p:nvPr/>
        </p:nvPicPr>
        <p:blipFill>
          <a:blip r:embed="rId2"/>
          <a:srcRect/>
          <a:stretch/>
        </p:blipFill>
        <p:spPr>
          <a:xfrm>
            <a:off x="19255" y="20739"/>
            <a:ext cx="12153491" cy="6816523"/>
          </a:xfrm>
          <a:prstGeom prst="rect">
            <a:avLst/>
          </a:prstGeom>
        </p:spPr>
      </p:pic>
      <p:sp>
        <p:nvSpPr>
          <p:cNvPr id="2" name="TextBox 1">
            <a:extLst>
              <a:ext uri="{FF2B5EF4-FFF2-40B4-BE49-F238E27FC236}">
                <a16:creationId xmlns:a16="http://schemas.microsoft.com/office/drawing/2014/main" id="{25A31860-C0B6-6BD5-67C5-5619B78660A6}"/>
              </a:ext>
            </a:extLst>
          </p:cNvPr>
          <p:cNvSpPr txBox="1"/>
          <p:nvPr/>
        </p:nvSpPr>
        <p:spPr>
          <a:xfrm>
            <a:off x="1745673" y="5094514"/>
            <a:ext cx="9001496" cy="1569660"/>
          </a:xfrm>
          <a:prstGeom prst="rect">
            <a:avLst/>
          </a:prstGeom>
          <a:noFill/>
        </p:spPr>
        <p:txBody>
          <a:bodyPr wrap="square" rtlCol="0">
            <a:spAutoFit/>
          </a:bodyPr>
          <a:lstStyle/>
          <a:p>
            <a:pPr algn="ctr"/>
            <a:r>
              <a:rPr lang="en-US" sz="4800" dirty="0">
                <a:solidFill>
                  <a:srgbClr val="FFFF00"/>
                </a:solidFill>
                <a:latin typeface="ADLaM Display" panose="02010000000000000000" pitchFamily="2" charset="0"/>
                <a:ea typeface="ADLaM Display" panose="02010000000000000000" pitchFamily="2" charset="0"/>
                <a:cs typeface="ADLaM Display" panose="02010000000000000000" pitchFamily="2" charset="0"/>
              </a:rPr>
              <a:t>Testimony of the Samaritan Woman at the Well</a:t>
            </a:r>
          </a:p>
        </p:txBody>
      </p:sp>
    </p:spTree>
    <p:extLst>
      <p:ext uri="{BB962C8B-B14F-4D97-AF65-F5344CB8AC3E}">
        <p14:creationId xmlns:p14="http://schemas.microsoft.com/office/powerpoint/2010/main" val="245081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588" y="533400"/>
            <a:ext cx="12188825" cy="4419600"/>
          </a:xfrm>
        </p:spPr>
        <p:txBody>
          <a:bodyPr anchor="b">
            <a:noAutofit/>
          </a:bodyPr>
          <a:lstStyle/>
          <a:p>
            <a:pPr>
              <a:lnSpc>
                <a:spcPct val="150000"/>
              </a:lnSpc>
              <a:spcAft>
                <a:spcPts val="0"/>
              </a:spcAft>
            </a:pPr>
            <a:r>
              <a:rPr lang="en-US" sz="5500" dirty="0"/>
              <a:t>1. Jesus Invites Us to </a:t>
            </a:r>
            <a:br>
              <a:rPr lang="en-US" sz="5500" dirty="0"/>
            </a:br>
            <a:r>
              <a:rPr lang="en-US" sz="5500" dirty="0">
                <a:solidFill>
                  <a:srgbClr val="FFFF00"/>
                </a:solidFill>
              </a:rPr>
              <a:t>Living</a:t>
            </a:r>
            <a:r>
              <a:rPr lang="en-US" sz="5500" dirty="0"/>
              <a:t> </a:t>
            </a:r>
            <a:r>
              <a:rPr lang="en-US" sz="5500" dirty="0">
                <a:solidFill>
                  <a:srgbClr val="FFFF00"/>
                </a:solidFill>
              </a:rPr>
              <a:t>Water</a:t>
            </a:r>
            <a:r>
              <a:rPr lang="en-US" sz="5500" dirty="0"/>
              <a:t>. </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31B17-D039-7136-989F-5B03BDA9AB98}"/>
              </a:ext>
            </a:extLst>
          </p:cNvPr>
          <p:cNvSpPr>
            <a:spLocks noGrp="1"/>
          </p:cNvSpPr>
          <p:nvPr>
            <p:ph type="title"/>
          </p:nvPr>
        </p:nvSpPr>
        <p:spPr/>
        <p:txBody>
          <a:bodyPr/>
          <a:lstStyle/>
          <a:p>
            <a:pPr algn="l"/>
            <a:r>
              <a:rPr lang="en-US" dirty="0"/>
              <a:t>Listen for a surprise.</a:t>
            </a:r>
          </a:p>
        </p:txBody>
      </p:sp>
      <p:sp>
        <p:nvSpPr>
          <p:cNvPr id="3" name="Content Placeholder 2">
            <a:extLst>
              <a:ext uri="{FF2B5EF4-FFF2-40B4-BE49-F238E27FC236}">
                <a16:creationId xmlns:a16="http://schemas.microsoft.com/office/drawing/2014/main" id="{7A2287BA-477C-1762-D1A4-D162F6ABD5C3}"/>
              </a:ext>
            </a:extLst>
          </p:cNvPr>
          <p:cNvSpPr>
            <a:spLocks noGrp="1"/>
          </p:cNvSpPr>
          <p:nvPr>
            <p:ph idx="1"/>
          </p:nvPr>
        </p:nvSpPr>
        <p:spPr>
          <a:xfrm>
            <a:off x="1208107" y="1690688"/>
            <a:ext cx="9775785" cy="4351338"/>
          </a:xfrm>
        </p:spPr>
        <p:txBody>
          <a:bodyPr/>
          <a:lstStyle/>
          <a:p>
            <a:pPr marL="0" indent="0" algn="ctr">
              <a:buNone/>
            </a:pPr>
            <a:r>
              <a:rPr lang="en-US" dirty="0"/>
              <a:t>John 4:7-14 (NIV)   When a Samaritan woman came to draw water, Jesus said to her, "Will you give me a drink?" 8 (His disciples had gone into the town to buy food.)  9 The Samaritan woman said to him, "You are a Jew and I am a Samaritan woman. How can you ask me for a drink?" (For Jews do not associate with Samaritans.)   10 Jesus </a:t>
            </a:r>
          </a:p>
        </p:txBody>
      </p:sp>
    </p:spTree>
    <p:extLst>
      <p:ext uri="{BB962C8B-B14F-4D97-AF65-F5344CB8AC3E}">
        <p14:creationId xmlns:p14="http://schemas.microsoft.com/office/powerpoint/2010/main" val="45615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257DC-FA19-017A-D38A-6380668A20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CCD3BD-F352-FD67-CFEC-C5E9D65BF889}"/>
              </a:ext>
            </a:extLst>
          </p:cNvPr>
          <p:cNvSpPr>
            <a:spLocks noGrp="1"/>
          </p:cNvSpPr>
          <p:nvPr>
            <p:ph type="title"/>
          </p:nvPr>
        </p:nvSpPr>
        <p:spPr/>
        <p:txBody>
          <a:bodyPr/>
          <a:lstStyle/>
          <a:p>
            <a:pPr algn="l"/>
            <a:r>
              <a:rPr lang="en-US" dirty="0"/>
              <a:t>Listen for a surprise.</a:t>
            </a:r>
          </a:p>
        </p:txBody>
      </p:sp>
      <p:sp>
        <p:nvSpPr>
          <p:cNvPr id="3" name="Content Placeholder 2">
            <a:extLst>
              <a:ext uri="{FF2B5EF4-FFF2-40B4-BE49-F238E27FC236}">
                <a16:creationId xmlns:a16="http://schemas.microsoft.com/office/drawing/2014/main" id="{668EFFC0-E345-F8AF-E866-D0848C772206}"/>
              </a:ext>
            </a:extLst>
          </p:cNvPr>
          <p:cNvSpPr>
            <a:spLocks noGrp="1"/>
          </p:cNvSpPr>
          <p:nvPr>
            <p:ph idx="1"/>
          </p:nvPr>
        </p:nvSpPr>
        <p:spPr>
          <a:xfrm>
            <a:off x="1208107" y="1690688"/>
            <a:ext cx="9775785" cy="4351338"/>
          </a:xfrm>
        </p:spPr>
        <p:txBody>
          <a:bodyPr/>
          <a:lstStyle/>
          <a:p>
            <a:pPr marL="0" indent="0" algn="ctr">
              <a:buNone/>
            </a:pPr>
            <a:r>
              <a:rPr lang="en-US" dirty="0"/>
              <a:t>answered her, "If you knew the gift of God and who it is that asks you for a drink, you would have asked him and he would have given you living water."   11 "Sir," the woman said, "you have nothing to draw with and the well is deep. Where can you get this living water? 12 Are you greater than our father Jacob, who gave </a:t>
            </a:r>
          </a:p>
        </p:txBody>
      </p:sp>
    </p:spTree>
    <p:extLst>
      <p:ext uri="{BB962C8B-B14F-4D97-AF65-F5344CB8AC3E}">
        <p14:creationId xmlns:p14="http://schemas.microsoft.com/office/powerpoint/2010/main" val="4258668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9FE97-BB20-C9CA-5408-1E16FCF84C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B40A39-8698-71BA-83F6-B4C27A90F6F2}"/>
              </a:ext>
            </a:extLst>
          </p:cNvPr>
          <p:cNvSpPr>
            <a:spLocks noGrp="1"/>
          </p:cNvSpPr>
          <p:nvPr>
            <p:ph type="title"/>
          </p:nvPr>
        </p:nvSpPr>
        <p:spPr/>
        <p:txBody>
          <a:bodyPr/>
          <a:lstStyle/>
          <a:p>
            <a:pPr algn="l"/>
            <a:r>
              <a:rPr lang="en-US" dirty="0"/>
              <a:t>Listen for a surprise.</a:t>
            </a:r>
          </a:p>
        </p:txBody>
      </p:sp>
      <p:sp>
        <p:nvSpPr>
          <p:cNvPr id="3" name="Content Placeholder 2">
            <a:extLst>
              <a:ext uri="{FF2B5EF4-FFF2-40B4-BE49-F238E27FC236}">
                <a16:creationId xmlns:a16="http://schemas.microsoft.com/office/drawing/2014/main" id="{15976840-FAC4-DB26-E933-DEFCB0B8314B}"/>
              </a:ext>
            </a:extLst>
          </p:cNvPr>
          <p:cNvSpPr>
            <a:spLocks noGrp="1"/>
          </p:cNvSpPr>
          <p:nvPr>
            <p:ph idx="1"/>
          </p:nvPr>
        </p:nvSpPr>
        <p:spPr>
          <a:xfrm>
            <a:off x="1208107" y="1690688"/>
            <a:ext cx="9775785" cy="4351338"/>
          </a:xfrm>
        </p:spPr>
        <p:txBody>
          <a:bodyPr/>
          <a:lstStyle/>
          <a:p>
            <a:pPr marL="0" indent="0" algn="ctr">
              <a:buNone/>
            </a:pPr>
            <a:r>
              <a:rPr lang="en-US" dirty="0"/>
              <a:t>us the well and drank from it himself, as did also his sons and his flocks and herds?"   13  Jesus answered, "Everyone who drinks this water will be thirsty again, 14  but whoever drinks the water I give him will never thirst. Indeed, the water I give him will become in him a spring of water welling up to eternal life."</a:t>
            </a:r>
          </a:p>
        </p:txBody>
      </p:sp>
      <p:pic>
        <p:nvPicPr>
          <p:cNvPr id="5" name="Picture 4">
            <a:extLst>
              <a:ext uri="{FF2B5EF4-FFF2-40B4-BE49-F238E27FC236}">
                <a16:creationId xmlns:a16="http://schemas.microsoft.com/office/drawing/2014/main" id="{FD319774-FE8F-5019-1660-ED722F1CE640}"/>
              </a:ext>
            </a:extLst>
          </p:cNvPr>
          <p:cNvPicPr>
            <a:picLocks noChangeAspect="1"/>
          </p:cNvPicPr>
          <p:nvPr/>
        </p:nvPicPr>
        <p:blipFill>
          <a:blip r:embed="rId2"/>
          <a:stretch>
            <a:fillRect/>
          </a:stretch>
        </p:blipFill>
        <p:spPr>
          <a:xfrm>
            <a:off x="5019808" y="5613723"/>
            <a:ext cx="2152381" cy="32823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30970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9DDF8-13BA-CFFB-A0C3-07BD50FFEE78}"/>
              </a:ext>
            </a:extLst>
          </p:cNvPr>
          <p:cNvSpPr>
            <a:spLocks noGrp="1"/>
          </p:cNvSpPr>
          <p:nvPr>
            <p:ph type="title"/>
          </p:nvPr>
        </p:nvSpPr>
        <p:spPr/>
        <p:txBody>
          <a:bodyPr/>
          <a:lstStyle/>
          <a:p>
            <a:r>
              <a:rPr lang="en-US" dirty="0"/>
              <a:t>Jesus Invites Us to Living Water.</a:t>
            </a:r>
          </a:p>
        </p:txBody>
      </p:sp>
      <p:sp>
        <p:nvSpPr>
          <p:cNvPr id="3" name="Content Placeholder 2">
            <a:extLst>
              <a:ext uri="{FF2B5EF4-FFF2-40B4-BE49-F238E27FC236}">
                <a16:creationId xmlns:a16="http://schemas.microsoft.com/office/drawing/2014/main" id="{B445FEE1-658C-7F1B-70D9-2248038E5367}"/>
              </a:ext>
            </a:extLst>
          </p:cNvPr>
          <p:cNvSpPr>
            <a:spLocks noGrp="1"/>
          </p:cNvSpPr>
          <p:nvPr>
            <p:ph idx="1"/>
          </p:nvPr>
        </p:nvSpPr>
        <p:spPr/>
        <p:txBody>
          <a:bodyPr/>
          <a:lstStyle/>
          <a:p>
            <a:r>
              <a:rPr lang="en-US" dirty="0">
                <a:solidFill>
                  <a:srgbClr val="C00000"/>
                </a:solidFill>
              </a:rPr>
              <a:t>Note the Samaritan woman’s surprise:</a:t>
            </a:r>
          </a:p>
          <a:p>
            <a:pPr lvl="1"/>
            <a:r>
              <a:rPr lang="en-US" sz="3600" dirty="0">
                <a:solidFill>
                  <a:srgbClr val="C00000"/>
                </a:solidFill>
              </a:rPr>
              <a:t>Jesus was a Jew</a:t>
            </a:r>
          </a:p>
          <a:p>
            <a:pPr lvl="1"/>
            <a:r>
              <a:rPr lang="en-US" sz="3600" dirty="0">
                <a:solidFill>
                  <a:srgbClr val="C00000"/>
                </a:solidFill>
              </a:rPr>
              <a:t>She was Samaritan, she was a woman</a:t>
            </a:r>
          </a:p>
          <a:p>
            <a:pPr lvl="1"/>
            <a:r>
              <a:rPr lang="en-US" sz="3600" dirty="0">
                <a:solidFill>
                  <a:srgbClr val="C00000"/>
                </a:solidFill>
              </a:rPr>
              <a:t>Jews didn’t associate with Samaritans</a:t>
            </a:r>
          </a:p>
          <a:p>
            <a:pPr lvl="1"/>
            <a:r>
              <a:rPr lang="en-US" sz="3600" dirty="0">
                <a:solidFill>
                  <a:srgbClr val="C00000"/>
                </a:solidFill>
              </a:rPr>
              <a:t>Relative to a Jewish rabbi, a Samaritan woman was at the bottom of the social ladder</a:t>
            </a:r>
          </a:p>
        </p:txBody>
      </p:sp>
    </p:spTree>
    <p:extLst>
      <p:ext uri="{BB962C8B-B14F-4D97-AF65-F5344CB8AC3E}">
        <p14:creationId xmlns:p14="http://schemas.microsoft.com/office/powerpoint/2010/main" val="296790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A152E-1556-06D0-F887-5A0DFC2EF506}"/>
              </a:ext>
            </a:extLst>
          </p:cNvPr>
          <p:cNvSpPr>
            <a:spLocks noGrp="1"/>
          </p:cNvSpPr>
          <p:nvPr>
            <p:ph type="title"/>
          </p:nvPr>
        </p:nvSpPr>
        <p:spPr/>
        <p:txBody>
          <a:bodyPr/>
          <a:lstStyle/>
          <a:p>
            <a:r>
              <a:rPr lang="en-US" dirty="0"/>
              <a:t>Jesus Invites Us to Living Water.</a:t>
            </a:r>
          </a:p>
        </p:txBody>
      </p:sp>
      <p:sp>
        <p:nvSpPr>
          <p:cNvPr id="3" name="Content Placeholder 2">
            <a:extLst>
              <a:ext uri="{FF2B5EF4-FFF2-40B4-BE49-F238E27FC236}">
                <a16:creationId xmlns:a16="http://schemas.microsoft.com/office/drawing/2014/main" id="{91BDE68C-63A4-F8D9-60F9-2E9B97BD620D}"/>
              </a:ext>
            </a:extLst>
          </p:cNvPr>
          <p:cNvSpPr>
            <a:spLocks noGrp="1"/>
          </p:cNvSpPr>
          <p:nvPr>
            <p:ph idx="1"/>
          </p:nvPr>
        </p:nvSpPr>
        <p:spPr/>
        <p:txBody>
          <a:bodyPr/>
          <a:lstStyle/>
          <a:p>
            <a:r>
              <a:rPr lang="en-US" dirty="0"/>
              <a:t>Jesus answered …</a:t>
            </a:r>
          </a:p>
        </p:txBody>
      </p:sp>
      <p:sp>
        <p:nvSpPr>
          <p:cNvPr id="4" name="TextBox 3">
            <a:extLst>
              <a:ext uri="{FF2B5EF4-FFF2-40B4-BE49-F238E27FC236}">
                <a16:creationId xmlns:a16="http://schemas.microsoft.com/office/drawing/2014/main" id="{EC8C2548-07DB-E7BA-A13A-3B451A715196}"/>
              </a:ext>
            </a:extLst>
          </p:cNvPr>
          <p:cNvSpPr txBox="1"/>
          <p:nvPr/>
        </p:nvSpPr>
        <p:spPr>
          <a:xfrm>
            <a:off x="1909823" y="2951544"/>
            <a:ext cx="8194876" cy="2554545"/>
          </a:xfrm>
          <a:prstGeom prst="rect">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4000" dirty="0"/>
              <a:t>"</a:t>
            </a:r>
            <a:r>
              <a:rPr lang="en-US" sz="4000" dirty="0">
                <a:solidFill>
                  <a:srgbClr val="FFFF00"/>
                </a:solidFill>
              </a:rPr>
              <a:t>If</a:t>
            </a:r>
            <a:r>
              <a:rPr lang="en-US" sz="4000" dirty="0"/>
              <a:t> you knew the </a:t>
            </a:r>
            <a:r>
              <a:rPr lang="en-US" sz="4000" u="sng" dirty="0"/>
              <a:t>gift</a:t>
            </a:r>
            <a:r>
              <a:rPr lang="en-US" sz="4000" dirty="0"/>
              <a:t> of God and </a:t>
            </a:r>
            <a:r>
              <a:rPr lang="en-US" sz="4000" u="sng" dirty="0"/>
              <a:t>who</a:t>
            </a:r>
            <a:r>
              <a:rPr lang="en-US" sz="4000" dirty="0"/>
              <a:t> it is that asks you for a drink, [</a:t>
            </a:r>
            <a:r>
              <a:rPr lang="en-US" sz="4000" dirty="0">
                <a:solidFill>
                  <a:srgbClr val="FFFF00"/>
                </a:solidFill>
              </a:rPr>
              <a:t>then</a:t>
            </a:r>
            <a:r>
              <a:rPr lang="en-US" sz="4000" dirty="0"/>
              <a:t>] you would have </a:t>
            </a:r>
            <a:r>
              <a:rPr lang="en-US" sz="4000" u="sng" dirty="0"/>
              <a:t>asked</a:t>
            </a:r>
            <a:r>
              <a:rPr lang="en-US" sz="4000" dirty="0"/>
              <a:t> him, and he would have </a:t>
            </a:r>
            <a:r>
              <a:rPr lang="en-US" sz="4000" u="sng" dirty="0"/>
              <a:t>given</a:t>
            </a:r>
            <a:r>
              <a:rPr lang="en-US" sz="4000" dirty="0"/>
              <a:t> you living water." </a:t>
            </a:r>
          </a:p>
        </p:txBody>
      </p:sp>
    </p:spTree>
    <p:extLst>
      <p:ext uri="{BB962C8B-B14F-4D97-AF65-F5344CB8AC3E}">
        <p14:creationId xmlns:p14="http://schemas.microsoft.com/office/powerpoint/2010/main" val="8256325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ppt/theme/theme2.xml><?xml version="1.0" encoding="utf-8"?>
<a:theme xmlns:a="http://schemas.openxmlformats.org/drawingml/2006/main" name="1_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docProps/app.xml><?xml version="1.0" encoding="utf-8"?>
<Properties xmlns="http://schemas.openxmlformats.org/officeDocument/2006/extended-properties" xmlns:vt="http://schemas.openxmlformats.org/officeDocument/2006/docPropsVTypes">
  <Template>ss4</Template>
  <TotalTime>215</TotalTime>
  <Words>1501</Words>
  <Application>Microsoft Office PowerPoint</Application>
  <PresentationFormat>Widescreen</PresentationFormat>
  <Paragraphs>111</Paragraphs>
  <Slides>31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ADLaM Display</vt:lpstr>
      <vt:lpstr>Arial</vt:lpstr>
      <vt:lpstr>Calibri</vt:lpstr>
      <vt:lpstr>Comic Sans MS</vt:lpstr>
      <vt:lpstr>HelveticaNeueLT Std Lt</vt:lpstr>
      <vt:lpstr>Wingdings</vt:lpstr>
      <vt:lpstr>Office Theme</vt:lpstr>
      <vt:lpstr>1_Office Theme</vt:lpstr>
      <vt:lpstr>PowerPoint Presentation</vt:lpstr>
      <vt:lpstr>Video Introduction</vt:lpstr>
      <vt:lpstr>Who can you trust?</vt:lpstr>
      <vt:lpstr>1. Jesus Invites Us to  Living Water. </vt:lpstr>
      <vt:lpstr>Listen for a surprise.</vt:lpstr>
      <vt:lpstr>Listen for a surprise.</vt:lpstr>
      <vt:lpstr>Listen for a surprise.</vt:lpstr>
      <vt:lpstr>Jesus Invites Us to Living Water.</vt:lpstr>
      <vt:lpstr>Jesus Invites Us to Living Water.</vt:lpstr>
      <vt:lpstr>Jesus Invites Us to Living Water.</vt:lpstr>
      <vt:lpstr>Jesus Invites Us to Living Water.</vt:lpstr>
      <vt:lpstr>Jesus Invites Us to Living Water.</vt:lpstr>
      <vt:lpstr>Jesus Invites Us to Living Water.</vt:lpstr>
      <vt:lpstr>2. Jesus Invites Us to Living Relationships.</vt:lpstr>
      <vt:lpstr>Listen for a sad confession by the woman.</vt:lpstr>
      <vt:lpstr>Listen for a sad confession by the woman.</vt:lpstr>
      <vt:lpstr>Jesus Invites Us to Living Relationships</vt:lpstr>
      <vt:lpstr>Jesus Invites Us to Living Relationships</vt:lpstr>
      <vt:lpstr>Jesus Invites Us to Living Relationships</vt:lpstr>
      <vt:lpstr>3. Jesus Invites Us into  Living Mission.</vt:lpstr>
      <vt:lpstr>Listen for a sudden realization.</vt:lpstr>
      <vt:lpstr>Jesus Invites Us into Living Mission.</vt:lpstr>
      <vt:lpstr>Jesus Invites Us into Living Mission.</vt:lpstr>
      <vt:lpstr>Jesus Invites Us into Living Mission.</vt:lpstr>
      <vt:lpstr>Top Ten Pointers from Jesus’ Encounter</vt:lpstr>
      <vt:lpstr>Top Ten Pointers from Jesus’ Encounter</vt:lpstr>
      <vt:lpstr>Application</vt:lpstr>
      <vt:lpstr>Application</vt:lpstr>
      <vt:lpstr>Application</vt:lpstr>
      <vt:lpstr>Family Activities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Armstrong</dc:creator>
  <cp:lastModifiedBy>Steve Armstrong</cp:lastModifiedBy>
  <cp:revision>5</cp:revision>
  <dcterms:created xsi:type="dcterms:W3CDTF">2026-03-24T12:38:05Z</dcterms:created>
  <dcterms:modified xsi:type="dcterms:W3CDTF">2026-03-24T16:13:35Z</dcterms:modified>
</cp:coreProperties>
</file>