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257" r:id="rId5"/>
    <p:sldId id="258" r:id="rId6"/>
    <p:sldId id="579" r:id="rId7"/>
    <p:sldId id="259" r:id="rId8"/>
    <p:sldId id="260" r:id="rId9"/>
    <p:sldId id="580" r:id="rId10"/>
    <p:sldId id="581" r:id="rId11"/>
    <p:sldId id="582" r:id="rId12"/>
    <p:sldId id="793" r:id="rId13"/>
    <p:sldId id="583" r:id="rId14"/>
    <p:sldId id="794" r:id="rId15"/>
    <p:sldId id="795" r:id="rId16"/>
    <p:sldId id="797" r:id="rId17"/>
    <p:sldId id="798" r:id="rId18"/>
    <p:sldId id="800" r:id="rId19"/>
    <p:sldId id="799" r:id="rId20"/>
    <p:sldId id="801" r:id="rId21"/>
    <p:sldId id="802" r:id="rId22"/>
    <p:sldId id="796" r:id="rId23"/>
    <p:sldId id="803" r:id="rId24"/>
    <p:sldId id="804" r:id="rId25"/>
    <p:sldId id="805" r:id="rId26"/>
    <p:sldId id="806" r:id="rId27"/>
    <p:sldId id="807" r:id="rId28"/>
    <p:sldId id="808" r:id="rId29"/>
    <p:sldId id="809" r:id="rId30"/>
    <p:sldId id="8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847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8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076485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83142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42816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86721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85807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0510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404124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682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903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273017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547244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581279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37950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228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s://tinyurl.com/2m6ne4n9"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inyurl.com/bdnbbba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722" y="-142504"/>
            <a:ext cx="12227441" cy="7000503"/>
          </a:xfrm>
          <a:prstGeom prst="rect">
            <a:avLst/>
          </a:prstGeom>
        </p:spPr>
      </p:pic>
      <p:sp>
        <p:nvSpPr>
          <p:cNvPr id="2" name="TextBox 1">
            <a:extLst>
              <a:ext uri="{FF2B5EF4-FFF2-40B4-BE49-F238E27FC236}">
                <a16:creationId xmlns:a16="http://schemas.microsoft.com/office/drawing/2014/main" id="{642ACE74-E9B1-4859-69B1-0D9EDD81896C}"/>
              </a:ext>
            </a:extLst>
          </p:cNvPr>
          <p:cNvSpPr txBox="1"/>
          <p:nvPr/>
        </p:nvSpPr>
        <p:spPr>
          <a:xfrm>
            <a:off x="1785255" y="5759532"/>
            <a:ext cx="8621485" cy="646331"/>
          </a:xfrm>
          <a:prstGeom prst="rect">
            <a:avLst/>
          </a:prstGeom>
          <a:noFill/>
        </p:spPr>
        <p:txBody>
          <a:bodyPr wrap="square" rtlCol="0">
            <a:spAutoFit/>
          </a:bodyPr>
          <a:lstStyle/>
          <a:p>
            <a:pPr algn="ctr"/>
            <a:r>
              <a:rPr lang="en-US" sz="3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The Testimony of John the Baptist</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D692-3C1F-0B96-62F0-34E09A905D94}"/>
              </a:ext>
            </a:extLst>
          </p:cNvPr>
          <p:cNvSpPr>
            <a:spLocks noGrp="1"/>
          </p:cNvSpPr>
          <p:nvPr>
            <p:ph type="title"/>
          </p:nvPr>
        </p:nvSpPr>
        <p:spPr/>
        <p:txBody>
          <a:bodyPr/>
          <a:lstStyle/>
          <a:p>
            <a:r>
              <a:rPr lang="en-US" dirty="0"/>
              <a:t>Identity Pointed Toward Jesus</a:t>
            </a:r>
          </a:p>
        </p:txBody>
      </p:sp>
      <p:sp>
        <p:nvSpPr>
          <p:cNvPr id="3" name="Content Placeholder 2">
            <a:extLst>
              <a:ext uri="{FF2B5EF4-FFF2-40B4-BE49-F238E27FC236}">
                <a16:creationId xmlns:a16="http://schemas.microsoft.com/office/drawing/2014/main" id="{C40816C4-DA03-80C9-8077-20CDBCC48936}"/>
              </a:ext>
            </a:extLst>
          </p:cNvPr>
          <p:cNvSpPr>
            <a:spLocks noGrp="1"/>
          </p:cNvSpPr>
          <p:nvPr>
            <p:ph idx="1"/>
          </p:nvPr>
        </p:nvSpPr>
        <p:spPr/>
        <p:txBody>
          <a:bodyPr/>
          <a:lstStyle/>
          <a:p>
            <a:r>
              <a:rPr lang="en-US" dirty="0"/>
              <a:t>Why do you think John the Baptist used the idea of being “</a:t>
            </a:r>
            <a:r>
              <a:rPr lang="en-US" b="1" dirty="0"/>
              <a:t>the voice</a:t>
            </a:r>
            <a:r>
              <a:rPr lang="en-US" dirty="0"/>
              <a:t>” to describe his role?</a:t>
            </a:r>
          </a:p>
          <a:p>
            <a:r>
              <a:rPr lang="en-US" dirty="0"/>
              <a:t>What does it mean to seek </a:t>
            </a:r>
            <a:br>
              <a:rPr lang="en-US" dirty="0"/>
            </a:br>
            <a:r>
              <a:rPr lang="en-US" dirty="0"/>
              <a:t>your identity in Christ?</a:t>
            </a:r>
          </a:p>
          <a:p>
            <a:r>
              <a:rPr lang="en-US" dirty="0"/>
              <a:t>What difference does seeking </a:t>
            </a:r>
            <a:br>
              <a:rPr lang="en-US" dirty="0"/>
            </a:br>
            <a:r>
              <a:rPr lang="en-US" dirty="0"/>
              <a:t>your identity in Christ make </a:t>
            </a:r>
            <a:br>
              <a:rPr lang="en-US" dirty="0"/>
            </a:br>
            <a:r>
              <a:rPr lang="en-US" dirty="0"/>
              <a:t>in everyday life? </a:t>
            </a:r>
          </a:p>
          <a:p>
            <a:endParaRPr lang="en-US" dirty="0"/>
          </a:p>
          <a:p>
            <a:endParaRPr lang="en-US" dirty="0"/>
          </a:p>
          <a:p>
            <a:endParaRPr lang="en-US" dirty="0"/>
          </a:p>
        </p:txBody>
      </p:sp>
      <p:sp>
        <p:nvSpPr>
          <p:cNvPr id="4" name="Rectangle 2">
            <a:extLst>
              <a:ext uri="{FF2B5EF4-FFF2-40B4-BE49-F238E27FC236}">
                <a16:creationId xmlns:a16="http://schemas.microsoft.com/office/drawing/2014/main" id="{55E55A8D-377A-5413-E53A-93705EF305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40733B9A-5120-495A-6ED5-07EB7F6C332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a:extLst>
              <a:ext uri="{FF2B5EF4-FFF2-40B4-BE49-F238E27FC236}">
                <a16:creationId xmlns:a16="http://schemas.microsoft.com/office/drawing/2014/main" id="{34E2A516-9CFF-62A0-3BCF-0C0556CFD8CD}"/>
              </a:ext>
            </a:extLst>
          </p:cNvPr>
          <p:cNvGrpSpPr/>
          <p:nvPr/>
        </p:nvGrpSpPr>
        <p:grpSpPr>
          <a:xfrm>
            <a:off x="7785663" y="3151095"/>
            <a:ext cx="2210765" cy="2093938"/>
            <a:chOff x="6204030" y="4213200"/>
            <a:chExt cx="2210765" cy="2093938"/>
          </a:xfrm>
        </p:grpSpPr>
        <p:sp>
          <p:nvSpPr>
            <p:cNvPr id="10" name="Rectangle 9">
              <a:extLst>
                <a:ext uri="{FF2B5EF4-FFF2-40B4-BE49-F238E27FC236}">
                  <a16:creationId xmlns:a16="http://schemas.microsoft.com/office/drawing/2014/main" id="{B2FD1640-D349-8EDF-A1D7-E0D55796AD68}"/>
                </a:ext>
              </a:extLst>
            </p:cNvPr>
            <p:cNvSpPr/>
            <p:nvPr/>
          </p:nvSpPr>
          <p:spPr>
            <a:xfrm>
              <a:off x="6204030" y="4213200"/>
              <a:ext cx="2210765" cy="20939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10DF9-F0BD-C4DE-3A7D-21B98899B3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913" y="4343375"/>
              <a:ext cx="1835934" cy="1833588"/>
            </a:xfrm>
            <a:prstGeom prst="rect">
              <a:avLst/>
            </a:prstGeom>
          </p:spPr>
        </p:pic>
      </p:grpSp>
    </p:spTree>
    <p:extLst>
      <p:ext uri="{BB962C8B-B14F-4D97-AF65-F5344CB8AC3E}">
        <p14:creationId xmlns:p14="http://schemas.microsoft.com/office/powerpoint/2010/main" val="3621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John the Baptist’s </a:t>
            </a:r>
            <a:r>
              <a:rPr lang="en-US" sz="5500" dirty="0">
                <a:solidFill>
                  <a:srgbClr val="FFFF00"/>
                </a:solidFill>
              </a:rPr>
              <a:t>Ministry</a:t>
            </a:r>
            <a:r>
              <a:rPr lang="en-US" sz="5500" dirty="0"/>
              <a:t> Pointed Toward </a:t>
            </a:r>
            <a:r>
              <a:rPr lang="en-US" sz="5500" dirty="0">
                <a:solidFill>
                  <a:srgbClr val="FFFF00"/>
                </a:solidFill>
              </a:rPr>
              <a:t>Jesus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7CE6-F2A5-9342-81CE-CA6C267E616B}"/>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A8963785-E029-7E00-494A-DCC53AB8CFD6}"/>
              </a:ext>
            </a:extLst>
          </p:cNvPr>
          <p:cNvSpPr>
            <a:spLocks noGrp="1"/>
          </p:cNvSpPr>
          <p:nvPr>
            <p:ph idx="1"/>
          </p:nvPr>
        </p:nvSpPr>
        <p:spPr>
          <a:xfrm>
            <a:off x="2311561" y="1883499"/>
            <a:ext cx="7568878" cy="4351338"/>
          </a:xfrm>
        </p:spPr>
        <p:txBody>
          <a:bodyPr/>
          <a:lstStyle/>
          <a:p>
            <a:pPr marL="0" indent="0" algn="ctr">
              <a:buNone/>
            </a:pPr>
            <a:r>
              <a:rPr lang="en-US" dirty="0"/>
              <a:t>John 1:24-28 (NIV)  Now some Pharisees who had been sent 25  questioned him, "Why then do you baptize if you are not the Christ, nor Elijah, nor the Prophet?" 26  "I baptize with water," John replied, "but among you </a:t>
            </a:r>
          </a:p>
        </p:txBody>
      </p:sp>
    </p:spTree>
    <p:extLst>
      <p:ext uri="{BB962C8B-B14F-4D97-AF65-F5344CB8AC3E}">
        <p14:creationId xmlns:p14="http://schemas.microsoft.com/office/powerpoint/2010/main" val="39631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EE2D6-7AE3-FC6B-790C-6D3BE5DE0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7378D-3F99-CE0B-0E19-6C805F600319}"/>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71BBB47D-943D-F588-BA93-0808E04B6815}"/>
              </a:ext>
            </a:extLst>
          </p:cNvPr>
          <p:cNvSpPr>
            <a:spLocks noGrp="1"/>
          </p:cNvSpPr>
          <p:nvPr>
            <p:ph idx="1"/>
          </p:nvPr>
        </p:nvSpPr>
        <p:spPr>
          <a:xfrm>
            <a:off x="1817225" y="1883499"/>
            <a:ext cx="8063214" cy="4351338"/>
          </a:xfrm>
        </p:spPr>
        <p:txBody>
          <a:bodyPr/>
          <a:lstStyle/>
          <a:p>
            <a:pPr marL="0" indent="0" algn="ctr">
              <a:buNone/>
            </a:pPr>
            <a:r>
              <a:rPr lang="en-US" dirty="0"/>
              <a:t>stands one you do not know. 27  He is the one who comes after me, the thongs of whose sandals I am not worthy to untie." 28  This all happened at Bethany on the other side of the Jordan, where John was baptizing.</a:t>
            </a:r>
          </a:p>
          <a:p>
            <a:pPr marL="0" indent="0" algn="ctr">
              <a:buNone/>
            </a:pPr>
            <a:endParaRPr lang="en-US" dirty="0"/>
          </a:p>
        </p:txBody>
      </p:sp>
      <p:pic>
        <p:nvPicPr>
          <p:cNvPr id="4" name="Picture 3">
            <a:extLst>
              <a:ext uri="{FF2B5EF4-FFF2-40B4-BE49-F238E27FC236}">
                <a16:creationId xmlns:a16="http://schemas.microsoft.com/office/drawing/2014/main" id="{BA70A688-3802-02B9-7592-2FF88A55E948}"/>
              </a:ext>
            </a:extLst>
          </p:cNvPr>
          <p:cNvPicPr>
            <a:picLocks noChangeAspect="1"/>
          </p:cNvPicPr>
          <p:nvPr/>
        </p:nvPicPr>
        <p:blipFill>
          <a:blip r:embed="rId2"/>
          <a:stretch>
            <a:fillRect/>
          </a:stretch>
        </p:blipFill>
        <p:spPr>
          <a:xfrm>
            <a:off x="5157905" y="5416953"/>
            <a:ext cx="1876190" cy="2540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2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AEDD-2736-ACC0-73BC-035B4B75B8EA}"/>
              </a:ext>
            </a:extLst>
          </p:cNvPr>
          <p:cNvSpPr>
            <a:spLocks noGrp="1"/>
          </p:cNvSpPr>
          <p:nvPr>
            <p:ph type="title"/>
          </p:nvPr>
        </p:nvSpPr>
        <p:spPr/>
        <p:txBody>
          <a:bodyPr/>
          <a:lstStyle/>
          <a:p>
            <a:r>
              <a:rPr lang="en-US" dirty="0"/>
              <a:t>Ministry Pointed Toward Jesus</a:t>
            </a:r>
          </a:p>
        </p:txBody>
      </p:sp>
      <p:sp>
        <p:nvSpPr>
          <p:cNvPr id="3" name="Content Placeholder 2">
            <a:extLst>
              <a:ext uri="{FF2B5EF4-FFF2-40B4-BE49-F238E27FC236}">
                <a16:creationId xmlns:a16="http://schemas.microsoft.com/office/drawing/2014/main" id="{DE2069F1-3B04-02D3-1BF3-6CFAD192BC15}"/>
              </a:ext>
            </a:extLst>
          </p:cNvPr>
          <p:cNvSpPr>
            <a:spLocks noGrp="1"/>
          </p:cNvSpPr>
          <p:nvPr>
            <p:ph idx="1"/>
          </p:nvPr>
        </p:nvSpPr>
        <p:spPr/>
        <p:txBody>
          <a:bodyPr/>
          <a:lstStyle/>
          <a:p>
            <a:r>
              <a:rPr lang="en-US" dirty="0"/>
              <a:t>How did John the Baptist’s baptism point toward Jesus?</a:t>
            </a:r>
          </a:p>
          <a:p>
            <a:r>
              <a:rPr lang="en-US" dirty="0"/>
              <a:t>What do you think is the significance of the phrase “whose sandal strap I’m not worthy to untie”?</a:t>
            </a:r>
          </a:p>
          <a:p>
            <a:r>
              <a:rPr lang="en-US" dirty="0"/>
              <a:t>Identify the ways John lifted up the Christ and at the same time highlighted his own unworthiness. </a:t>
            </a:r>
          </a:p>
          <a:p>
            <a:endParaRPr lang="en-US" dirty="0"/>
          </a:p>
        </p:txBody>
      </p:sp>
    </p:spTree>
    <p:extLst>
      <p:ext uri="{BB962C8B-B14F-4D97-AF65-F5344CB8AC3E}">
        <p14:creationId xmlns:p14="http://schemas.microsoft.com/office/powerpoint/2010/main" val="18259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8A94-6FB5-6F1E-22C1-F1D632D03CD2}"/>
              </a:ext>
            </a:extLst>
          </p:cNvPr>
          <p:cNvSpPr>
            <a:spLocks noGrp="1"/>
          </p:cNvSpPr>
          <p:nvPr>
            <p:ph type="title"/>
          </p:nvPr>
        </p:nvSpPr>
        <p:spPr/>
        <p:txBody>
          <a:bodyPr/>
          <a:lstStyle/>
          <a:p>
            <a:r>
              <a:rPr lang="en-US" dirty="0"/>
              <a:t>Testimony Pointed Toward Jesus</a:t>
            </a:r>
          </a:p>
        </p:txBody>
      </p:sp>
      <p:sp>
        <p:nvSpPr>
          <p:cNvPr id="3" name="Content Placeholder 2">
            <a:extLst>
              <a:ext uri="{FF2B5EF4-FFF2-40B4-BE49-F238E27FC236}">
                <a16:creationId xmlns:a16="http://schemas.microsoft.com/office/drawing/2014/main" id="{1064DC0E-E28A-AA09-CC7B-797DDB0D1E8C}"/>
              </a:ext>
            </a:extLst>
          </p:cNvPr>
          <p:cNvSpPr>
            <a:spLocks noGrp="1"/>
          </p:cNvSpPr>
          <p:nvPr>
            <p:ph idx="1"/>
          </p:nvPr>
        </p:nvSpPr>
        <p:spPr/>
        <p:txBody>
          <a:bodyPr/>
          <a:lstStyle/>
          <a:p>
            <a:r>
              <a:rPr lang="en-US" dirty="0"/>
              <a:t>Are there ways to serve God vocationally even if you are not in full-time ministry?  How can we be the “warm up act” for people learning about the Good News of salvation?</a:t>
            </a:r>
          </a:p>
          <a:p>
            <a:r>
              <a:rPr lang="en-US" dirty="0"/>
              <a:t>How could you surrender your vocational service, inside or outside of the home, as a place for Christ to rule and reign? </a:t>
            </a:r>
          </a:p>
          <a:p>
            <a:endParaRPr lang="en-US" dirty="0"/>
          </a:p>
        </p:txBody>
      </p:sp>
    </p:spTree>
    <p:extLst>
      <p:ext uri="{BB962C8B-B14F-4D97-AF65-F5344CB8AC3E}">
        <p14:creationId xmlns:p14="http://schemas.microsoft.com/office/powerpoint/2010/main" val="226410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1336-A9F7-FBBF-9584-4DDCC0DE475E}"/>
              </a:ext>
            </a:extLst>
          </p:cNvPr>
          <p:cNvSpPr>
            <a:spLocks noGrp="1"/>
          </p:cNvSpPr>
          <p:nvPr>
            <p:ph type="title"/>
          </p:nvPr>
        </p:nvSpPr>
        <p:spPr/>
        <p:txBody>
          <a:bodyPr/>
          <a:lstStyle/>
          <a:p>
            <a:r>
              <a:rPr lang="en-US" dirty="0"/>
              <a:t>Ministry Pointed Toward Jesus</a:t>
            </a:r>
          </a:p>
        </p:txBody>
      </p:sp>
      <p:sp>
        <p:nvSpPr>
          <p:cNvPr id="3" name="Content Placeholder 2">
            <a:extLst>
              <a:ext uri="{FF2B5EF4-FFF2-40B4-BE49-F238E27FC236}">
                <a16:creationId xmlns:a16="http://schemas.microsoft.com/office/drawing/2014/main" id="{AD42D7DD-1533-4C40-2C70-D4AEB68507F5}"/>
              </a:ext>
            </a:extLst>
          </p:cNvPr>
          <p:cNvSpPr>
            <a:spLocks noGrp="1"/>
          </p:cNvSpPr>
          <p:nvPr>
            <p:ph idx="1"/>
          </p:nvPr>
        </p:nvSpPr>
        <p:spPr/>
        <p:txBody>
          <a:bodyPr/>
          <a:lstStyle/>
          <a:p>
            <a:r>
              <a:rPr lang="en-US" dirty="0"/>
              <a:t>How do we confess/communicate/declare Christ’s superiority over us today?</a:t>
            </a:r>
          </a:p>
          <a:p>
            <a:endParaRPr lang="en-US" dirty="0"/>
          </a:p>
        </p:txBody>
      </p:sp>
      <p:pic>
        <p:nvPicPr>
          <p:cNvPr id="5" name="Picture 4">
            <a:extLst>
              <a:ext uri="{FF2B5EF4-FFF2-40B4-BE49-F238E27FC236}">
                <a16:creationId xmlns:a16="http://schemas.microsoft.com/office/drawing/2014/main" id="{73024D11-D819-0EA5-D053-F4EC4BE103EB}"/>
              </a:ext>
            </a:extLst>
          </p:cNvPr>
          <p:cNvPicPr>
            <a:picLocks noChangeAspect="1"/>
          </p:cNvPicPr>
          <p:nvPr/>
        </p:nvPicPr>
        <p:blipFill>
          <a:blip r:embed="rId2"/>
          <a:stretch>
            <a:fillRect/>
          </a:stretch>
        </p:blipFill>
        <p:spPr>
          <a:xfrm>
            <a:off x="4649526" y="3194613"/>
            <a:ext cx="1949322" cy="2887884"/>
          </a:xfrm>
          <a:prstGeom prst="rect">
            <a:avLst/>
          </a:prstGeom>
        </p:spPr>
      </p:pic>
    </p:spTree>
    <p:extLst>
      <p:ext uri="{BB962C8B-B14F-4D97-AF65-F5344CB8AC3E}">
        <p14:creationId xmlns:p14="http://schemas.microsoft.com/office/powerpoint/2010/main" val="230821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John the Baptist’s </a:t>
            </a:r>
            <a:r>
              <a:rPr lang="en-US" sz="5500" dirty="0">
                <a:solidFill>
                  <a:srgbClr val="FFFF00"/>
                </a:solidFill>
              </a:rPr>
              <a:t>Testimony</a:t>
            </a:r>
            <a:r>
              <a:rPr lang="en-US" sz="5500" dirty="0"/>
              <a:t> Pointed Toward </a:t>
            </a:r>
            <a:r>
              <a:rPr lang="en-US" sz="5500" dirty="0">
                <a:solidFill>
                  <a:srgbClr val="FFFF00"/>
                </a:solidFill>
              </a:rPr>
              <a:t>Jesus</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11E0-5768-1B1B-2E75-A9F9EFA80974}"/>
              </a:ext>
            </a:extLst>
          </p:cNvPr>
          <p:cNvSpPr>
            <a:spLocks noGrp="1"/>
          </p:cNvSpPr>
          <p:nvPr>
            <p:ph type="title"/>
          </p:nvPr>
        </p:nvSpPr>
        <p:spPr/>
        <p:txBody>
          <a:bodyPr/>
          <a:lstStyle/>
          <a:p>
            <a:pPr algn="l"/>
            <a:r>
              <a:rPr lang="en-US" dirty="0"/>
              <a:t>Listen for an introduction.</a:t>
            </a:r>
          </a:p>
        </p:txBody>
      </p:sp>
      <p:sp>
        <p:nvSpPr>
          <p:cNvPr id="3" name="Content Placeholder 2">
            <a:extLst>
              <a:ext uri="{FF2B5EF4-FFF2-40B4-BE49-F238E27FC236}">
                <a16:creationId xmlns:a16="http://schemas.microsoft.com/office/drawing/2014/main" id="{B759F7D2-C218-936C-6D27-E3110B1BFDD9}"/>
              </a:ext>
            </a:extLst>
          </p:cNvPr>
          <p:cNvSpPr>
            <a:spLocks noGrp="1"/>
          </p:cNvSpPr>
          <p:nvPr>
            <p:ph idx="1"/>
          </p:nvPr>
        </p:nvSpPr>
        <p:spPr>
          <a:xfrm>
            <a:off x="1304563" y="1871924"/>
            <a:ext cx="9582873" cy="4351338"/>
          </a:xfrm>
        </p:spPr>
        <p:txBody>
          <a:bodyPr/>
          <a:lstStyle/>
          <a:p>
            <a:pPr marL="0" indent="0" algn="ctr">
              <a:buNone/>
            </a:pPr>
            <a:r>
              <a:rPr lang="en-US" dirty="0"/>
              <a:t>John 1:29-34 (NIV)  The next day John saw Jesus coming toward him and said, "Look, the Lamb of God, who takes away the sin of the world! 30  This is the one I meant when I said, 'A man who comes after me has surpassed me because he was before me.' </a:t>
            </a:r>
          </a:p>
        </p:txBody>
      </p:sp>
    </p:spTree>
    <p:extLst>
      <p:ext uri="{BB962C8B-B14F-4D97-AF65-F5344CB8AC3E}">
        <p14:creationId xmlns:p14="http://schemas.microsoft.com/office/powerpoint/2010/main" val="23662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0BD14-D94E-CDA5-92C5-A46DCC39D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FF95F-B3E3-B586-5BD0-675B99E20118}"/>
              </a:ext>
            </a:extLst>
          </p:cNvPr>
          <p:cNvSpPr>
            <a:spLocks noGrp="1"/>
          </p:cNvSpPr>
          <p:nvPr>
            <p:ph type="title"/>
          </p:nvPr>
        </p:nvSpPr>
        <p:spPr/>
        <p:txBody>
          <a:bodyPr/>
          <a:lstStyle/>
          <a:p>
            <a:pPr algn="l"/>
            <a:r>
              <a:rPr lang="en-US" dirty="0"/>
              <a:t>Listen for an introduction.</a:t>
            </a:r>
          </a:p>
        </p:txBody>
      </p:sp>
      <p:sp>
        <p:nvSpPr>
          <p:cNvPr id="3" name="Content Placeholder 2">
            <a:extLst>
              <a:ext uri="{FF2B5EF4-FFF2-40B4-BE49-F238E27FC236}">
                <a16:creationId xmlns:a16="http://schemas.microsoft.com/office/drawing/2014/main" id="{902B8E44-F131-9E2D-8301-AC12AE457941}"/>
              </a:ext>
            </a:extLst>
          </p:cNvPr>
          <p:cNvSpPr>
            <a:spLocks noGrp="1"/>
          </p:cNvSpPr>
          <p:nvPr>
            <p:ph idx="1"/>
          </p:nvPr>
        </p:nvSpPr>
        <p:spPr>
          <a:xfrm>
            <a:off x="1510737" y="1906648"/>
            <a:ext cx="9170526" cy="4351338"/>
          </a:xfrm>
        </p:spPr>
        <p:txBody>
          <a:bodyPr/>
          <a:lstStyle/>
          <a:p>
            <a:pPr marL="0" indent="0" algn="ctr">
              <a:buNone/>
            </a:pPr>
            <a:r>
              <a:rPr lang="en-US" dirty="0"/>
              <a:t>31  I myself did not know him, but the reason I came baptizing with water was that he might be revealed to Israel." 32  Then John gave this testimony: "I saw the Spirit come down from heaven as a dove and remain on him. 33  I would not</a:t>
            </a:r>
          </a:p>
        </p:txBody>
      </p:sp>
    </p:spTree>
    <p:extLst>
      <p:ext uri="{BB962C8B-B14F-4D97-AF65-F5344CB8AC3E}">
        <p14:creationId xmlns:p14="http://schemas.microsoft.com/office/powerpoint/2010/main" val="233286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Testimony of </a:t>
            </a:r>
            <a:br>
              <a:rPr lang="en-US" dirty="0"/>
            </a:br>
            <a:r>
              <a:rPr lang="en-US" dirty="0"/>
              <a:t>John the Baptist</a:t>
            </a:r>
          </a:p>
        </p:txBody>
      </p:sp>
      <p:sp>
        <p:nvSpPr>
          <p:cNvPr id="3" name="Subtitle 2"/>
          <p:cNvSpPr>
            <a:spLocks noGrp="1"/>
          </p:cNvSpPr>
          <p:nvPr>
            <p:ph type="subTitle" idx="1"/>
          </p:nvPr>
        </p:nvSpPr>
        <p:spPr>
          <a:xfrm>
            <a:off x="1524000" y="3906982"/>
            <a:ext cx="9144000" cy="1350818"/>
          </a:xfrm>
        </p:spPr>
        <p:txBody>
          <a:bodyPr/>
          <a:lstStyle/>
          <a:p>
            <a:r>
              <a:rPr lang="en-US"/>
              <a:t>March 1</a:t>
            </a:r>
            <a:endParaRPr lang="en-US"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C905-E252-BACD-86A9-AC1874656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A56D3-2F79-FEC8-0AB5-3E22F2AAFF0B}"/>
              </a:ext>
            </a:extLst>
          </p:cNvPr>
          <p:cNvSpPr>
            <a:spLocks noGrp="1"/>
          </p:cNvSpPr>
          <p:nvPr>
            <p:ph type="title"/>
          </p:nvPr>
        </p:nvSpPr>
        <p:spPr/>
        <p:txBody>
          <a:bodyPr/>
          <a:lstStyle/>
          <a:p>
            <a:pPr algn="l"/>
            <a:r>
              <a:rPr lang="en-US" dirty="0"/>
              <a:t>Listen for an introduction.</a:t>
            </a:r>
          </a:p>
        </p:txBody>
      </p:sp>
      <p:sp>
        <p:nvSpPr>
          <p:cNvPr id="3" name="Content Placeholder 2">
            <a:extLst>
              <a:ext uri="{FF2B5EF4-FFF2-40B4-BE49-F238E27FC236}">
                <a16:creationId xmlns:a16="http://schemas.microsoft.com/office/drawing/2014/main" id="{ABA597E6-2735-9361-5A8A-5CB4E6197E2D}"/>
              </a:ext>
            </a:extLst>
          </p:cNvPr>
          <p:cNvSpPr>
            <a:spLocks noGrp="1"/>
          </p:cNvSpPr>
          <p:nvPr>
            <p:ph idx="1"/>
          </p:nvPr>
        </p:nvSpPr>
        <p:spPr>
          <a:xfrm>
            <a:off x="1510737" y="1906648"/>
            <a:ext cx="9170526" cy="4351338"/>
          </a:xfrm>
        </p:spPr>
        <p:txBody>
          <a:bodyPr/>
          <a:lstStyle/>
          <a:p>
            <a:pPr marL="0" indent="0" algn="ctr">
              <a:buNone/>
            </a:pPr>
            <a:r>
              <a:rPr lang="en-US" dirty="0"/>
              <a:t>have known him, except that the one who sent me to baptize with water told me, 'The man on whom you see the Spirit come down and remain is he who will baptize with the Holy Spirit.' 34  I have seen and I testify that this is the Son of God."</a:t>
            </a:r>
          </a:p>
        </p:txBody>
      </p:sp>
      <p:pic>
        <p:nvPicPr>
          <p:cNvPr id="4" name="Picture 3">
            <a:extLst>
              <a:ext uri="{FF2B5EF4-FFF2-40B4-BE49-F238E27FC236}">
                <a16:creationId xmlns:a16="http://schemas.microsoft.com/office/drawing/2014/main" id="{CFA5BCDD-97E2-AAD0-79DC-ECB00734C25E}"/>
              </a:ext>
            </a:extLst>
          </p:cNvPr>
          <p:cNvPicPr>
            <a:picLocks noChangeAspect="1"/>
          </p:cNvPicPr>
          <p:nvPr/>
        </p:nvPicPr>
        <p:blipFill>
          <a:blip r:embed="rId2"/>
          <a:stretch>
            <a:fillRect/>
          </a:stretch>
        </p:blipFill>
        <p:spPr>
          <a:xfrm>
            <a:off x="5157905" y="5416953"/>
            <a:ext cx="1876190" cy="2540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4523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A679-8D1A-5D38-4112-40D6FBEDCF7D}"/>
              </a:ext>
            </a:extLst>
          </p:cNvPr>
          <p:cNvSpPr>
            <a:spLocks noGrp="1"/>
          </p:cNvSpPr>
          <p:nvPr>
            <p:ph type="title"/>
          </p:nvPr>
        </p:nvSpPr>
        <p:spPr/>
        <p:txBody>
          <a:bodyPr/>
          <a:lstStyle/>
          <a:p>
            <a:r>
              <a:rPr lang="en-US" dirty="0"/>
              <a:t>Testimony Pointed Toward Jesus</a:t>
            </a:r>
          </a:p>
        </p:txBody>
      </p:sp>
      <p:sp>
        <p:nvSpPr>
          <p:cNvPr id="3" name="Content Placeholder 2">
            <a:extLst>
              <a:ext uri="{FF2B5EF4-FFF2-40B4-BE49-F238E27FC236}">
                <a16:creationId xmlns:a16="http://schemas.microsoft.com/office/drawing/2014/main" id="{1120BFF5-686B-0DEC-8353-F42CBBBA6217}"/>
              </a:ext>
            </a:extLst>
          </p:cNvPr>
          <p:cNvSpPr>
            <a:spLocks noGrp="1"/>
          </p:cNvSpPr>
          <p:nvPr>
            <p:ph idx="1"/>
          </p:nvPr>
        </p:nvSpPr>
        <p:spPr/>
        <p:txBody>
          <a:bodyPr/>
          <a:lstStyle/>
          <a:p>
            <a:r>
              <a:rPr lang="en-US" dirty="0"/>
              <a:t>What two titles did John the Baptist ascribe to Jesus? </a:t>
            </a:r>
          </a:p>
          <a:p>
            <a:endParaRPr lang="en-US" dirty="0"/>
          </a:p>
        </p:txBody>
      </p:sp>
      <p:sp>
        <p:nvSpPr>
          <p:cNvPr id="4" name="TextBox 3">
            <a:extLst>
              <a:ext uri="{FF2B5EF4-FFF2-40B4-BE49-F238E27FC236}">
                <a16:creationId xmlns:a16="http://schemas.microsoft.com/office/drawing/2014/main" id="{9D750CBF-BF42-B112-2AEC-B4093E8F6BBE}"/>
              </a:ext>
            </a:extLst>
          </p:cNvPr>
          <p:cNvSpPr txBox="1"/>
          <p:nvPr/>
        </p:nvSpPr>
        <p:spPr>
          <a:xfrm>
            <a:off x="1030147" y="3298785"/>
            <a:ext cx="10131706"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John saw Jesus coming toward him and said, "Look, the Lamb of God, who takes away the sin of the world!  …   I have seen and I testify that this is the Son of God."</a:t>
            </a:r>
          </a:p>
        </p:txBody>
      </p:sp>
    </p:spTree>
    <p:extLst>
      <p:ext uri="{BB962C8B-B14F-4D97-AF65-F5344CB8AC3E}">
        <p14:creationId xmlns:p14="http://schemas.microsoft.com/office/powerpoint/2010/main" val="391331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2654-F7F6-0A8D-3E4F-487A3D68B556}"/>
              </a:ext>
            </a:extLst>
          </p:cNvPr>
          <p:cNvSpPr>
            <a:spLocks noGrp="1"/>
          </p:cNvSpPr>
          <p:nvPr>
            <p:ph type="title"/>
          </p:nvPr>
        </p:nvSpPr>
        <p:spPr/>
        <p:txBody>
          <a:bodyPr/>
          <a:lstStyle/>
          <a:p>
            <a:r>
              <a:rPr lang="en-US" dirty="0"/>
              <a:t>Testimony Pointed Toward Jesus</a:t>
            </a:r>
          </a:p>
        </p:txBody>
      </p:sp>
      <p:sp>
        <p:nvSpPr>
          <p:cNvPr id="3" name="Content Placeholder 2">
            <a:extLst>
              <a:ext uri="{FF2B5EF4-FFF2-40B4-BE49-F238E27FC236}">
                <a16:creationId xmlns:a16="http://schemas.microsoft.com/office/drawing/2014/main" id="{A391A8A5-53A0-26A7-0F57-372138103BDA}"/>
              </a:ext>
            </a:extLst>
          </p:cNvPr>
          <p:cNvSpPr>
            <a:spLocks noGrp="1"/>
          </p:cNvSpPr>
          <p:nvPr>
            <p:ph idx="1"/>
          </p:nvPr>
        </p:nvSpPr>
        <p:spPr/>
        <p:txBody>
          <a:bodyPr/>
          <a:lstStyle/>
          <a:p>
            <a:r>
              <a:rPr lang="en-US" dirty="0"/>
              <a:t>How are they both important to understand Him rightly?</a:t>
            </a:r>
          </a:p>
          <a:p>
            <a:endParaRPr lang="en-US" dirty="0"/>
          </a:p>
        </p:txBody>
      </p:sp>
      <p:graphicFrame>
        <p:nvGraphicFramePr>
          <p:cNvPr id="4" name="Table 3">
            <a:extLst>
              <a:ext uri="{FF2B5EF4-FFF2-40B4-BE49-F238E27FC236}">
                <a16:creationId xmlns:a16="http://schemas.microsoft.com/office/drawing/2014/main" id="{194585CD-79DC-2176-AABC-55218269D625}"/>
              </a:ext>
            </a:extLst>
          </p:cNvPr>
          <p:cNvGraphicFramePr>
            <a:graphicFrameLocks noGrp="1"/>
          </p:cNvGraphicFramePr>
          <p:nvPr>
            <p:extLst>
              <p:ext uri="{D42A27DB-BD31-4B8C-83A1-F6EECF244321}">
                <p14:modId xmlns:p14="http://schemas.microsoft.com/office/powerpoint/2010/main" val="2792722003"/>
              </p:ext>
            </p:extLst>
          </p:nvPr>
        </p:nvGraphicFramePr>
        <p:xfrm>
          <a:off x="444982" y="3269774"/>
          <a:ext cx="11302036" cy="1463040"/>
        </p:xfrm>
        <a:graphic>
          <a:graphicData uri="http://schemas.openxmlformats.org/drawingml/2006/table">
            <a:tbl>
              <a:tblPr firstRow="1" bandRow="1">
                <a:tableStyleId>{5C22544A-7EE6-4342-B048-85BDC9FD1C3A}</a:tableStyleId>
              </a:tblPr>
              <a:tblGrid>
                <a:gridCol w="5651018">
                  <a:extLst>
                    <a:ext uri="{9D8B030D-6E8A-4147-A177-3AD203B41FA5}">
                      <a16:colId xmlns:a16="http://schemas.microsoft.com/office/drawing/2014/main" val="3950027757"/>
                    </a:ext>
                  </a:extLst>
                </a:gridCol>
                <a:gridCol w="5651018">
                  <a:extLst>
                    <a:ext uri="{9D8B030D-6E8A-4147-A177-3AD203B41FA5}">
                      <a16:colId xmlns:a16="http://schemas.microsoft.com/office/drawing/2014/main" val="163908519"/>
                    </a:ext>
                  </a:extLst>
                </a:gridCol>
              </a:tblGrid>
              <a:tr h="0">
                <a:tc>
                  <a:txBody>
                    <a:bodyPr/>
                    <a:lstStyle/>
                    <a:p>
                      <a:pPr algn="ctr"/>
                      <a:r>
                        <a:rPr lang="en-US" sz="2800" dirty="0"/>
                        <a:t>Lamb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Son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68993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04455"/>
                  </a:ext>
                </a:extLst>
              </a:tr>
            </a:tbl>
          </a:graphicData>
        </a:graphic>
      </p:graphicFrame>
    </p:spTree>
    <p:extLst>
      <p:ext uri="{BB962C8B-B14F-4D97-AF65-F5344CB8AC3E}">
        <p14:creationId xmlns:p14="http://schemas.microsoft.com/office/powerpoint/2010/main" val="218947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7B58-9514-A52C-AA17-391358943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4F0F8-BEE9-DFD0-7B15-F35E143E0A78}"/>
              </a:ext>
            </a:extLst>
          </p:cNvPr>
          <p:cNvSpPr>
            <a:spLocks noGrp="1"/>
          </p:cNvSpPr>
          <p:nvPr>
            <p:ph type="title"/>
          </p:nvPr>
        </p:nvSpPr>
        <p:spPr/>
        <p:txBody>
          <a:bodyPr/>
          <a:lstStyle/>
          <a:p>
            <a:r>
              <a:rPr lang="en-US" dirty="0"/>
              <a:t>Testimony Pointed Toward Jesus</a:t>
            </a:r>
          </a:p>
        </p:txBody>
      </p:sp>
      <p:sp>
        <p:nvSpPr>
          <p:cNvPr id="3" name="Content Placeholder 2">
            <a:extLst>
              <a:ext uri="{FF2B5EF4-FFF2-40B4-BE49-F238E27FC236}">
                <a16:creationId xmlns:a16="http://schemas.microsoft.com/office/drawing/2014/main" id="{04EE0A69-CDC4-B1FB-FFE7-6A7A865BA22A}"/>
              </a:ext>
            </a:extLst>
          </p:cNvPr>
          <p:cNvSpPr>
            <a:spLocks noGrp="1"/>
          </p:cNvSpPr>
          <p:nvPr>
            <p:ph idx="1"/>
          </p:nvPr>
        </p:nvSpPr>
        <p:spPr/>
        <p:txBody>
          <a:bodyPr/>
          <a:lstStyle/>
          <a:p>
            <a:r>
              <a:rPr lang="en-US" dirty="0"/>
              <a:t>What are the “sins of the world”?   What does Jesus do with the sins of the world?  </a:t>
            </a:r>
          </a:p>
          <a:p>
            <a:pPr marL="0" indent="0">
              <a:buNone/>
            </a:pPr>
            <a:endParaRPr lang="en-US" dirty="0"/>
          </a:p>
        </p:txBody>
      </p:sp>
      <p:sp>
        <p:nvSpPr>
          <p:cNvPr id="5" name="TextBox 4">
            <a:extLst>
              <a:ext uri="{FF2B5EF4-FFF2-40B4-BE49-F238E27FC236}">
                <a16:creationId xmlns:a16="http://schemas.microsoft.com/office/drawing/2014/main" id="{52371D80-927B-E0DF-A5FE-F73EBDBE3D55}"/>
              </a:ext>
            </a:extLst>
          </p:cNvPr>
          <p:cNvSpPr txBox="1"/>
          <p:nvPr/>
        </p:nvSpPr>
        <p:spPr>
          <a:xfrm>
            <a:off x="2419108" y="3462685"/>
            <a:ext cx="6771190" cy="1077218"/>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"Look, the Lamb of God, who takes away the sin of the world!</a:t>
            </a:r>
          </a:p>
        </p:txBody>
      </p:sp>
    </p:spTree>
    <p:extLst>
      <p:ext uri="{BB962C8B-B14F-4D97-AF65-F5344CB8AC3E}">
        <p14:creationId xmlns:p14="http://schemas.microsoft.com/office/powerpoint/2010/main" val="405944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E6F4-4C27-BD54-6190-594925CA9EC6}"/>
              </a:ext>
            </a:extLst>
          </p:cNvPr>
          <p:cNvSpPr>
            <a:spLocks noGrp="1"/>
          </p:cNvSpPr>
          <p:nvPr>
            <p:ph type="title"/>
          </p:nvPr>
        </p:nvSpPr>
        <p:spPr/>
        <p:txBody>
          <a:bodyPr/>
          <a:lstStyle/>
          <a:p>
            <a:r>
              <a:rPr lang="en-US" dirty="0"/>
              <a:t>Testimony Pointed Toward Jesus</a:t>
            </a:r>
          </a:p>
        </p:txBody>
      </p:sp>
      <p:sp>
        <p:nvSpPr>
          <p:cNvPr id="3" name="Content Placeholder 2">
            <a:extLst>
              <a:ext uri="{FF2B5EF4-FFF2-40B4-BE49-F238E27FC236}">
                <a16:creationId xmlns:a16="http://schemas.microsoft.com/office/drawing/2014/main" id="{1A117148-95B4-DB5A-16DA-00D397B9EB67}"/>
              </a:ext>
            </a:extLst>
          </p:cNvPr>
          <p:cNvSpPr>
            <a:spLocks noGrp="1"/>
          </p:cNvSpPr>
          <p:nvPr>
            <p:ph idx="1"/>
          </p:nvPr>
        </p:nvSpPr>
        <p:spPr/>
        <p:txBody>
          <a:bodyPr/>
          <a:lstStyle/>
          <a:p>
            <a:r>
              <a:rPr lang="en-US" dirty="0"/>
              <a:t>John had a personal experience with Jesus and that was important.  Why is a personal testimony so powerful?</a:t>
            </a:r>
          </a:p>
          <a:p>
            <a:endParaRPr lang="en-US" dirty="0"/>
          </a:p>
        </p:txBody>
      </p:sp>
      <p:pic>
        <p:nvPicPr>
          <p:cNvPr id="5" name="Picture 4">
            <a:extLst>
              <a:ext uri="{FF2B5EF4-FFF2-40B4-BE49-F238E27FC236}">
                <a16:creationId xmlns:a16="http://schemas.microsoft.com/office/drawing/2014/main" id="{5E09AE06-1A61-4AAD-2D62-7D96CEAC8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271" y="2824223"/>
            <a:ext cx="3927736" cy="3927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38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7375-ED28-AF8D-AE7B-84C8F41A1B5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502D5BC-4201-3520-6CE2-86D5A2D40624}"/>
              </a:ext>
            </a:extLst>
          </p:cNvPr>
          <p:cNvSpPr>
            <a:spLocks noGrp="1"/>
          </p:cNvSpPr>
          <p:nvPr>
            <p:ph idx="1"/>
          </p:nvPr>
        </p:nvSpPr>
        <p:spPr>
          <a:xfrm>
            <a:off x="838200" y="2071867"/>
            <a:ext cx="10515600" cy="4105095"/>
          </a:xfrm>
        </p:spPr>
        <p:txBody>
          <a:bodyPr/>
          <a:lstStyle/>
          <a:p>
            <a:r>
              <a:rPr lang="en-US" dirty="0"/>
              <a:t>Where do you need to apply John’s words, “He must become greater, I must become less”? </a:t>
            </a:r>
          </a:p>
          <a:p>
            <a:pPr lvl="1"/>
            <a:r>
              <a:rPr lang="en-US" sz="3600" dirty="0"/>
              <a:t>In your finances</a:t>
            </a:r>
          </a:p>
          <a:p>
            <a:pPr lvl="1"/>
            <a:r>
              <a:rPr lang="en-US" sz="3600" dirty="0"/>
              <a:t>In your family</a:t>
            </a:r>
          </a:p>
          <a:p>
            <a:pPr lvl="1"/>
            <a:r>
              <a:rPr lang="en-US" sz="3600" dirty="0"/>
              <a:t>With your co-workers</a:t>
            </a:r>
          </a:p>
          <a:p>
            <a:endParaRPr lang="en-US" dirty="0"/>
          </a:p>
        </p:txBody>
      </p:sp>
    </p:spTree>
    <p:extLst>
      <p:ext uri="{BB962C8B-B14F-4D97-AF65-F5344CB8AC3E}">
        <p14:creationId xmlns:p14="http://schemas.microsoft.com/office/powerpoint/2010/main" val="214497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F10B-F52A-AA99-C11A-D5837C988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B7C04-0AF4-13C3-66F6-0FFFD21D6C7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EB12609-850A-7555-9C80-910A9C742824}"/>
              </a:ext>
            </a:extLst>
          </p:cNvPr>
          <p:cNvSpPr>
            <a:spLocks noGrp="1"/>
          </p:cNvSpPr>
          <p:nvPr>
            <p:ph idx="1"/>
          </p:nvPr>
        </p:nvSpPr>
        <p:spPr>
          <a:xfrm>
            <a:off x="838200" y="2187615"/>
            <a:ext cx="10515600" cy="3989348"/>
          </a:xfrm>
        </p:spPr>
        <p:txBody>
          <a:bodyPr/>
          <a:lstStyle/>
          <a:p>
            <a:r>
              <a:rPr lang="en-US" dirty="0"/>
              <a:t>Take a personal inventory of yourself.</a:t>
            </a:r>
          </a:p>
          <a:p>
            <a:pPr lvl="1"/>
            <a:r>
              <a:rPr lang="en-US" sz="3600" dirty="0"/>
              <a:t>Determine who or what your life points to. </a:t>
            </a:r>
          </a:p>
          <a:p>
            <a:pPr lvl="1"/>
            <a:r>
              <a:rPr lang="en-US" sz="3600" dirty="0"/>
              <a:t>Consider the steps you need to take to place the focus of your life rightfully on Jesus.</a:t>
            </a:r>
          </a:p>
          <a:p>
            <a:endParaRPr lang="en-US" dirty="0"/>
          </a:p>
        </p:txBody>
      </p:sp>
    </p:spTree>
    <p:extLst>
      <p:ext uri="{BB962C8B-B14F-4D97-AF65-F5344CB8AC3E}">
        <p14:creationId xmlns:p14="http://schemas.microsoft.com/office/powerpoint/2010/main" val="7693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1D9C-659A-5360-7331-1BFE41959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55608-3617-3A23-B651-4DB21018850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E625B6F-3D74-D7C6-AA00-94E63E1262B4}"/>
              </a:ext>
            </a:extLst>
          </p:cNvPr>
          <p:cNvSpPr>
            <a:spLocks noGrp="1"/>
          </p:cNvSpPr>
          <p:nvPr>
            <p:ph idx="1"/>
          </p:nvPr>
        </p:nvSpPr>
        <p:spPr>
          <a:xfrm>
            <a:off x="838200" y="2199189"/>
            <a:ext cx="10515600" cy="3977773"/>
          </a:xfrm>
        </p:spPr>
        <p:txBody>
          <a:bodyPr/>
          <a:lstStyle/>
          <a:p>
            <a:r>
              <a:rPr lang="en-US" dirty="0"/>
              <a:t>Write out your testimony.</a:t>
            </a:r>
          </a:p>
          <a:p>
            <a:pPr lvl="1"/>
            <a:r>
              <a:rPr lang="en-US" sz="3600" dirty="0"/>
              <a:t>Express it in a way that keeps all the focus on Jesus. </a:t>
            </a:r>
          </a:p>
          <a:p>
            <a:pPr lvl="1"/>
            <a:r>
              <a:rPr lang="en-US" sz="3600" dirty="0"/>
              <a:t>Pray for an opportunity to share your testimony.</a:t>
            </a:r>
          </a:p>
          <a:p>
            <a:endParaRPr lang="en-US" dirty="0"/>
          </a:p>
        </p:txBody>
      </p:sp>
    </p:spTree>
    <p:extLst>
      <p:ext uri="{BB962C8B-B14F-4D97-AF65-F5344CB8AC3E}">
        <p14:creationId xmlns:p14="http://schemas.microsoft.com/office/powerpoint/2010/main" val="287357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771D-AE8A-1B93-1202-171A5FC816CD}"/>
              </a:ext>
            </a:extLst>
          </p:cNvPr>
          <p:cNvSpPr>
            <a:spLocks noGrp="1"/>
          </p:cNvSpPr>
          <p:nvPr>
            <p:ph type="title"/>
          </p:nvPr>
        </p:nvSpPr>
        <p:spPr/>
        <p:txBody>
          <a:bodyPr/>
          <a:lstStyle/>
          <a:p>
            <a:r>
              <a:rPr lang="en-US" dirty="0"/>
              <a:t>Family Activities</a:t>
            </a:r>
          </a:p>
        </p:txBody>
      </p:sp>
      <p:pic>
        <p:nvPicPr>
          <p:cNvPr id="3" name="Picture 2">
            <a:extLst>
              <a:ext uri="{FF2B5EF4-FFF2-40B4-BE49-F238E27FC236}">
                <a16:creationId xmlns:a16="http://schemas.microsoft.com/office/drawing/2014/main" id="{50AEF347-BCEE-0727-9BCF-B4E68F59E726}"/>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682604" y="1864308"/>
            <a:ext cx="4123574" cy="392665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 name="Picture 4">
            <a:extLst>
              <a:ext uri="{FF2B5EF4-FFF2-40B4-BE49-F238E27FC236}">
                <a16:creationId xmlns:a16="http://schemas.microsoft.com/office/drawing/2014/main" id="{973C7244-AE96-4852-2B1C-84BC17C31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73" y="1382482"/>
            <a:ext cx="1405962" cy="4890304"/>
          </a:xfrm>
          <a:prstGeom prst="rect">
            <a:avLst/>
          </a:prstGeom>
          <a:ln>
            <a:noFill/>
          </a:ln>
          <a:effectLst>
            <a:outerShdw blurRad="292100" dist="139700" dir="2700000" algn="tl" rotWithShape="0">
              <a:srgbClr val="333333">
                <a:alpha val="65000"/>
              </a:srgbClr>
            </a:outerShdw>
          </a:effectLst>
        </p:spPr>
      </p:pic>
      <p:pic>
        <p:nvPicPr>
          <p:cNvPr id="6" name="Picture 5" descr="Headphones and Cassette Tape Player">
            <a:extLst>
              <a:ext uri="{FF2B5EF4-FFF2-40B4-BE49-F238E27FC236}">
                <a16:creationId xmlns:a16="http://schemas.microsoft.com/office/drawing/2014/main" id="{9A8C93E6-9EF7-8F06-1126-667F80E9C3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479" y="4109014"/>
            <a:ext cx="1867068" cy="1767370"/>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200D486C-0CB2-F4CC-DA2A-F3BC97706ADD}"/>
              </a:ext>
            </a:extLst>
          </p:cNvPr>
          <p:cNvSpPr/>
          <p:nvPr/>
        </p:nvSpPr>
        <p:spPr>
          <a:xfrm>
            <a:off x="3321934" y="1516284"/>
            <a:ext cx="4360670" cy="2314936"/>
          </a:xfrm>
          <a:prstGeom prst="wedgeRoundRectCallout">
            <a:avLst>
              <a:gd name="adj1" fmla="val -66222"/>
              <a:gd name="adj2" fmla="val -283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Pay close attention to the taped message.  It will tell you how to decrypt the important message from the underground church in </a:t>
            </a:r>
            <a:r>
              <a:rPr lang="en-US" dirty="0" err="1">
                <a:latin typeface="Comic Sans MS" panose="030F0702030302020204" pitchFamily="66" charset="0"/>
              </a:rPr>
              <a:t>Jithecoast</a:t>
            </a:r>
            <a:r>
              <a:rPr lang="en-US" dirty="0">
                <a:latin typeface="Comic Sans MS" panose="030F0702030302020204" pitchFamily="66" charset="0"/>
              </a:rPr>
              <a:t>.  Technical help and more Family activities are found at </a:t>
            </a:r>
            <a:r>
              <a:rPr lang="en-US" dirty="0">
                <a:latin typeface="Comic Sans MS" panose="030F0702030302020204" pitchFamily="66" charset="0"/>
                <a:hlinkClick r:id="rId5"/>
              </a:rPr>
              <a:t>https://tinyurl.com/2m6ne4n9</a:t>
            </a:r>
            <a:r>
              <a:rPr lang="en-US" dirty="0">
                <a:latin typeface="Comic Sans MS" panose="030F0702030302020204" pitchFamily="66" charset="0"/>
              </a:rPr>
              <a:t> </a:t>
            </a:r>
          </a:p>
        </p:txBody>
      </p:sp>
    </p:spTree>
    <p:extLst>
      <p:ext uri="{BB962C8B-B14F-4D97-AF65-F5344CB8AC3E}">
        <p14:creationId xmlns:p14="http://schemas.microsoft.com/office/powerpoint/2010/main" val="115100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64CB-EEE0-CA0E-BA9F-EE998D62920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43E5DA5-0D1A-FBF0-0960-770220937105}"/>
              </a:ext>
            </a:extLst>
          </p:cNvPr>
          <p:cNvPicPr>
            <a:picLocks noChangeAspect="1"/>
          </p:cNvPicPr>
          <p:nvPr/>
        </p:nvPicPr>
        <p:blipFill>
          <a:blip r:embed="rId2"/>
          <a:srcRect/>
          <a:stretch/>
        </p:blipFill>
        <p:spPr>
          <a:xfrm>
            <a:off x="-17722" y="-142504"/>
            <a:ext cx="12227441" cy="7000503"/>
          </a:xfrm>
          <a:prstGeom prst="rect">
            <a:avLst/>
          </a:prstGeom>
        </p:spPr>
      </p:pic>
      <p:sp>
        <p:nvSpPr>
          <p:cNvPr id="2" name="TextBox 1">
            <a:extLst>
              <a:ext uri="{FF2B5EF4-FFF2-40B4-BE49-F238E27FC236}">
                <a16:creationId xmlns:a16="http://schemas.microsoft.com/office/drawing/2014/main" id="{7FAA379C-75F6-F497-E29A-7DC5E2C609F7}"/>
              </a:ext>
            </a:extLst>
          </p:cNvPr>
          <p:cNvSpPr txBox="1"/>
          <p:nvPr/>
        </p:nvSpPr>
        <p:spPr>
          <a:xfrm>
            <a:off x="1785255" y="5759532"/>
            <a:ext cx="8621485" cy="646331"/>
          </a:xfrm>
          <a:prstGeom prst="rect">
            <a:avLst/>
          </a:prstGeom>
          <a:noFill/>
        </p:spPr>
        <p:txBody>
          <a:bodyPr wrap="square" rtlCol="0">
            <a:spAutoFit/>
          </a:bodyPr>
          <a:lstStyle/>
          <a:p>
            <a:pPr algn="ctr"/>
            <a:r>
              <a:rPr lang="en-US" sz="3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The Testimony of John the Baptist</a:t>
            </a:r>
          </a:p>
        </p:txBody>
      </p:sp>
    </p:spTree>
    <p:extLst>
      <p:ext uri="{BB962C8B-B14F-4D97-AF65-F5344CB8AC3E}">
        <p14:creationId xmlns:p14="http://schemas.microsoft.com/office/powerpoint/2010/main" val="127866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E8E9-73FE-9BCD-4CFF-175BFCF1F440}"/>
              </a:ext>
            </a:extLst>
          </p:cNvPr>
          <p:cNvSpPr>
            <a:spLocks noGrp="1"/>
          </p:cNvSpPr>
          <p:nvPr>
            <p:ph type="title"/>
          </p:nvPr>
        </p:nvSpPr>
        <p:spPr/>
        <p:txBody>
          <a:bodyPr/>
          <a:lstStyle/>
          <a:p>
            <a:r>
              <a:rPr lang="en-US" dirty="0"/>
              <a:t>Video Introduction</a:t>
            </a:r>
          </a:p>
        </p:txBody>
      </p:sp>
      <p:pic>
        <p:nvPicPr>
          <p:cNvPr id="4" name="Picture 3">
            <a:hlinkClick r:id="rId2"/>
            <a:extLst>
              <a:ext uri="{FF2B5EF4-FFF2-40B4-BE49-F238E27FC236}">
                <a16:creationId xmlns:a16="http://schemas.microsoft.com/office/drawing/2014/main" id="{7C84879B-1D65-D2E7-F012-8DDB97B2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463" y="1348027"/>
            <a:ext cx="6495074" cy="4161946"/>
          </a:xfrm>
          <a:prstGeom prst="rect">
            <a:avLst/>
          </a:prstGeom>
        </p:spPr>
      </p:pic>
      <p:sp>
        <p:nvSpPr>
          <p:cNvPr id="5" name="TextBox 4">
            <a:extLst>
              <a:ext uri="{FF2B5EF4-FFF2-40B4-BE49-F238E27FC236}">
                <a16:creationId xmlns:a16="http://schemas.microsoft.com/office/drawing/2014/main" id="{8D63A81F-12CF-5746-F548-ED2BA594EE82}"/>
              </a:ext>
            </a:extLst>
          </p:cNvPr>
          <p:cNvSpPr txBox="1"/>
          <p:nvPr/>
        </p:nvSpPr>
        <p:spPr>
          <a:xfrm>
            <a:off x="4421529" y="5752618"/>
            <a:ext cx="3437681"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57176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1106-AA39-C489-812D-C4883E8CA90C}"/>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CAB80770-185E-CB19-FAA9-4A76E4DB61DA}"/>
              </a:ext>
            </a:extLst>
          </p:cNvPr>
          <p:cNvSpPr>
            <a:spLocks noGrp="1"/>
          </p:cNvSpPr>
          <p:nvPr>
            <p:ph idx="1"/>
          </p:nvPr>
        </p:nvSpPr>
        <p:spPr/>
        <p:txBody>
          <a:bodyPr>
            <a:normAutofit/>
          </a:bodyPr>
          <a:lstStyle/>
          <a:p>
            <a:r>
              <a:rPr lang="en-US" dirty="0"/>
              <a:t>What are some ways we display what we like the most?</a:t>
            </a:r>
          </a:p>
          <a:p>
            <a:endParaRPr lang="en-US" dirty="0"/>
          </a:p>
          <a:p>
            <a:r>
              <a:rPr lang="en-US" dirty="0">
                <a:solidFill>
                  <a:srgbClr val="C00000"/>
                </a:solidFill>
              </a:rPr>
              <a:t>Most of us naturally like to impress others with how important we are</a:t>
            </a:r>
          </a:p>
          <a:p>
            <a:pPr lvl="1"/>
            <a:r>
              <a:rPr lang="en-US" dirty="0">
                <a:solidFill>
                  <a:srgbClr val="C00000"/>
                </a:solidFill>
              </a:rPr>
              <a:t>We like to exalt ourselves … but …</a:t>
            </a:r>
          </a:p>
          <a:p>
            <a:pPr lvl="1"/>
            <a:r>
              <a:rPr lang="en-US" dirty="0">
                <a:solidFill>
                  <a:srgbClr val="C00000"/>
                </a:solidFill>
              </a:rPr>
              <a:t>As stated by John the Baptist, Christ-centered living chooses to exalt Christ, not self.</a:t>
            </a:r>
          </a:p>
          <a:p>
            <a:endParaRPr lang="en-US" dirty="0"/>
          </a:p>
        </p:txBody>
      </p:sp>
      <p:grpSp>
        <p:nvGrpSpPr>
          <p:cNvPr id="4" name="Group 3">
            <a:extLst>
              <a:ext uri="{FF2B5EF4-FFF2-40B4-BE49-F238E27FC236}">
                <a16:creationId xmlns:a16="http://schemas.microsoft.com/office/drawing/2014/main" id="{43A96024-05CF-E5FC-0A10-FCAA965EC204}"/>
              </a:ext>
            </a:extLst>
          </p:cNvPr>
          <p:cNvGrpSpPr/>
          <p:nvPr/>
        </p:nvGrpSpPr>
        <p:grpSpPr>
          <a:xfrm>
            <a:off x="1516541" y="3078865"/>
            <a:ext cx="8847102" cy="2679539"/>
            <a:chOff x="1516541" y="3078865"/>
            <a:chExt cx="8847102" cy="2679539"/>
          </a:xfrm>
        </p:grpSpPr>
        <p:pic>
          <p:nvPicPr>
            <p:cNvPr id="1026" name="Picture 2" descr="Man Fishing - Caught a Fish">
              <a:extLst>
                <a:ext uri="{FF2B5EF4-FFF2-40B4-BE49-F238E27FC236}">
                  <a16:creationId xmlns:a16="http://schemas.microsoft.com/office/drawing/2014/main" id="{4A02BD64-9D08-3CFB-7A2B-12FC6F78D6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805" y="3078865"/>
              <a:ext cx="2394838" cy="2679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ing wedding">
              <a:extLst>
                <a:ext uri="{FF2B5EF4-FFF2-40B4-BE49-F238E27FC236}">
                  <a16:creationId xmlns:a16="http://schemas.microsoft.com/office/drawing/2014/main" id="{1C76C45E-B9D0-87C8-845B-2B1A35E481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537" y="3625237"/>
              <a:ext cx="2071343" cy="1830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uy in the boat">
              <a:extLst>
                <a:ext uri="{FF2B5EF4-FFF2-40B4-BE49-F238E27FC236}">
                  <a16:creationId xmlns:a16="http://schemas.microsoft.com/office/drawing/2014/main" id="{22FD94EF-4DDF-E44B-924E-DBF1840942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541" y="3402025"/>
              <a:ext cx="2706655" cy="2276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12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John the Baptist’s </a:t>
            </a:r>
            <a:r>
              <a:rPr lang="en-US" sz="5500" dirty="0">
                <a:solidFill>
                  <a:srgbClr val="FFFF00"/>
                </a:solidFill>
              </a:rPr>
              <a:t>Identity</a:t>
            </a:r>
            <a:r>
              <a:rPr lang="en-US" sz="5500" dirty="0"/>
              <a:t> Pointed Toward </a:t>
            </a:r>
            <a:r>
              <a:rPr lang="en-US" sz="5500" dirty="0">
                <a:solidFill>
                  <a:srgbClr val="FFFF00"/>
                </a:solidFill>
              </a:rPr>
              <a:t>Jesus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5F3C-CF42-049F-4A2D-6746E5D95D21}"/>
              </a:ext>
            </a:extLst>
          </p:cNvPr>
          <p:cNvSpPr>
            <a:spLocks noGrp="1"/>
          </p:cNvSpPr>
          <p:nvPr>
            <p:ph type="title"/>
          </p:nvPr>
        </p:nvSpPr>
        <p:spPr/>
        <p:txBody>
          <a:bodyPr/>
          <a:lstStyle/>
          <a:p>
            <a:pPr algn="l"/>
            <a:r>
              <a:rPr lang="en-US" dirty="0"/>
              <a:t>Listen for Q and A.</a:t>
            </a:r>
          </a:p>
        </p:txBody>
      </p:sp>
      <p:sp>
        <p:nvSpPr>
          <p:cNvPr id="3" name="Content Placeholder 2">
            <a:extLst>
              <a:ext uri="{FF2B5EF4-FFF2-40B4-BE49-F238E27FC236}">
                <a16:creationId xmlns:a16="http://schemas.microsoft.com/office/drawing/2014/main" id="{AF62DCA8-E8E1-5D72-238A-973454DDE466}"/>
              </a:ext>
            </a:extLst>
          </p:cNvPr>
          <p:cNvSpPr>
            <a:spLocks noGrp="1"/>
          </p:cNvSpPr>
          <p:nvPr>
            <p:ph idx="1"/>
          </p:nvPr>
        </p:nvSpPr>
        <p:spPr>
          <a:xfrm>
            <a:off x="1632030" y="1895073"/>
            <a:ext cx="9247208" cy="4351338"/>
          </a:xfrm>
        </p:spPr>
        <p:txBody>
          <a:bodyPr/>
          <a:lstStyle/>
          <a:p>
            <a:pPr marL="0" indent="0" algn="ctr">
              <a:buNone/>
            </a:pPr>
            <a:r>
              <a:rPr lang="en-US" dirty="0"/>
              <a:t>John 1:19-23 (NIV)  Now this was John's testimony when the Jews of Jerusalem sent priests and Levites to ask him who he was. 20  He did not fail to confess, but confessed freely, "I am not the Christ." 21  They asked him, "Then who are you? Are you Elijah?" He said, "I am not." "Are </a:t>
            </a:r>
          </a:p>
        </p:txBody>
      </p:sp>
    </p:spTree>
    <p:extLst>
      <p:ext uri="{BB962C8B-B14F-4D97-AF65-F5344CB8AC3E}">
        <p14:creationId xmlns:p14="http://schemas.microsoft.com/office/powerpoint/2010/main" val="10367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C5893-D73D-89D0-94DA-5D59ABF56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F76A3-1305-C47D-D6FE-DAD8B5441360}"/>
              </a:ext>
            </a:extLst>
          </p:cNvPr>
          <p:cNvSpPr>
            <a:spLocks noGrp="1"/>
          </p:cNvSpPr>
          <p:nvPr>
            <p:ph type="title"/>
          </p:nvPr>
        </p:nvSpPr>
        <p:spPr/>
        <p:txBody>
          <a:bodyPr/>
          <a:lstStyle/>
          <a:p>
            <a:pPr algn="l"/>
            <a:r>
              <a:rPr lang="en-US" dirty="0"/>
              <a:t>Listen for Q and A.</a:t>
            </a:r>
          </a:p>
        </p:txBody>
      </p:sp>
      <p:sp>
        <p:nvSpPr>
          <p:cNvPr id="3" name="Content Placeholder 2">
            <a:extLst>
              <a:ext uri="{FF2B5EF4-FFF2-40B4-BE49-F238E27FC236}">
                <a16:creationId xmlns:a16="http://schemas.microsoft.com/office/drawing/2014/main" id="{9664FB8D-1059-CC5C-5952-CF66EFC337C9}"/>
              </a:ext>
            </a:extLst>
          </p:cNvPr>
          <p:cNvSpPr>
            <a:spLocks noGrp="1"/>
          </p:cNvSpPr>
          <p:nvPr>
            <p:ph idx="1"/>
          </p:nvPr>
        </p:nvSpPr>
        <p:spPr>
          <a:xfrm>
            <a:off x="1632030" y="1895073"/>
            <a:ext cx="9247208" cy="4351338"/>
          </a:xfrm>
        </p:spPr>
        <p:txBody>
          <a:bodyPr/>
          <a:lstStyle/>
          <a:p>
            <a:pPr marL="0" indent="0" algn="ctr">
              <a:buNone/>
            </a:pPr>
            <a:r>
              <a:rPr lang="en-US" dirty="0"/>
              <a:t>you the Prophet?" He answered, "No." 22  Finally they said, "Who are you? Give us an answer to take back to those who sent us. What do you say about yourself?" 23  John replied in the words of Isaiah the prophet, "I am the voice of one calling in the desert, 'Make straight the way for the Lord.'"</a:t>
            </a:r>
          </a:p>
        </p:txBody>
      </p:sp>
      <p:pic>
        <p:nvPicPr>
          <p:cNvPr id="5" name="Picture 4">
            <a:extLst>
              <a:ext uri="{FF2B5EF4-FFF2-40B4-BE49-F238E27FC236}">
                <a16:creationId xmlns:a16="http://schemas.microsoft.com/office/drawing/2014/main" id="{5ABCC571-7DA4-02A2-93C2-822098EB6DAE}"/>
              </a:ext>
            </a:extLst>
          </p:cNvPr>
          <p:cNvPicPr>
            <a:picLocks noChangeAspect="1"/>
          </p:cNvPicPr>
          <p:nvPr/>
        </p:nvPicPr>
        <p:blipFill>
          <a:blip r:embed="rId2"/>
          <a:stretch>
            <a:fillRect/>
          </a:stretch>
        </p:blipFill>
        <p:spPr>
          <a:xfrm>
            <a:off x="5157905" y="5822067"/>
            <a:ext cx="1876190" cy="2540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821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53A0-8212-8B9C-2D21-0FAF4975BF79}"/>
              </a:ext>
            </a:extLst>
          </p:cNvPr>
          <p:cNvSpPr>
            <a:spLocks noGrp="1"/>
          </p:cNvSpPr>
          <p:nvPr>
            <p:ph type="title"/>
          </p:nvPr>
        </p:nvSpPr>
        <p:spPr/>
        <p:txBody>
          <a:bodyPr/>
          <a:lstStyle/>
          <a:p>
            <a:r>
              <a:rPr lang="en-US" dirty="0"/>
              <a:t>Identity Pointed Toward Jesus</a:t>
            </a:r>
          </a:p>
        </p:txBody>
      </p:sp>
      <p:sp>
        <p:nvSpPr>
          <p:cNvPr id="3" name="Content Placeholder 2">
            <a:extLst>
              <a:ext uri="{FF2B5EF4-FFF2-40B4-BE49-F238E27FC236}">
                <a16:creationId xmlns:a16="http://schemas.microsoft.com/office/drawing/2014/main" id="{784BA424-C7A8-9677-A82F-F42E905F1ABA}"/>
              </a:ext>
            </a:extLst>
          </p:cNvPr>
          <p:cNvSpPr>
            <a:spLocks noGrp="1"/>
          </p:cNvSpPr>
          <p:nvPr>
            <p:ph idx="1"/>
          </p:nvPr>
        </p:nvSpPr>
        <p:spPr/>
        <p:txBody>
          <a:bodyPr/>
          <a:lstStyle/>
          <a:p>
            <a:r>
              <a:rPr lang="en-US" dirty="0"/>
              <a:t>Why was John the Baptist an unexpected messenger? </a:t>
            </a:r>
          </a:p>
          <a:p>
            <a:r>
              <a:rPr lang="en-US" dirty="0"/>
              <a:t>What are some unexpected ways God might speak to us today?</a:t>
            </a:r>
          </a:p>
          <a:p>
            <a:endParaRPr lang="en-US" dirty="0"/>
          </a:p>
        </p:txBody>
      </p:sp>
    </p:spTree>
    <p:extLst>
      <p:ext uri="{BB962C8B-B14F-4D97-AF65-F5344CB8AC3E}">
        <p14:creationId xmlns:p14="http://schemas.microsoft.com/office/powerpoint/2010/main" val="26050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36B1-331F-58A6-B57F-FD6BCA34CF3F}"/>
              </a:ext>
            </a:extLst>
          </p:cNvPr>
          <p:cNvSpPr>
            <a:spLocks noGrp="1"/>
          </p:cNvSpPr>
          <p:nvPr>
            <p:ph type="title"/>
          </p:nvPr>
        </p:nvSpPr>
        <p:spPr/>
        <p:txBody>
          <a:bodyPr/>
          <a:lstStyle/>
          <a:p>
            <a:r>
              <a:rPr lang="en-US" dirty="0"/>
              <a:t>Identity Pointed Toward Jesus</a:t>
            </a:r>
          </a:p>
        </p:txBody>
      </p:sp>
      <p:sp>
        <p:nvSpPr>
          <p:cNvPr id="3" name="Content Placeholder 2">
            <a:extLst>
              <a:ext uri="{FF2B5EF4-FFF2-40B4-BE49-F238E27FC236}">
                <a16:creationId xmlns:a16="http://schemas.microsoft.com/office/drawing/2014/main" id="{098734BE-E2FB-23C3-A571-FBEF3CA918FE}"/>
              </a:ext>
            </a:extLst>
          </p:cNvPr>
          <p:cNvSpPr>
            <a:spLocks noGrp="1"/>
          </p:cNvSpPr>
          <p:nvPr>
            <p:ph idx="1"/>
          </p:nvPr>
        </p:nvSpPr>
        <p:spPr/>
        <p:txBody>
          <a:bodyPr/>
          <a:lstStyle/>
          <a:p>
            <a:r>
              <a:rPr lang="en-US" dirty="0"/>
              <a:t>What did John get asked?   How did he answer?</a:t>
            </a:r>
          </a:p>
        </p:txBody>
      </p:sp>
      <p:sp>
        <p:nvSpPr>
          <p:cNvPr id="4" name="TextBox 3">
            <a:extLst>
              <a:ext uri="{FF2B5EF4-FFF2-40B4-BE49-F238E27FC236}">
                <a16:creationId xmlns:a16="http://schemas.microsoft.com/office/drawing/2014/main" id="{31F7C148-0C8C-44ED-6D83-03BC2E2702A4}"/>
              </a:ext>
            </a:extLst>
          </p:cNvPr>
          <p:cNvSpPr txBox="1"/>
          <p:nvPr/>
        </p:nvSpPr>
        <p:spPr>
          <a:xfrm>
            <a:off x="185195" y="4184315"/>
            <a:ext cx="11821610" cy="224676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sent priests and Levites to ask him who he was. … confessed freely, "I am not the Christ." They asked him, "Then who are you? Are you Elijah?" He said, "I am not." "Are you the Prophet?" He answered, "No."  Finally they said, "Who are you? Give us an answer…  John replied in the words of Isaiah the prophet, "I am the voice of one calling in the desert, 'Make straight the way for the Lord.'"</a:t>
            </a:r>
          </a:p>
        </p:txBody>
      </p:sp>
      <p:graphicFrame>
        <p:nvGraphicFramePr>
          <p:cNvPr id="5" name="Table 4">
            <a:extLst>
              <a:ext uri="{FF2B5EF4-FFF2-40B4-BE49-F238E27FC236}">
                <a16:creationId xmlns:a16="http://schemas.microsoft.com/office/drawing/2014/main" id="{5D92D4BF-A8F6-D791-1DE4-CE31023CC33F}"/>
              </a:ext>
            </a:extLst>
          </p:cNvPr>
          <p:cNvGraphicFramePr>
            <a:graphicFrameLocks noGrp="1"/>
          </p:cNvGraphicFramePr>
          <p:nvPr>
            <p:extLst>
              <p:ext uri="{D42A27DB-BD31-4B8C-83A1-F6EECF244321}">
                <p14:modId xmlns:p14="http://schemas.microsoft.com/office/powerpoint/2010/main" val="2961092357"/>
              </p:ext>
            </p:extLst>
          </p:nvPr>
        </p:nvGraphicFramePr>
        <p:xfrm>
          <a:off x="444982" y="2538254"/>
          <a:ext cx="11302036" cy="1463040"/>
        </p:xfrm>
        <a:graphic>
          <a:graphicData uri="http://schemas.openxmlformats.org/drawingml/2006/table">
            <a:tbl>
              <a:tblPr firstRow="1" bandRow="1">
                <a:tableStyleId>{5C22544A-7EE6-4342-B048-85BDC9FD1C3A}</a:tableStyleId>
              </a:tblPr>
              <a:tblGrid>
                <a:gridCol w="5651018">
                  <a:extLst>
                    <a:ext uri="{9D8B030D-6E8A-4147-A177-3AD203B41FA5}">
                      <a16:colId xmlns:a16="http://schemas.microsoft.com/office/drawing/2014/main" val="3950027757"/>
                    </a:ext>
                  </a:extLst>
                </a:gridCol>
                <a:gridCol w="5651018">
                  <a:extLst>
                    <a:ext uri="{9D8B030D-6E8A-4147-A177-3AD203B41FA5}">
                      <a16:colId xmlns:a16="http://schemas.microsoft.com/office/drawing/2014/main" val="163908519"/>
                    </a:ext>
                  </a:extLst>
                </a:gridCol>
              </a:tblGrid>
              <a:tr h="0">
                <a:tc>
                  <a:txBody>
                    <a:bodyPr/>
                    <a:lstStyle/>
                    <a:p>
                      <a:pPr algn="ctr"/>
                      <a:r>
                        <a:rPr lang="en-US" sz="2800" dirty="0"/>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68993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04455"/>
                  </a:ext>
                </a:extLst>
              </a:tr>
            </a:tbl>
          </a:graphicData>
        </a:graphic>
      </p:graphicFrame>
    </p:spTree>
    <p:extLst>
      <p:ext uri="{BB962C8B-B14F-4D97-AF65-F5344CB8AC3E}">
        <p14:creationId xmlns:p14="http://schemas.microsoft.com/office/powerpoint/2010/main" val="1879509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200</TotalTime>
  <Words>1160</Words>
  <Application>Microsoft Office PowerPoint</Application>
  <PresentationFormat>Widescreen</PresentationFormat>
  <Paragraphs>78</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ADLaM Display</vt:lpstr>
      <vt:lpstr>Arial</vt:lpstr>
      <vt:lpstr>Calibri</vt:lpstr>
      <vt:lpstr>Comic Sans MS</vt:lpstr>
      <vt:lpstr>HelveticaNeueLT Std Lt</vt:lpstr>
      <vt:lpstr>Office Theme</vt:lpstr>
      <vt:lpstr>1_Office Theme</vt:lpstr>
      <vt:lpstr>PowerPoint Presentation</vt:lpstr>
      <vt:lpstr>The Testimony of  John the Baptist</vt:lpstr>
      <vt:lpstr>Video Introduction</vt:lpstr>
      <vt:lpstr>Admit it, now …</vt:lpstr>
      <vt:lpstr>1. John the Baptist’s Identity Pointed Toward Jesus. </vt:lpstr>
      <vt:lpstr>Listen for Q and A.</vt:lpstr>
      <vt:lpstr>Listen for Q and A.</vt:lpstr>
      <vt:lpstr>Identity Pointed Toward Jesus</vt:lpstr>
      <vt:lpstr>Identity Pointed Toward Jesus</vt:lpstr>
      <vt:lpstr>Identity Pointed Toward Jesus</vt:lpstr>
      <vt:lpstr>2. John the Baptist’s Ministry Pointed Toward Jesus.</vt:lpstr>
      <vt:lpstr>Listen for a contrast.</vt:lpstr>
      <vt:lpstr>Listen for a contrast.</vt:lpstr>
      <vt:lpstr>Ministry Pointed Toward Jesus</vt:lpstr>
      <vt:lpstr>Testimony Pointed Toward Jesus</vt:lpstr>
      <vt:lpstr>Ministry Pointed Toward Jesus</vt:lpstr>
      <vt:lpstr>3. John the Baptist’s Testimony Pointed Toward Jesus.</vt:lpstr>
      <vt:lpstr>Listen for an introduction.</vt:lpstr>
      <vt:lpstr>Listen for an introduction.</vt:lpstr>
      <vt:lpstr>Listen for an introduction.</vt:lpstr>
      <vt:lpstr>Testimony Pointed Toward Jesus</vt:lpstr>
      <vt:lpstr>Testimony Pointed Toward Jesus</vt:lpstr>
      <vt:lpstr>Testimony Pointed Toward Jesus</vt:lpstr>
      <vt:lpstr>Testimony Pointed Toward Jesus</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2026-02-09T23:59:02Z</dcterms:created>
  <dcterms:modified xsi:type="dcterms:W3CDTF">2026-02-10T20:45:29Z</dcterms:modified>
</cp:coreProperties>
</file>