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sldIdLst>
    <p:sldId id="567" r:id="rId4"/>
    <p:sldId id="568" r:id="rId5"/>
    <p:sldId id="258" r:id="rId6"/>
    <p:sldId id="259" r:id="rId7"/>
    <p:sldId id="260" r:id="rId8"/>
    <p:sldId id="579" r:id="rId9"/>
    <p:sldId id="256" r:id="rId10"/>
    <p:sldId id="580" r:id="rId11"/>
    <p:sldId id="581" r:id="rId12"/>
    <p:sldId id="582" r:id="rId13"/>
    <p:sldId id="583" r:id="rId14"/>
    <p:sldId id="584" r:id="rId15"/>
    <p:sldId id="585" r:id="rId16"/>
    <p:sldId id="586" r:id="rId17"/>
    <p:sldId id="587" r:id="rId18"/>
    <p:sldId id="793" r:id="rId19"/>
    <p:sldId id="588" r:id="rId20"/>
    <p:sldId id="794" r:id="rId21"/>
    <p:sldId id="795" r:id="rId22"/>
    <p:sldId id="796" r:id="rId23"/>
    <p:sldId id="797" r:id="rId24"/>
    <p:sldId id="799" r:id="rId25"/>
    <p:sldId id="798" r:id="rId26"/>
    <p:sldId id="800" r:id="rId27"/>
    <p:sldId id="801" r:id="rId28"/>
    <p:sldId id="802" r:id="rId29"/>
    <p:sldId id="803" r:id="rId30"/>
    <p:sldId id="804" r:id="rId31"/>
    <p:sldId id="805" r:id="rId32"/>
    <p:sldId id="806" r:id="rId33"/>
    <p:sldId id="8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6969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29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03078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178910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13658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007114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1686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294015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4139279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19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86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4001350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095969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255716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541353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149441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5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8234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12363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407353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725873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99800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155631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567400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91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988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989980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422963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92135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08065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0000"/>
                </a:schemeClr>
              </a:gs>
              <a:gs pos="64000">
                <a:schemeClr val="accent1">
                  <a:lumMod val="45000"/>
                  <a:lumOff val="55000"/>
                  <a:alpha val="90000"/>
                </a:schemeClr>
              </a:gs>
              <a:gs pos="83000">
                <a:schemeClr val="accent1">
                  <a:lumMod val="45000"/>
                  <a:lumOff val="55000"/>
                  <a:alpha val="89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738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1205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xrfcxjj"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3A69BE40-4B7C-FCEC-E9D7-5D30CFEE0FA3}"/>
              </a:ext>
            </a:extLst>
          </p:cNvPr>
          <p:cNvSpPr txBox="1"/>
          <p:nvPr/>
        </p:nvSpPr>
        <p:spPr>
          <a:xfrm>
            <a:off x="1377538" y="5462649"/>
            <a:ext cx="9155875" cy="830997"/>
          </a:xfrm>
          <a:prstGeom prst="rect">
            <a:avLst/>
          </a:prstGeom>
          <a:noFill/>
        </p:spPr>
        <p:txBody>
          <a:bodyPr wrap="square" rtlCol="0">
            <a:spAutoFit/>
          </a:bodyPr>
          <a:lstStyle/>
          <a:p>
            <a:pPr algn="ctr"/>
            <a:r>
              <a:rPr lang="en-US" sz="4800" b="1" dirty="0">
                <a:ln w="6600">
                  <a:solidFill>
                    <a:schemeClr val="accent2"/>
                  </a:solidFill>
                  <a:prstDash val="solid"/>
                </a:ln>
                <a:solidFill>
                  <a:srgbClr val="FFFF00"/>
                </a:solidFill>
                <a:effectLst>
                  <a:outerShdw dist="38100" dir="2700000" algn="tl" rotWithShape="0">
                    <a:schemeClr val="accent2"/>
                  </a:outerShdw>
                </a:effectLst>
              </a:rPr>
              <a:t>Nicodemus and the New Birth</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7C0A-43E7-8C03-4269-4AB0C38476CC}"/>
              </a:ext>
            </a:extLst>
          </p:cNvPr>
          <p:cNvSpPr>
            <a:spLocks noGrp="1"/>
          </p:cNvSpPr>
          <p:nvPr>
            <p:ph type="title"/>
          </p:nvPr>
        </p:nvSpPr>
        <p:spPr/>
        <p:txBody>
          <a:bodyPr/>
          <a:lstStyle/>
          <a:p>
            <a:r>
              <a:rPr lang="en-US" dirty="0"/>
              <a:t>New Birth is Required</a:t>
            </a:r>
          </a:p>
        </p:txBody>
      </p:sp>
      <p:sp>
        <p:nvSpPr>
          <p:cNvPr id="3" name="Content Placeholder 2">
            <a:extLst>
              <a:ext uri="{FF2B5EF4-FFF2-40B4-BE49-F238E27FC236}">
                <a16:creationId xmlns:a16="http://schemas.microsoft.com/office/drawing/2014/main" id="{023F3368-82FB-A9A3-6A4B-A84C08BC42BB}"/>
              </a:ext>
            </a:extLst>
          </p:cNvPr>
          <p:cNvSpPr>
            <a:spLocks noGrp="1"/>
          </p:cNvSpPr>
          <p:nvPr>
            <p:ph idx="1"/>
          </p:nvPr>
        </p:nvSpPr>
        <p:spPr>
          <a:xfrm>
            <a:off x="838200" y="2233913"/>
            <a:ext cx="10515600" cy="3943049"/>
          </a:xfrm>
        </p:spPr>
        <p:txBody>
          <a:bodyPr/>
          <a:lstStyle/>
          <a:p>
            <a:r>
              <a:rPr lang="en-US" dirty="0">
                <a:solidFill>
                  <a:srgbClr val="C00000"/>
                </a:solidFill>
              </a:rPr>
              <a:t>Note facts about Nicodemus in verse 1. </a:t>
            </a:r>
          </a:p>
          <a:p>
            <a:pPr lvl="1"/>
            <a:r>
              <a:rPr lang="en-US" sz="3600" dirty="0">
                <a:solidFill>
                  <a:srgbClr val="C00000"/>
                </a:solidFill>
              </a:rPr>
              <a:t>He is a Pharisee</a:t>
            </a:r>
          </a:p>
          <a:p>
            <a:pPr lvl="1"/>
            <a:r>
              <a:rPr lang="en-US" sz="3600" dirty="0">
                <a:solidFill>
                  <a:srgbClr val="C00000"/>
                </a:solidFill>
              </a:rPr>
              <a:t>Member of the Jewish ruling council</a:t>
            </a:r>
          </a:p>
          <a:p>
            <a:pPr lvl="1"/>
            <a:r>
              <a:rPr lang="en-US" sz="3600" dirty="0">
                <a:solidFill>
                  <a:srgbClr val="C00000"/>
                </a:solidFill>
              </a:rPr>
              <a:t>Came to Jesus at night</a:t>
            </a:r>
          </a:p>
          <a:p>
            <a:endParaRPr lang="en-US" dirty="0"/>
          </a:p>
        </p:txBody>
      </p:sp>
    </p:spTree>
    <p:extLst>
      <p:ext uri="{BB962C8B-B14F-4D97-AF65-F5344CB8AC3E}">
        <p14:creationId xmlns:p14="http://schemas.microsoft.com/office/powerpoint/2010/main" val="174161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6F3C-7CD2-A60C-6683-DEA02244CE50}"/>
              </a:ext>
            </a:extLst>
          </p:cNvPr>
          <p:cNvSpPr>
            <a:spLocks noGrp="1"/>
          </p:cNvSpPr>
          <p:nvPr>
            <p:ph type="title"/>
          </p:nvPr>
        </p:nvSpPr>
        <p:spPr/>
        <p:txBody>
          <a:bodyPr/>
          <a:lstStyle/>
          <a:p>
            <a:r>
              <a:rPr lang="en-US" dirty="0"/>
              <a:t>New Birth is Required</a:t>
            </a:r>
          </a:p>
        </p:txBody>
      </p:sp>
      <p:sp>
        <p:nvSpPr>
          <p:cNvPr id="3" name="Content Placeholder 2">
            <a:extLst>
              <a:ext uri="{FF2B5EF4-FFF2-40B4-BE49-F238E27FC236}">
                <a16:creationId xmlns:a16="http://schemas.microsoft.com/office/drawing/2014/main" id="{E0101B19-94F6-9293-52E1-046F80E0B1C0}"/>
              </a:ext>
            </a:extLst>
          </p:cNvPr>
          <p:cNvSpPr>
            <a:spLocks noGrp="1"/>
          </p:cNvSpPr>
          <p:nvPr>
            <p:ph idx="1"/>
          </p:nvPr>
        </p:nvSpPr>
        <p:spPr/>
        <p:txBody>
          <a:bodyPr/>
          <a:lstStyle/>
          <a:p>
            <a:r>
              <a:rPr lang="en-US" dirty="0"/>
              <a:t>What might be some reasons that he came to Jesus at night?</a:t>
            </a:r>
          </a:p>
          <a:p>
            <a:r>
              <a:rPr lang="en-US" dirty="0"/>
              <a:t>At least on surface level, whom did he acknowledge Jesus to be? List the attributes he stated about Jesus.</a:t>
            </a:r>
          </a:p>
          <a:p>
            <a:endParaRPr lang="en-US" dirty="0"/>
          </a:p>
        </p:txBody>
      </p:sp>
      <p:sp>
        <p:nvSpPr>
          <p:cNvPr id="4" name="TextBox 3">
            <a:extLst>
              <a:ext uri="{FF2B5EF4-FFF2-40B4-BE49-F238E27FC236}">
                <a16:creationId xmlns:a16="http://schemas.microsoft.com/office/drawing/2014/main" id="{18BB1FC1-117D-551B-F78F-4B64D15579A0}"/>
              </a:ext>
            </a:extLst>
          </p:cNvPr>
          <p:cNvSpPr txBox="1"/>
          <p:nvPr/>
        </p:nvSpPr>
        <p:spPr>
          <a:xfrm>
            <a:off x="1134319" y="4583575"/>
            <a:ext cx="10219481" cy="1754326"/>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"Rabbi, we know you are a teacher who has come from God. For no one could perform the miraculous signs you are doing if God were not with him.”</a:t>
            </a:r>
          </a:p>
        </p:txBody>
      </p:sp>
    </p:spTree>
    <p:extLst>
      <p:ext uri="{BB962C8B-B14F-4D97-AF65-F5344CB8AC3E}">
        <p14:creationId xmlns:p14="http://schemas.microsoft.com/office/powerpoint/2010/main" val="39786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280B-8C32-A1F4-CCE3-6550CD6EBB8F}"/>
              </a:ext>
            </a:extLst>
          </p:cNvPr>
          <p:cNvSpPr>
            <a:spLocks noGrp="1"/>
          </p:cNvSpPr>
          <p:nvPr>
            <p:ph type="title"/>
          </p:nvPr>
        </p:nvSpPr>
        <p:spPr/>
        <p:txBody>
          <a:bodyPr/>
          <a:lstStyle/>
          <a:p>
            <a:r>
              <a:rPr lang="en-US" dirty="0"/>
              <a:t>New Birth is Required</a:t>
            </a:r>
          </a:p>
        </p:txBody>
      </p:sp>
      <p:sp>
        <p:nvSpPr>
          <p:cNvPr id="3" name="Content Placeholder 2">
            <a:extLst>
              <a:ext uri="{FF2B5EF4-FFF2-40B4-BE49-F238E27FC236}">
                <a16:creationId xmlns:a16="http://schemas.microsoft.com/office/drawing/2014/main" id="{26D3E961-80A9-2AB1-50F4-679E25B71326}"/>
              </a:ext>
            </a:extLst>
          </p:cNvPr>
          <p:cNvSpPr>
            <a:spLocks noGrp="1"/>
          </p:cNvSpPr>
          <p:nvPr>
            <p:ph idx="1"/>
          </p:nvPr>
        </p:nvSpPr>
        <p:spPr/>
        <p:txBody>
          <a:bodyPr/>
          <a:lstStyle/>
          <a:p>
            <a:r>
              <a:rPr lang="en-US" dirty="0">
                <a:solidFill>
                  <a:srgbClr val="C00000"/>
                </a:solidFill>
              </a:rPr>
              <a:t>Rather than respond to Nicodemus’s compliments, note the assertions Jesus made. </a:t>
            </a:r>
          </a:p>
          <a:p>
            <a:endParaRPr lang="en-US" dirty="0"/>
          </a:p>
        </p:txBody>
      </p:sp>
      <p:sp>
        <p:nvSpPr>
          <p:cNvPr id="4" name="TextBox 3">
            <a:extLst>
              <a:ext uri="{FF2B5EF4-FFF2-40B4-BE49-F238E27FC236}">
                <a16:creationId xmlns:a16="http://schemas.microsoft.com/office/drawing/2014/main" id="{E4F8B5D7-6A6D-A77C-525D-159BDBC4F50B}"/>
              </a:ext>
            </a:extLst>
          </p:cNvPr>
          <p:cNvSpPr txBox="1"/>
          <p:nvPr/>
        </p:nvSpPr>
        <p:spPr>
          <a:xfrm>
            <a:off x="795279" y="3124131"/>
            <a:ext cx="10717192" cy="1754326"/>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No one can see the </a:t>
            </a:r>
            <a:r>
              <a:rPr lang="en-US" dirty="0">
                <a:solidFill>
                  <a:srgbClr val="FFFF00"/>
                </a:solidFill>
              </a:rPr>
              <a:t>kingdom of God </a:t>
            </a:r>
            <a:r>
              <a:rPr lang="en-US" dirty="0"/>
              <a:t>unless he is </a:t>
            </a:r>
            <a:r>
              <a:rPr lang="en-US" dirty="0">
                <a:solidFill>
                  <a:srgbClr val="FFFF00"/>
                </a:solidFill>
              </a:rPr>
              <a:t>born again</a:t>
            </a:r>
            <a:r>
              <a:rPr lang="en-US" dirty="0">
                <a:solidFill>
                  <a:schemeClr val="bg1"/>
                </a:solidFill>
              </a:rPr>
              <a:t> … no one can enter the kingdom of God unless he is </a:t>
            </a:r>
            <a:r>
              <a:rPr lang="en-US" dirty="0">
                <a:solidFill>
                  <a:srgbClr val="FFFF00"/>
                </a:solidFill>
              </a:rPr>
              <a:t>born of water and the Spirit </a:t>
            </a:r>
            <a:r>
              <a:rPr lang="en-US" dirty="0">
                <a:solidFill>
                  <a:schemeClr val="bg1"/>
                </a:solidFill>
              </a:rPr>
              <a:t>… 'You must be </a:t>
            </a:r>
            <a:r>
              <a:rPr lang="en-US" dirty="0">
                <a:solidFill>
                  <a:srgbClr val="FFFF00"/>
                </a:solidFill>
              </a:rPr>
              <a:t>born again</a:t>
            </a:r>
          </a:p>
        </p:txBody>
      </p:sp>
    </p:spTree>
    <p:extLst>
      <p:ext uri="{BB962C8B-B14F-4D97-AF65-F5344CB8AC3E}">
        <p14:creationId xmlns:p14="http://schemas.microsoft.com/office/powerpoint/2010/main" val="133385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EE45-C36D-C2D4-F16C-BEC35DAAD543}"/>
              </a:ext>
            </a:extLst>
          </p:cNvPr>
          <p:cNvSpPr>
            <a:spLocks noGrp="1"/>
          </p:cNvSpPr>
          <p:nvPr>
            <p:ph type="title"/>
          </p:nvPr>
        </p:nvSpPr>
        <p:spPr/>
        <p:txBody>
          <a:bodyPr/>
          <a:lstStyle/>
          <a:p>
            <a:r>
              <a:rPr lang="en-US" dirty="0"/>
              <a:t>New Birth is Required</a:t>
            </a:r>
          </a:p>
        </p:txBody>
      </p:sp>
      <p:sp>
        <p:nvSpPr>
          <p:cNvPr id="3" name="Content Placeholder 2">
            <a:extLst>
              <a:ext uri="{FF2B5EF4-FFF2-40B4-BE49-F238E27FC236}">
                <a16:creationId xmlns:a16="http://schemas.microsoft.com/office/drawing/2014/main" id="{68845E21-9B93-CAC8-3047-B89803B7E66C}"/>
              </a:ext>
            </a:extLst>
          </p:cNvPr>
          <p:cNvSpPr>
            <a:spLocks noGrp="1"/>
          </p:cNvSpPr>
          <p:nvPr>
            <p:ph idx="1"/>
          </p:nvPr>
        </p:nvSpPr>
        <p:spPr/>
        <p:txBody>
          <a:bodyPr/>
          <a:lstStyle/>
          <a:p>
            <a:r>
              <a:rPr lang="en-US" dirty="0"/>
              <a:t>Why would such a statement be a challenge to Nicodemus’ thinking, and indeed, all Pharisees?</a:t>
            </a:r>
          </a:p>
          <a:p>
            <a:r>
              <a:rPr lang="en-US" dirty="0"/>
              <a:t>What are options for understanding that a man be “born of water and of the Spirit”?  What did Jesus mean?</a:t>
            </a:r>
          </a:p>
          <a:p>
            <a:endParaRPr lang="en-US" dirty="0"/>
          </a:p>
          <a:p>
            <a:endParaRPr lang="en-US" dirty="0"/>
          </a:p>
        </p:txBody>
      </p:sp>
    </p:spTree>
    <p:extLst>
      <p:ext uri="{BB962C8B-B14F-4D97-AF65-F5344CB8AC3E}">
        <p14:creationId xmlns:p14="http://schemas.microsoft.com/office/powerpoint/2010/main" val="31797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5DD8-D48E-955F-E771-33ABA60F4CC5}"/>
              </a:ext>
            </a:extLst>
          </p:cNvPr>
          <p:cNvSpPr>
            <a:spLocks noGrp="1"/>
          </p:cNvSpPr>
          <p:nvPr>
            <p:ph type="title"/>
          </p:nvPr>
        </p:nvSpPr>
        <p:spPr/>
        <p:txBody>
          <a:bodyPr/>
          <a:lstStyle/>
          <a:p>
            <a:r>
              <a:rPr lang="en-US" dirty="0"/>
              <a:t>New Birth is Required</a:t>
            </a:r>
          </a:p>
        </p:txBody>
      </p:sp>
      <p:sp>
        <p:nvSpPr>
          <p:cNvPr id="3" name="Content Placeholder 2">
            <a:extLst>
              <a:ext uri="{FF2B5EF4-FFF2-40B4-BE49-F238E27FC236}">
                <a16:creationId xmlns:a16="http://schemas.microsoft.com/office/drawing/2014/main" id="{677CA841-B513-59C5-188E-C5BF99D8B29A}"/>
              </a:ext>
            </a:extLst>
          </p:cNvPr>
          <p:cNvSpPr>
            <a:spLocks noGrp="1"/>
          </p:cNvSpPr>
          <p:nvPr>
            <p:ph idx="1"/>
          </p:nvPr>
        </p:nvSpPr>
        <p:spPr/>
        <p:txBody>
          <a:bodyPr/>
          <a:lstStyle/>
          <a:p>
            <a:r>
              <a:rPr lang="en-US" dirty="0">
                <a:solidFill>
                  <a:srgbClr val="C00000"/>
                </a:solidFill>
              </a:rPr>
              <a:t>Note the illustration from nature used to convey a spiritual truth … He compares the concept of God’s Spirit to the wind.</a:t>
            </a:r>
          </a:p>
        </p:txBody>
      </p:sp>
      <p:pic>
        <p:nvPicPr>
          <p:cNvPr id="1026" name="Picture 2" descr="Wind">
            <a:extLst>
              <a:ext uri="{FF2B5EF4-FFF2-40B4-BE49-F238E27FC236}">
                <a16:creationId xmlns:a16="http://schemas.microsoft.com/office/drawing/2014/main" id="{44D7C35E-2300-2692-B326-A65B5C2618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3669" y="3208057"/>
            <a:ext cx="3803911" cy="2968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6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B327-6044-FBC5-766F-F92C86BADBA1}"/>
              </a:ext>
            </a:extLst>
          </p:cNvPr>
          <p:cNvSpPr>
            <a:spLocks noGrp="1"/>
          </p:cNvSpPr>
          <p:nvPr>
            <p:ph type="title"/>
          </p:nvPr>
        </p:nvSpPr>
        <p:spPr/>
        <p:txBody>
          <a:bodyPr/>
          <a:lstStyle/>
          <a:p>
            <a:r>
              <a:rPr lang="en-US" dirty="0"/>
              <a:t>New Birth is Required</a:t>
            </a:r>
          </a:p>
        </p:txBody>
      </p:sp>
      <p:sp>
        <p:nvSpPr>
          <p:cNvPr id="3" name="Content Placeholder 2">
            <a:extLst>
              <a:ext uri="{FF2B5EF4-FFF2-40B4-BE49-F238E27FC236}">
                <a16:creationId xmlns:a16="http://schemas.microsoft.com/office/drawing/2014/main" id="{09D95BA7-E322-2E2F-A387-53DF3CE6A055}"/>
              </a:ext>
            </a:extLst>
          </p:cNvPr>
          <p:cNvSpPr>
            <a:spLocks noGrp="1"/>
          </p:cNvSpPr>
          <p:nvPr>
            <p:ph idx="1"/>
          </p:nvPr>
        </p:nvSpPr>
        <p:spPr/>
        <p:txBody>
          <a:bodyPr/>
          <a:lstStyle/>
          <a:p>
            <a:r>
              <a:rPr lang="en-US" dirty="0"/>
              <a:t>What are some characteristics of wind listed by the passage?</a:t>
            </a:r>
          </a:p>
          <a:p>
            <a:r>
              <a:rPr lang="en-US" dirty="0"/>
              <a:t>How do these characteristics of wind describe the work of the Holy Spirit?</a:t>
            </a:r>
          </a:p>
          <a:p>
            <a:endParaRPr lang="en-US" dirty="0"/>
          </a:p>
          <a:p>
            <a:endParaRPr lang="en-US" dirty="0"/>
          </a:p>
        </p:txBody>
      </p:sp>
      <p:sp>
        <p:nvSpPr>
          <p:cNvPr id="4" name="TextBox 3">
            <a:extLst>
              <a:ext uri="{FF2B5EF4-FFF2-40B4-BE49-F238E27FC236}">
                <a16:creationId xmlns:a16="http://schemas.microsoft.com/office/drawing/2014/main" id="{EFBEA5D5-EBA0-0489-C149-C7E13A4623B2}"/>
              </a:ext>
            </a:extLst>
          </p:cNvPr>
          <p:cNvSpPr txBox="1"/>
          <p:nvPr/>
        </p:nvSpPr>
        <p:spPr>
          <a:xfrm>
            <a:off x="1851949" y="3113590"/>
            <a:ext cx="8808334" cy="2308324"/>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 wind blows wherever it pleases. You hear its sound, but you cannot tell where it comes from or where it is going. So it is with everyone born of the Spirit.</a:t>
            </a:r>
          </a:p>
        </p:txBody>
      </p:sp>
    </p:spTree>
    <p:extLst>
      <p:ext uri="{BB962C8B-B14F-4D97-AF65-F5344CB8AC3E}">
        <p14:creationId xmlns:p14="http://schemas.microsoft.com/office/powerpoint/2010/main" val="263327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New Birth Is </a:t>
            </a:r>
            <a:r>
              <a:rPr lang="en-US" sz="5500" dirty="0">
                <a:solidFill>
                  <a:srgbClr val="FFFF00"/>
                </a:solidFill>
              </a:rPr>
              <a:t>Received</a:t>
            </a:r>
            <a:r>
              <a:rPr lang="en-US" sz="5500" dirty="0"/>
              <a:t> </a:t>
            </a:r>
            <a:br>
              <a:rPr lang="en-US" sz="5500" dirty="0"/>
            </a:br>
            <a:r>
              <a:rPr lang="en-US" sz="5500" dirty="0"/>
              <a:t>by </a:t>
            </a:r>
            <a:r>
              <a:rPr lang="en-US" sz="5500" dirty="0">
                <a:solidFill>
                  <a:srgbClr val="FFFF00"/>
                </a:solidFill>
              </a:rPr>
              <a:t>Faith</a:t>
            </a:r>
            <a:r>
              <a:rPr lang="en-US" sz="5500" dirty="0"/>
              <a:t>. </a:t>
            </a:r>
          </a:p>
        </p:txBody>
      </p:sp>
    </p:spTree>
    <p:extLst>
      <p:ext uri="{BB962C8B-B14F-4D97-AF65-F5344CB8AC3E}">
        <p14:creationId xmlns:p14="http://schemas.microsoft.com/office/powerpoint/2010/main" val="524395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5436-1065-27D6-89D6-DF68823F1175}"/>
              </a:ext>
            </a:extLst>
          </p:cNvPr>
          <p:cNvSpPr>
            <a:spLocks noGrp="1"/>
          </p:cNvSpPr>
          <p:nvPr>
            <p:ph type="title"/>
          </p:nvPr>
        </p:nvSpPr>
        <p:spPr/>
        <p:txBody>
          <a:bodyPr/>
          <a:lstStyle/>
          <a:p>
            <a:pPr algn="l"/>
            <a:r>
              <a:rPr lang="en-US" dirty="0"/>
              <a:t>Listen for a reprimand. </a:t>
            </a:r>
          </a:p>
        </p:txBody>
      </p:sp>
      <p:sp>
        <p:nvSpPr>
          <p:cNvPr id="3" name="Content Placeholder 2">
            <a:extLst>
              <a:ext uri="{FF2B5EF4-FFF2-40B4-BE49-F238E27FC236}">
                <a16:creationId xmlns:a16="http://schemas.microsoft.com/office/drawing/2014/main" id="{107C55EF-58D1-7E78-6AC9-5F03DCD01013}"/>
              </a:ext>
            </a:extLst>
          </p:cNvPr>
          <p:cNvSpPr>
            <a:spLocks noGrp="1"/>
          </p:cNvSpPr>
          <p:nvPr>
            <p:ph idx="1"/>
          </p:nvPr>
        </p:nvSpPr>
        <p:spPr>
          <a:xfrm>
            <a:off x="1423686" y="1848774"/>
            <a:ext cx="9663896" cy="4351338"/>
          </a:xfrm>
        </p:spPr>
        <p:txBody>
          <a:bodyPr/>
          <a:lstStyle/>
          <a:p>
            <a:pPr marL="0" indent="0" algn="ctr">
              <a:buNone/>
            </a:pPr>
            <a:r>
              <a:rPr lang="en-US" dirty="0"/>
              <a:t>John 3:10-15 (NIV)  "You are Israel's teacher," said Jesus, "and do you not understand these things? 11  I tell you the truth, we speak of what we know, and we testify to what we have seen, but still you people do not accept our testimony. 12  I have spoken to you of earthly things and you do not believe; how </a:t>
            </a:r>
          </a:p>
        </p:txBody>
      </p:sp>
    </p:spTree>
    <p:extLst>
      <p:ext uri="{BB962C8B-B14F-4D97-AF65-F5344CB8AC3E}">
        <p14:creationId xmlns:p14="http://schemas.microsoft.com/office/powerpoint/2010/main" val="11548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75A7D-50C4-700D-433C-A4111BC54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BEDD4-B45C-8BD7-A0E7-7B1713621AEF}"/>
              </a:ext>
            </a:extLst>
          </p:cNvPr>
          <p:cNvSpPr>
            <a:spLocks noGrp="1"/>
          </p:cNvSpPr>
          <p:nvPr>
            <p:ph type="title"/>
          </p:nvPr>
        </p:nvSpPr>
        <p:spPr/>
        <p:txBody>
          <a:bodyPr/>
          <a:lstStyle/>
          <a:p>
            <a:pPr algn="l"/>
            <a:r>
              <a:rPr lang="en-US" dirty="0"/>
              <a:t>Listen for a reprimand. </a:t>
            </a:r>
          </a:p>
        </p:txBody>
      </p:sp>
      <p:sp>
        <p:nvSpPr>
          <p:cNvPr id="3" name="Content Placeholder 2">
            <a:extLst>
              <a:ext uri="{FF2B5EF4-FFF2-40B4-BE49-F238E27FC236}">
                <a16:creationId xmlns:a16="http://schemas.microsoft.com/office/drawing/2014/main" id="{86942118-5F9A-F799-0E52-77D6E77056D2}"/>
              </a:ext>
            </a:extLst>
          </p:cNvPr>
          <p:cNvSpPr>
            <a:spLocks noGrp="1"/>
          </p:cNvSpPr>
          <p:nvPr>
            <p:ph idx="1"/>
          </p:nvPr>
        </p:nvSpPr>
        <p:spPr>
          <a:xfrm>
            <a:off x="1423686" y="1848774"/>
            <a:ext cx="9663896" cy="4351338"/>
          </a:xfrm>
        </p:spPr>
        <p:txBody>
          <a:bodyPr/>
          <a:lstStyle/>
          <a:p>
            <a:pPr marL="0" indent="0" algn="ctr">
              <a:buNone/>
            </a:pPr>
            <a:r>
              <a:rPr lang="en-US" dirty="0"/>
              <a:t>then will you believe if I speak of heavenly things? 13  No one has ever gone into heaven except the one who came from heaven--the Son of Man. 14  Just as Moses lifted up the snake in the desert, so the Son of Man must be lifted up, 15  that everyone who believes in him may have eternal life.</a:t>
            </a:r>
          </a:p>
        </p:txBody>
      </p:sp>
      <p:pic>
        <p:nvPicPr>
          <p:cNvPr id="4" name="Picture 3">
            <a:extLst>
              <a:ext uri="{FF2B5EF4-FFF2-40B4-BE49-F238E27FC236}">
                <a16:creationId xmlns:a16="http://schemas.microsoft.com/office/drawing/2014/main" id="{58411B86-07DE-821B-B9D6-DB43B8A3D219}"/>
              </a:ext>
            </a:extLst>
          </p:cNvPr>
          <p:cNvPicPr>
            <a:picLocks noChangeAspect="1"/>
          </p:cNvPicPr>
          <p:nvPr/>
        </p:nvPicPr>
        <p:blipFill>
          <a:blip r:embed="rId2"/>
          <a:stretch>
            <a:fillRect/>
          </a:stretch>
        </p:blipFill>
        <p:spPr>
          <a:xfrm>
            <a:off x="4965319" y="5719537"/>
            <a:ext cx="2261361" cy="2992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615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3176-CD93-FA8D-5342-A03A9C231CD6}"/>
              </a:ext>
            </a:extLst>
          </p:cNvPr>
          <p:cNvSpPr>
            <a:spLocks noGrp="1"/>
          </p:cNvSpPr>
          <p:nvPr>
            <p:ph type="title"/>
          </p:nvPr>
        </p:nvSpPr>
        <p:spPr/>
        <p:txBody>
          <a:bodyPr/>
          <a:lstStyle/>
          <a:p>
            <a:r>
              <a:rPr lang="en-US" dirty="0"/>
              <a:t>New Birth Is Received by Faith</a:t>
            </a:r>
          </a:p>
        </p:txBody>
      </p:sp>
      <p:sp>
        <p:nvSpPr>
          <p:cNvPr id="3" name="Content Placeholder 2">
            <a:extLst>
              <a:ext uri="{FF2B5EF4-FFF2-40B4-BE49-F238E27FC236}">
                <a16:creationId xmlns:a16="http://schemas.microsoft.com/office/drawing/2014/main" id="{6908569F-B933-5E72-2B25-068442780261}"/>
              </a:ext>
            </a:extLst>
          </p:cNvPr>
          <p:cNvSpPr>
            <a:spLocks noGrp="1"/>
          </p:cNvSpPr>
          <p:nvPr>
            <p:ph idx="1"/>
          </p:nvPr>
        </p:nvSpPr>
        <p:spPr/>
        <p:txBody>
          <a:bodyPr>
            <a:normAutofit/>
          </a:bodyPr>
          <a:lstStyle/>
          <a:p>
            <a:r>
              <a:rPr lang="en-US" dirty="0">
                <a:solidFill>
                  <a:srgbClr val="C00000"/>
                </a:solidFill>
              </a:rPr>
              <a:t>Recall the “snake event” in Numbers 21:4 – 9.</a:t>
            </a:r>
          </a:p>
          <a:p>
            <a:pPr lvl="1"/>
            <a:r>
              <a:rPr lang="en-US" sz="3600" dirty="0">
                <a:solidFill>
                  <a:srgbClr val="C00000"/>
                </a:solidFill>
              </a:rPr>
              <a:t>The people suffering from snake bites had merely to look at the snake image on the pole</a:t>
            </a:r>
          </a:p>
          <a:p>
            <a:pPr lvl="1"/>
            <a:r>
              <a:rPr lang="en-US" sz="3600" dirty="0">
                <a:solidFill>
                  <a:srgbClr val="C00000"/>
                </a:solidFill>
              </a:rPr>
              <a:t>Jesus here is saying that this was a symbolic event that looked forward to Jesus being “lifted up” on a cross</a:t>
            </a:r>
          </a:p>
          <a:p>
            <a:pPr lvl="1"/>
            <a:r>
              <a:rPr lang="en-US" sz="3600" dirty="0">
                <a:solidFill>
                  <a:srgbClr val="C00000"/>
                </a:solidFill>
              </a:rPr>
              <a:t>A sinner suffering from sin’s penalty and power looks to Jesus for spiritual life</a:t>
            </a:r>
          </a:p>
        </p:txBody>
      </p:sp>
      <p:sp>
        <p:nvSpPr>
          <p:cNvPr id="4" name="Scroll: Horizontal 3">
            <a:extLst>
              <a:ext uri="{FF2B5EF4-FFF2-40B4-BE49-F238E27FC236}">
                <a16:creationId xmlns:a16="http://schemas.microsoft.com/office/drawing/2014/main" id="{77E7A0A4-B446-6449-BF85-E50E10D86876}"/>
              </a:ext>
            </a:extLst>
          </p:cNvPr>
          <p:cNvSpPr/>
          <p:nvPr/>
        </p:nvSpPr>
        <p:spPr>
          <a:xfrm rot="21187810">
            <a:off x="3195423" y="2143588"/>
            <a:ext cx="5513986" cy="329065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omic Sans MS" panose="030F0702030302020204" pitchFamily="66" charset="0"/>
              </a:rPr>
              <a:t>Note that in </a:t>
            </a:r>
            <a:r>
              <a:rPr lang="en-US" sz="3200" i="1" dirty="0">
                <a:latin typeface="Comic Sans MS" panose="030F0702030302020204" pitchFamily="66" charset="0"/>
              </a:rPr>
              <a:t>both</a:t>
            </a:r>
            <a:r>
              <a:rPr lang="en-US" sz="3200" dirty="0">
                <a:latin typeface="Comic Sans MS" panose="030F0702030302020204" pitchFamily="66" charset="0"/>
              </a:rPr>
              <a:t> situations, it was God’s purpose to </a:t>
            </a:r>
            <a:r>
              <a:rPr lang="en-US" sz="3200" i="1" dirty="0">
                <a:latin typeface="Comic Sans MS" panose="030F0702030302020204" pitchFamily="66" charset="0"/>
              </a:rPr>
              <a:t>save</a:t>
            </a:r>
            <a:r>
              <a:rPr lang="en-US" sz="3200" dirty="0">
                <a:latin typeface="Comic Sans MS" panose="030F0702030302020204" pitchFamily="66" charset="0"/>
              </a:rPr>
              <a:t> … </a:t>
            </a:r>
            <a:r>
              <a:rPr lang="en-US" sz="3200" i="1" dirty="0">
                <a:latin typeface="Comic Sans MS" panose="030F0702030302020204" pitchFamily="66" charset="0"/>
              </a:rPr>
              <a:t>not</a:t>
            </a:r>
            <a:r>
              <a:rPr lang="en-US" sz="3200" dirty="0">
                <a:latin typeface="Comic Sans MS" panose="030F0702030302020204" pitchFamily="66" charset="0"/>
              </a:rPr>
              <a:t> to condemn</a:t>
            </a:r>
          </a:p>
        </p:txBody>
      </p:sp>
    </p:spTree>
    <p:extLst>
      <p:ext uri="{BB962C8B-B14F-4D97-AF65-F5344CB8AC3E}">
        <p14:creationId xmlns:p14="http://schemas.microsoft.com/office/powerpoint/2010/main" val="34749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667C-5C23-4F74-E2B6-C505951B7B38}"/>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C9ACBBAC-F1BE-B4C2-ECA6-64EBE7F39184}"/>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3AD4A6A3-C073-143D-87CD-4AC1415E0040}"/>
                </a:ext>
              </a:extLst>
            </p:cNvPr>
            <p:cNvPicPr>
              <a:picLocks noChangeAspect="1"/>
            </p:cNvPicPr>
            <p:nvPr/>
          </p:nvPicPr>
          <p:blipFill>
            <a:blip r:embed="rId2"/>
            <a:srcRect/>
            <a:stretch/>
          </p:blipFill>
          <p:spPr>
            <a:xfrm>
              <a:off x="3238857" y="1838524"/>
              <a:ext cx="5714285" cy="3180952"/>
            </a:xfrm>
            <a:prstGeom prst="rect">
              <a:avLst/>
            </a:prstGeom>
            <a:ln>
              <a:noFill/>
            </a:ln>
            <a:effectLst>
              <a:outerShdw blurRad="292100" dist="139700" dir="2700000" algn="tl" rotWithShape="0">
                <a:srgbClr val="333333">
                  <a:alpha val="65000"/>
                </a:srgbClr>
              </a:outerShdw>
            </a:effectLst>
          </p:spPr>
        </p:pic>
        <p:pic>
          <p:nvPicPr>
            <p:cNvPr id="8" name="Picture 7">
              <a:hlinkClick r:id="rId3"/>
              <a:extLst>
                <a:ext uri="{FF2B5EF4-FFF2-40B4-BE49-F238E27FC236}">
                  <a16:creationId xmlns:a16="http://schemas.microsoft.com/office/drawing/2014/main" id="{0EE91840-09B2-9EEB-D0ED-2231F2EC2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F046EDC-8EF9-E7BF-3CD0-D5754B01BAA5}"/>
              </a:ext>
            </a:extLst>
          </p:cNvPr>
          <p:cNvSpPr txBox="1"/>
          <p:nvPr/>
        </p:nvSpPr>
        <p:spPr>
          <a:xfrm>
            <a:off x="3645725" y="5852370"/>
            <a:ext cx="470262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91932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0F5F-2A5A-0AFC-A676-8E76083A40FF}"/>
              </a:ext>
            </a:extLst>
          </p:cNvPr>
          <p:cNvSpPr>
            <a:spLocks noGrp="1"/>
          </p:cNvSpPr>
          <p:nvPr>
            <p:ph type="title"/>
          </p:nvPr>
        </p:nvSpPr>
        <p:spPr/>
        <p:txBody>
          <a:bodyPr/>
          <a:lstStyle/>
          <a:p>
            <a:r>
              <a:rPr lang="en-US" dirty="0"/>
              <a:t>New Birth Is Received by Faith</a:t>
            </a:r>
          </a:p>
        </p:txBody>
      </p:sp>
      <p:sp>
        <p:nvSpPr>
          <p:cNvPr id="3" name="Content Placeholder 2">
            <a:extLst>
              <a:ext uri="{FF2B5EF4-FFF2-40B4-BE49-F238E27FC236}">
                <a16:creationId xmlns:a16="http://schemas.microsoft.com/office/drawing/2014/main" id="{FB35CAEE-A530-FD7B-76E6-9F3EF33FC423}"/>
              </a:ext>
            </a:extLst>
          </p:cNvPr>
          <p:cNvSpPr>
            <a:spLocks noGrp="1"/>
          </p:cNvSpPr>
          <p:nvPr>
            <p:ph idx="1"/>
          </p:nvPr>
        </p:nvSpPr>
        <p:spPr>
          <a:xfrm>
            <a:off x="838200" y="2106591"/>
            <a:ext cx="10515600" cy="4041917"/>
          </a:xfrm>
        </p:spPr>
        <p:txBody>
          <a:bodyPr/>
          <a:lstStyle/>
          <a:p>
            <a:r>
              <a:rPr lang="en-US" dirty="0"/>
              <a:t>How does the historical illustration </a:t>
            </a:r>
            <a:br>
              <a:rPr lang="en-US" dirty="0"/>
            </a:br>
            <a:r>
              <a:rPr lang="en-US" dirty="0"/>
              <a:t>support Jesus’s message to </a:t>
            </a:r>
            <a:br>
              <a:rPr lang="en-US" dirty="0"/>
            </a:br>
            <a:r>
              <a:rPr lang="en-US" dirty="0"/>
              <a:t>Nicodemus? Why is the symbol </a:t>
            </a:r>
            <a:br>
              <a:rPr lang="en-US" dirty="0"/>
            </a:br>
            <a:r>
              <a:rPr lang="en-US" dirty="0"/>
              <a:t>of the bronze serpent a fitting </a:t>
            </a:r>
            <a:br>
              <a:rPr lang="en-US" dirty="0"/>
            </a:br>
            <a:r>
              <a:rPr lang="en-US" dirty="0"/>
              <a:t>connection to Jesus on the cross? </a:t>
            </a:r>
          </a:p>
          <a:p>
            <a:endParaRPr lang="en-US" dirty="0"/>
          </a:p>
        </p:txBody>
      </p:sp>
      <p:pic>
        <p:nvPicPr>
          <p:cNvPr id="3074" name="Picture 2">
            <a:extLst>
              <a:ext uri="{FF2B5EF4-FFF2-40B4-BE49-F238E27FC236}">
                <a16:creationId xmlns:a16="http://schemas.microsoft.com/office/drawing/2014/main" id="{5D32FD91-7CC4-1D8F-24B4-3D0BB7776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446" y="1690688"/>
            <a:ext cx="2381250" cy="3552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53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0186-9601-E790-A79F-AB29D1ED2ADA}"/>
              </a:ext>
            </a:extLst>
          </p:cNvPr>
          <p:cNvSpPr>
            <a:spLocks noGrp="1"/>
          </p:cNvSpPr>
          <p:nvPr>
            <p:ph type="title"/>
          </p:nvPr>
        </p:nvSpPr>
        <p:spPr/>
        <p:txBody>
          <a:bodyPr/>
          <a:lstStyle/>
          <a:p>
            <a:r>
              <a:rPr lang="en-US" dirty="0"/>
              <a:t>New Birth Is Received by Faith</a:t>
            </a:r>
          </a:p>
        </p:txBody>
      </p:sp>
      <p:sp>
        <p:nvSpPr>
          <p:cNvPr id="3" name="Content Placeholder 2">
            <a:extLst>
              <a:ext uri="{FF2B5EF4-FFF2-40B4-BE49-F238E27FC236}">
                <a16:creationId xmlns:a16="http://schemas.microsoft.com/office/drawing/2014/main" id="{4EA8E9F0-03DC-BE72-97C5-708B6DDAA3AA}"/>
              </a:ext>
            </a:extLst>
          </p:cNvPr>
          <p:cNvSpPr>
            <a:spLocks noGrp="1"/>
          </p:cNvSpPr>
          <p:nvPr>
            <p:ph idx="1"/>
          </p:nvPr>
        </p:nvSpPr>
        <p:spPr/>
        <p:txBody>
          <a:bodyPr/>
          <a:lstStyle/>
          <a:p>
            <a:r>
              <a:rPr lang="en-US" dirty="0"/>
              <a:t>How did both of these methods of salvation point to the concept of faith?</a:t>
            </a:r>
          </a:p>
          <a:p>
            <a:r>
              <a:rPr lang="en-US" dirty="0"/>
              <a:t>Beyond the moment of salvation, we are to fix our eyes on Christ every day. What does it mean for you to “look to Jesus” in your daily life?</a:t>
            </a:r>
          </a:p>
          <a:p>
            <a:endParaRPr lang="en-US" dirty="0"/>
          </a:p>
        </p:txBody>
      </p:sp>
    </p:spTree>
    <p:extLst>
      <p:ext uri="{BB962C8B-B14F-4D97-AF65-F5344CB8AC3E}">
        <p14:creationId xmlns:p14="http://schemas.microsoft.com/office/powerpoint/2010/main" val="5571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New Birth Brings Us </a:t>
            </a:r>
            <a:br>
              <a:rPr lang="en-US" sz="5500" dirty="0"/>
            </a:br>
            <a:r>
              <a:rPr lang="en-US" sz="5500" dirty="0">
                <a:solidFill>
                  <a:srgbClr val="FFFF00"/>
                </a:solidFill>
              </a:rPr>
              <a:t>Into</a:t>
            </a:r>
            <a:r>
              <a:rPr lang="en-US" sz="5500" dirty="0"/>
              <a:t> The </a:t>
            </a:r>
            <a:r>
              <a:rPr lang="en-US" sz="5500" dirty="0">
                <a:solidFill>
                  <a:srgbClr val="FFFF00"/>
                </a:solidFill>
              </a:rPr>
              <a:t>Light</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418E-0647-836D-C867-294A80DB286B}"/>
              </a:ext>
            </a:extLst>
          </p:cNvPr>
          <p:cNvSpPr>
            <a:spLocks noGrp="1"/>
          </p:cNvSpPr>
          <p:nvPr>
            <p:ph type="title"/>
          </p:nvPr>
        </p:nvSpPr>
        <p:spPr/>
        <p:txBody>
          <a:bodyPr/>
          <a:lstStyle/>
          <a:p>
            <a:pPr algn="l"/>
            <a:r>
              <a:rPr lang="en-US" dirty="0"/>
              <a:t>Listen for facts about Light</a:t>
            </a:r>
          </a:p>
        </p:txBody>
      </p:sp>
      <p:sp>
        <p:nvSpPr>
          <p:cNvPr id="3" name="Content Placeholder 2">
            <a:extLst>
              <a:ext uri="{FF2B5EF4-FFF2-40B4-BE49-F238E27FC236}">
                <a16:creationId xmlns:a16="http://schemas.microsoft.com/office/drawing/2014/main" id="{B1085361-F389-DBBD-503D-3A74D613B8C3}"/>
              </a:ext>
            </a:extLst>
          </p:cNvPr>
          <p:cNvSpPr>
            <a:spLocks noGrp="1"/>
          </p:cNvSpPr>
          <p:nvPr>
            <p:ph idx="1"/>
          </p:nvPr>
        </p:nvSpPr>
        <p:spPr>
          <a:xfrm>
            <a:off x="1597306" y="2141537"/>
            <a:ext cx="8807370" cy="4351338"/>
          </a:xfrm>
        </p:spPr>
        <p:txBody>
          <a:bodyPr/>
          <a:lstStyle/>
          <a:p>
            <a:pPr marL="0" indent="0" algn="ctr">
              <a:buNone/>
            </a:pPr>
            <a:r>
              <a:rPr lang="en-US" dirty="0"/>
              <a:t>John 3:19-21 (NIV)  This is the verdict: Light has come into the world, but men loved darkness instead of light because their deeds were evil. 20  Everyone who does evil hates the light, and </a:t>
            </a:r>
          </a:p>
        </p:txBody>
      </p:sp>
    </p:spTree>
    <p:extLst>
      <p:ext uri="{BB962C8B-B14F-4D97-AF65-F5344CB8AC3E}">
        <p14:creationId xmlns:p14="http://schemas.microsoft.com/office/powerpoint/2010/main" val="7415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BFBFE-AEDC-25BD-8A36-33A72575D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F2261-3302-24C0-453E-EB996B09C64E}"/>
              </a:ext>
            </a:extLst>
          </p:cNvPr>
          <p:cNvSpPr>
            <a:spLocks noGrp="1"/>
          </p:cNvSpPr>
          <p:nvPr>
            <p:ph type="title"/>
          </p:nvPr>
        </p:nvSpPr>
        <p:spPr/>
        <p:txBody>
          <a:bodyPr/>
          <a:lstStyle/>
          <a:p>
            <a:pPr algn="l"/>
            <a:r>
              <a:rPr lang="en-US" dirty="0"/>
              <a:t>Listen for facts about Light</a:t>
            </a:r>
          </a:p>
        </p:txBody>
      </p:sp>
      <p:sp>
        <p:nvSpPr>
          <p:cNvPr id="3" name="Content Placeholder 2">
            <a:extLst>
              <a:ext uri="{FF2B5EF4-FFF2-40B4-BE49-F238E27FC236}">
                <a16:creationId xmlns:a16="http://schemas.microsoft.com/office/drawing/2014/main" id="{5372BD1A-DA00-1DB8-4EE7-4442A2680241}"/>
              </a:ext>
            </a:extLst>
          </p:cNvPr>
          <p:cNvSpPr>
            <a:spLocks noGrp="1"/>
          </p:cNvSpPr>
          <p:nvPr>
            <p:ph idx="1"/>
          </p:nvPr>
        </p:nvSpPr>
        <p:spPr>
          <a:xfrm>
            <a:off x="1597306" y="2141537"/>
            <a:ext cx="8807370" cy="4351338"/>
          </a:xfrm>
        </p:spPr>
        <p:txBody>
          <a:bodyPr/>
          <a:lstStyle/>
          <a:p>
            <a:pPr marL="0" indent="0" algn="ctr">
              <a:buNone/>
            </a:pPr>
            <a:r>
              <a:rPr lang="en-US" dirty="0"/>
              <a:t>will not come into the light for fear that his deeds will be exposed. 21  But whoever lives by the truth comes into the light, so that it may be seen plainly that what he has done has been done through God."</a:t>
            </a:r>
          </a:p>
        </p:txBody>
      </p:sp>
      <p:pic>
        <p:nvPicPr>
          <p:cNvPr id="4" name="Picture 3">
            <a:extLst>
              <a:ext uri="{FF2B5EF4-FFF2-40B4-BE49-F238E27FC236}">
                <a16:creationId xmlns:a16="http://schemas.microsoft.com/office/drawing/2014/main" id="{FDC8BE57-E980-D9BB-ADC8-21607F04FF9E}"/>
              </a:ext>
            </a:extLst>
          </p:cNvPr>
          <p:cNvPicPr>
            <a:picLocks noChangeAspect="1"/>
          </p:cNvPicPr>
          <p:nvPr/>
        </p:nvPicPr>
        <p:blipFill>
          <a:blip r:embed="rId2"/>
          <a:stretch>
            <a:fillRect/>
          </a:stretch>
        </p:blipFill>
        <p:spPr>
          <a:xfrm>
            <a:off x="4965319" y="5233401"/>
            <a:ext cx="2261361" cy="2992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4460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385B-9814-B093-7089-D46A929F3CEF}"/>
              </a:ext>
            </a:extLst>
          </p:cNvPr>
          <p:cNvSpPr>
            <a:spLocks noGrp="1"/>
          </p:cNvSpPr>
          <p:nvPr>
            <p:ph type="title"/>
          </p:nvPr>
        </p:nvSpPr>
        <p:spPr/>
        <p:txBody>
          <a:bodyPr/>
          <a:lstStyle/>
          <a:p>
            <a:r>
              <a:rPr lang="en-US" dirty="0"/>
              <a:t>New Birth Brings Us into the Light</a:t>
            </a:r>
          </a:p>
        </p:txBody>
      </p:sp>
      <p:sp>
        <p:nvSpPr>
          <p:cNvPr id="3" name="Content Placeholder 2">
            <a:extLst>
              <a:ext uri="{FF2B5EF4-FFF2-40B4-BE49-F238E27FC236}">
                <a16:creationId xmlns:a16="http://schemas.microsoft.com/office/drawing/2014/main" id="{390E146C-63EF-0B71-CF5A-98454F4864A5}"/>
              </a:ext>
            </a:extLst>
          </p:cNvPr>
          <p:cNvSpPr>
            <a:spLocks noGrp="1"/>
          </p:cNvSpPr>
          <p:nvPr>
            <p:ph idx="1"/>
          </p:nvPr>
        </p:nvSpPr>
        <p:spPr>
          <a:xfrm>
            <a:off x="838200" y="1540042"/>
            <a:ext cx="10515600" cy="4636921"/>
          </a:xfrm>
        </p:spPr>
        <p:txBody>
          <a:bodyPr/>
          <a:lstStyle/>
          <a:p>
            <a:r>
              <a:rPr lang="en-US" dirty="0"/>
              <a:t>How are darkness and light contrasted in this passage?</a:t>
            </a:r>
          </a:p>
          <a:p>
            <a:endParaRPr lang="en-US" dirty="0"/>
          </a:p>
        </p:txBody>
      </p:sp>
      <p:sp>
        <p:nvSpPr>
          <p:cNvPr id="4" name="TextBox 3">
            <a:extLst>
              <a:ext uri="{FF2B5EF4-FFF2-40B4-BE49-F238E27FC236}">
                <a16:creationId xmlns:a16="http://schemas.microsoft.com/office/drawing/2014/main" id="{4B47F31C-5A1E-02F5-C4FA-D54DC160DA54}"/>
              </a:ext>
            </a:extLst>
          </p:cNvPr>
          <p:cNvSpPr txBox="1"/>
          <p:nvPr/>
        </p:nvSpPr>
        <p:spPr>
          <a:xfrm>
            <a:off x="78078" y="4175606"/>
            <a:ext cx="12113922" cy="255454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Light has come into the world, but men loved darkness instead of light because their deeds were evil.  Everyone who does evil hates the light, and will not come into the light for fear that his deeds will be exposed.  But whoever lives by the truth comes into the light, so that it may be seen plainly that what he has done has been done through God</a:t>
            </a:r>
          </a:p>
        </p:txBody>
      </p:sp>
      <p:graphicFrame>
        <p:nvGraphicFramePr>
          <p:cNvPr id="5" name="Table 4">
            <a:extLst>
              <a:ext uri="{FF2B5EF4-FFF2-40B4-BE49-F238E27FC236}">
                <a16:creationId xmlns:a16="http://schemas.microsoft.com/office/drawing/2014/main" id="{46CD3858-E110-CB51-2B3F-3B3851A2FC3F}"/>
              </a:ext>
            </a:extLst>
          </p:cNvPr>
          <p:cNvGraphicFramePr>
            <a:graphicFrameLocks noGrp="1"/>
          </p:cNvGraphicFramePr>
          <p:nvPr>
            <p:extLst>
              <p:ext uri="{D42A27DB-BD31-4B8C-83A1-F6EECF244321}">
                <p14:modId xmlns:p14="http://schemas.microsoft.com/office/powerpoint/2010/main" val="1756266943"/>
              </p:ext>
            </p:extLst>
          </p:nvPr>
        </p:nvGraphicFramePr>
        <p:xfrm>
          <a:off x="877239" y="2682394"/>
          <a:ext cx="10515600" cy="1158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0943517"/>
                    </a:ext>
                  </a:extLst>
                </a:gridCol>
                <a:gridCol w="5257800">
                  <a:extLst>
                    <a:ext uri="{9D8B030D-6E8A-4147-A177-3AD203B41FA5}">
                      <a16:colId xmlns:a16="http://schemas.microsoft.com/office/drawing/2014/main" val="3352508643"/>
                    </a:ext>
                  </a:extLst>
                </a:gridCol>
              </a:tblGrid>
              <a:tr h="370840">
                <a:tc>
                  <a:txBody>
                    <a:bodyPr/>
                    <a:lstStyle/>
                    <a:p>
                      <a:pPr algn="ctr"/>
                      <a:r>
                        <a:rPr lang="en-US" sz="2800" dirty="0"/>
                        <a:t>Darkness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980290"/>
                  </a:ext>
                </a:extLst>
              </a:tr>
              <a:tr h="370840">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430052"/>
                  </a:ext>
                </a:extLst>
              </a:tr>
            </a:tbl>
          </a:graphicData>
        </a:graphic>
      </p:graphicFrame>
    </p:spTree>
    <p:extLst>
      <p:ext uri="{BB962C8B-B14F-4D97-AF65-F5344CB8AC3E}">
        <p14:creationId xmlns:p14="http://schemas.microsoft.com/office/powerpoint/2010/main" val="115458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37076-D143-8180-6A7B-CBAF6DC34660}"/>
              </a:ext>
            </a:extLst>
          </p:cNvPr>
          <p:cNvSpPr>
            <a:spLocks noGrp="1"/>
          </p:cNvSpPr>
          <p:nvPr>
            <p:ph type="title"/>
          </p:nvPr>
        </p:nvSpPr>
        <p:spPr/>
        <p:txBody>
          <a:bodyPr/>
          <a:lstStyle/>
          <a:p>
            <a:r>
              <a:rPr lang="en-US" dirty="0"/>
              <a:t>New Birth Brings Us into the Light</a:t>
            </a:r>
          </a:p>
        </p:txBody>
      </p:sp>
      <p:sp>
        <p:nvSpPr>
          <p:cNvPr id="3" name="Content Placeholder 2">
            <a:extLst>
              <a:ext uri="{FF2B5EF4-FFF2-40B4-BE49-F238E27FC236}">
                <a16:creationId xmlns:a16="http://schemas.microsoft.com/office/drawing/2014/main" id="{5FEF3E40-F62A-1EE9-E3EA-70DA1452FDDC}"/>
              </a:ext>
            </a:extLst>
          </p:cNvPr>
          <p:cNvSpPr>
            <a:spLocks noGrp="1"/>
          </p:cNvSpPr>
          <p:nvPr>
            <p:ph idx="1"/>
          </p:nvPr>
        </p:nvSpPr>
        <p:spPr>
          <a:xfrm>
            <a:off x="838200" y="1825625"/>
            <a:ext cx="10515600" cy="4667250"/>
          </a:xfrm>
        </p:spPr>
        <p:txBody>
          <a:bodyPr>
            <a:normAutofit/>
          </a:bodyPr>
          <a:lstStyle/>
          <a:p>
            <a:r>
              <a:rPr lang="en-US" dirty="0"/>
              <a:t>What do we mean when we use the word “darkness” in this way?  Just what is “darkness”?</a:t>
            </a:r>
          </a:p>
          <a:p>
            <a:r>
              <a:rPr lang="en-US" dirty="0"/>
              <a:t>So, what then is the contrasting meaning of “light”?</a:t>
            </a:r>
          </a:p>
          <a:p>
            <a:r>
              <a:rPr lang="en-US" dirty="0"/>
              <a:t>Why do some people love darkness rather than light?</a:t>
            </a:r>
          </a:p>
          <a:p>
            <a:r>
              <a:rPr lang="en-US" dirty="0"/>
              <a:t>What is the attitude of those who love and live the Truth and the light manifested in Christ?</a:t>
            </a:r>
          </a:p>
        </p:txBody>
      </p:sp>
    </p:spTree>
    <p:extLst>
      <p:ext uri="{BB962C8B-B14F-4D97-AF65-F5344CB8AC3E}">
        <p14:creationId xmlns:p14="http://schemas.microsoft.com/office/powerpoint/2010/main" val="400462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9E7B-8A5C-9C0A-5111-AAAFFD882D5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37351127-765C-A30C-7C8E-63D7D0CB8F1B}"/>
              </a:ext>
            </a:extLst>
          </p:cNvPr>
          <p:cNvSpPr>
            <a:spLocks noGrp="1"/>
          </p:cNvSpPr>
          <p:nvPr>
            <p:ph idx="1"/>
          </p:nvPr>
        </p:nvSpPr>
        <p:spPr>
          <a:xfrm>
            <a:off x="838200" y="2118167"/>
            <a:ext cx="10515600" cy="4058796"/>
          </a:xfrm>
        </p:spPr>
        <p:txBody>
          <a:bodyPr/>
          <a:lstStyle/>
          <a:p>
            <a:r>
              <a:rPr lang="en-US" dirty="0"/>
              <a:t>Meditate</a:t>
            </a:r>
          </a:p>
          <a:p>
            <a:pPr lvl="1"/>
            <a:r>
              <a:rPr lang="en-US" dirty="0"/>
              <a:t>The world God loves includes </a:t>
            </a:r>
            <a:r>
              <a:rPr lang="en-US" b="1" dirty="0"/>
              <a:t>you</a:t>
            </a:r>
            <a:r>
              <a:rPr lang="en-US" dirty="0"/>
              <a:t>. </a:t>
            </a:r>
          </a:p>
          <a:p>
            <a:pPr lvl="1"/>
            <a:r>
              <a:rPr lang="en-US" dirty="0"/>
              <a:t>What does it mean to think that God loves you enough to send Jesus?</a:t>
            </a:r>
          </a:p>
          <a:p>
            <a:endParaRPr lang="en-US" dirty="0"/>
          </a:p>
        </p:txBody>
      </p:sp>
    </p:spTree>
    <p:extLst>
      <p:ext uri="{BB962C8B-B14F-4D97-AF65-F5344CB8AC3E}">
        <p14:creationId xmlns:p14="http://schemas.microsoft.com/office/powerpoint/2010/main" val="251870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9E29-20B7-FFD8-40B6-6E44A8BF0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D39B6-53EE-A043-4F5B-A58E0B22322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5A02D66-E79D-6524-2CF9-15FDCDD085F1}"/>
              </a:ext>
            </a:extLst>
          </p:cNvPr>
          <p:cNvSpPr>
            <a:spLocks noGrp="1"/>
          </p:cNvSpPr>
          <p:nvPr>
            <p:ph idx="1"/>
          </p:nvPr>
        </p:nvSpPr>
        <p:spPr>
          <a:xfrm>
            <a:off x="838200" y="2199189"/>
            <a:ext cx="10515600" cy="3977773"/>
          </a:xfrm>
        </p:spPr>
        <p:txBody>
          <a:bodyPr/>
          <a:lstStyle/>
          <a:p>
            <a:r>
              <a:rPr lang="en-US" dirty="0"/>
              <a:t>Experience God’s Love</a:t>
            </a:r>
          </a:p>
          <a:p>
            <a:pPr lvl="1"/>
            <a:r>
              <a:rPr lang="en-US" dirty="0"/>
              <a:t>Let the knowledge of God’s love impact the way you lead your family. </a:t>
            </a:r>
          </a:p>
          <a:p>
            <a:pPr lvl="1"/>
            <a:r>
              <a:rPr lang="en-US" dirty="0"/>
              <a:t>Show God’s love in your workplace.</a:t>
            </a:r>
          </a:p>
          <a:p>
            <a:pPr lvl="1"/>
            <a:r>
              <a:rPr lang="en-US" dirty="0"/>
              <a:t>Allow it to impact your interactions with others.</a:t>
            </a:r>
          </a:p>
          <a:p>
            <a:endParaRPr lang="en-US" dirty="0"/>
          </a:p>
        </p:txBody>
      </p:sp>
    </p:spTree>
    <p:extLst>
      <p:ext uri="{BB962C8B-B14F-4D97-AF65-F5344CB8AC3E}">
        <p14:creationId xmlns:p14="http://schemas.microsoft.com/office/powerpoint/2010/main" val="4014668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81F23-940F-3EC4-6EA8-BA3E0584D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D557E-02C3-DA0E-CDAE-69AF03CC938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B77676F-BE01-AFFE-9417-761B77BBC56E}"/>
              </a:ext>
            </a:extLst>
          </p:cNvPr>
          <p:cNvSpPr>
            <a:spLocks noGrp="1"/>
          </p:cNvSpPr>
          <p:nvPr>
            <p:ph idx="1"/>
          </p:nvPr>
        </p:nvSpPr>
        <p:spPr>
          <a:xfrm>
            <a:off x="838200" y="2118167"/>
            <a:ext cx="10515600" cy="4058796"/>
          </a:xfrm>
        </p:spPr>
        <p:txBody>
          <a:bodyPr>
            <a:normAutofit/>
          </a:bodyPr>
          <a:lstStyle/>
          <a:p>
            <a:r>
              <a:rPr lang="en-US" dirty="0"/>
              <a:t>Live in God’s Light</a:t>
            </a:r>
          </a:p>
          <a:p>
            <a:pPr lvl="1"/>
            <a:r>
              <a:rPr lang="en-US" dirty="0"/>
              <a:t>Reflect on when the Light of Jesus first shone into your life.</a:t>
            </a:r>
          </a:p>
          <a:p>
            <a:pPr lvl="1"/>
            <a:r>
              <a:rPr lang="en-US" dirty="0"/>
              <a:t>Allow God’s Light to shine into all areas of your life.</a:t>
            </a:r>
          </a:p>
          <a:p>
            <a:pPr lvl="1"/>
            <a:r>
              <a:rPr lang="en-US" dirty="0"/>
              <a:t>Think about how it can bring confession, repentance, and renewal.</a:t>
            </a:r>
          </a:p>
          <a:p>
            <a:endParaRPr lang="en-US" dirty="0"/>
          </a:p>
        </p:txBody>
      </p:sp>
    </p:spTree>
    <p:extLst>
      <p:ext uri="{BB962C8B-B14F-4D97-AF65-F5344CB8AC3E}">
        <p14:creationId xmlns:p14="http://schemas.microsoft.com/office/powerpoint/2010/main" val="3318626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667C8-73D8-0AC8-2484-28DD5B6FDBF2}"/>
              </a:ext>
            </a:extLst>
          </p:cNvPr>
          <p:cNvSpPr>
            <a:spLocks noGrp="1"/>
          </p:cNvSpPr>
          <p:nvPr>
            <p:ph type="title"/>
          </p:nvPr>
        </p:nvSpPr>
        <p:spPr/>
        <p:txBody>
          <a:bodyPr/>
          <a:lstStyle/>
          <a:p>
            <a:r>
              <a:rPr lang="en-US" dirty="0"/>
              <a:t>Surprising facts … really TRUE!</a:t>
            </a:r>
          </a:p>
        </p:txBody>
      </p:sp>
      <p:sp>
        <p:nvSpPr>
          <p:cNvPr id="4" name="Content Placeholder 3">
            <a:extLst>
              <a:ext uri="{FF2B5EF4-FFF2-40B4-BE49-F238E27FC236}">
                <a16:creationId xmlns:a16="http://schemas.microsoft.com/office/drawing/2014/main" id="{A35791F2-692B-A7E7-8577-91773D822979}"/>
              </a:ext>
            </a:extLst>
          </p:cNvPr>
          <p:cNvSpPr>
            <a:spLocks noGrp="1"/>
          </p:cNvSpPr>
          <p:nvPr>
            <p:ph idx="1"/>
          </p:nvPr>
        </p:nvSpPr>
        <p:spPr>
          <a:xfrm>
            <a:off x="838200" y="1825625"/>
            <a:ext cx="7949540" cy="4351338"/>
          </a:xfrm>
        </p:spPr>
        <p:txBody>
          <a:bodyPr>
            <a:normAutofit/>
          </a:bodyPr>
          <a:lstStyle/>
          <a:p>
            <a:r>
              <a:rPr lang="en-US" sz="4000" dirty="0"/>
              <a:t>Snakes can predict earthquakes.</a:t>
            </a:r>
          </a:p>
          <a:p>
            <a:r>
              <a:rPr lang="en-US" sz="4000" dirty="0"/>
              <a:t>Lego mini figures have the largest population on earth (more than China).</a:t>
            </a:r>
          </a:p>
          <a:p>
            <a:r>
              <a:rPr lang="en-US" sz="4000" dirty="0"/>
              <a:t>Astronauts grow taller in space.</a:t>
            </a:r>
          </a:p>
          <a:p>
            <a:endParaRPr lang="en-US" sz="4000" dirty="0"/>
          </a:p>
        </p:txBody>
      </p:sp>
      <p:grpSp>
        <p:nvGrpSpPr>
          <p:cNvPr id="6" name="Group 5">
            <a:extLst>
              <a:ext uri="{FF2B5EF4-FFF2-40B4-BE49-F238E27FC236}">
                <a16:creationId xmlns:a16="http://schemas.microsoft.com/office/drawing/2014/main" id="{C3E6F230-489F-AB6B-8C39-D348DE1B067C}"/>
              </a:ext>
            </a:extLst>
          </p:cNvPr>
          <p:cNvGrpSpPr/>
          <p:nvPr/>
        </p:nvGrpSpPr>
        <p:grpSpPr>
          <a:xfrm>
            <a:off x="8986576" y="451413"/>
            <a:ext cx="2367224" cy="2460404"/>
            <a:chOff x="8986576" y="451413"/>
            <a:chExt cx="2367224" cy="2460404"/>
          </a:xfrm>
        </p:grpSpPr>
        <p:pic>
          <p:nvPicPr>
            <p:cNvPr id="1026" name="Picture 2" descr="Snake clipart">
              <a:extLst>
                <a:ext uri="{FF2B5EF4-FFF2-40B4-BE49-F238E27FC236}">
                  <a16:creationId xmlns:a16="http://schemas.microsoft.com/office/drawing/2014/main" id="{B97B0906-2237-ACDF-E0F8-E79F7B4D61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6576" y="1435261"/>
              <a:ext cx="2367224" cy="1476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B54162B7-E538-1D95-08D2-F5DBEED4768E}"/>
                </a:ext>
              </a:extLst>
            </p:cNvPr>
            <p:cNvSpPr/>
            <p:nvPr/>
          </p:nvSpPr>
          <p:spPr>
            <a:xfrm>
              <a:off x="9144000" y="451413"/>
              <a:ext cx="1678329" cy="848911"/>
            </a:xfrm>
            <a:prstGeom prst="wedgeRoundRectCallout">
              <a:avLst>
                <a:gd name="adj1" fmla="val -29109"/>
                <a:gd name="adj2" fmla="val 679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Tuesday, 5:23 am</a:t>
              </a:r>
            </a:p>
          </p:txBody>
        </p:sp>
      </p:grpSp>
      <p:pic>
        <p:nvPicPr>
          <p:cNvPr id="1028" name="Picture 4" descr="Lego clipart">
            <a:extLst>
              <a:ext uri="{FF2B5EF4-FFF2-40B4-BE49-F238E27FC236}">
                <a16:creationId xmlns:a16="http://schemas.microsoft.com/office/drawing/2014/main" id="{DEFDC1DC-8058-7D0D-9A43-834A001E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2370460"/>
            <a:ext cx="1260863" cy="2297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Astronaut clipart">
            <a:extLst>
              <a:ext uri="{FF2B5EF4-FFF2-40B4-BE49-F238E27FC236}">
                <a16:creationId xmlns:a16="http://schemas.microsoft.com/office/drawing/2014/main" id="{0D97297A-B5A3-799E-21FB-A321EC4CEC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3217" y="4100612"/>
            <a:ext cx="1842427" cy="219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2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6" presetClass="emph" presetSubtype="0" fill="hold" nodeType="withEffect">
                                  <p:stCondLst>
                                    <p:cond delay="0"/>
                                  </p:stCondLst>
                                  <p:childTnLst>
                                    <p:animScale>
                                      <p:cBhvr>
                                        <p:cTn id="26" dur="2000" fill="hold"/>
                                        <p:tgtEl>
                                          <p:spTgt spid="1030"/>
                                        </p:tgtEl>
                                      </p:cBhvr>
                                      <p:by x="100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5829-893B-8196-E19F-C9843D183680}"/>
              </a:ext>
            </a:extLst>
          </p:cNvPr>
          <p:cNvSpPr>
            <a:spLocks noGrp="1"/>
          </p:cNvSpPr>
          <p:nvPr>
            <p:ph type="title"/>
          </p:nvPr>
        </p:nvSpPr>
        <p:spPr>
          <a:xfrm>
            <a:off x="4687746" y="365125"/>
            <a:ext cx="6666053" cy="1325563"/>
          </a:xfrm>
        </p:spPr>
        <p:txBody>
          <a:bodyPr/>
          <a:lstStyle/>
          <a:p>
            <a:r>
              <a:rPr lang="en-US" dirty="0"/>
              <a:t>Family Activities</a:t>
            </a:r>
          </a:p>
        </p:txBody>
      </p:sp>
      <p:pic>
        <p:nvPicPr>
          <p:cNvPr id="5" name="Picture 4">
            <a:extLst>
              <a:ext uri="{FF2B5EF4-FFF2-40B4-BE49-F238E27FC236}">
                <a16:creationId xmlns:a16="http://schemas.microsoft.com/office/drawing/2014/main" id="{1BCAD627-A4D8-B274-C383-E0758856FF6D}"/>
              </a:ext>
            </a:extLst>
          </p:cNvPr>
          <p:cNvPicPr>
            <a:picLocks noChangeAspect="1"/>
          </p:cNvPicPr>
          <p:nvPr/>
        </p:nvPicPr>
        <p:blipFill>
          <a:blip r:embed="rId2">
            <a:clrChange>
              <a:clrFrom>
                <a:srgbClr val="437991"/>
              </a:clrFrom>
              <a:clrTo>
                <a:srgbClr val="437991">
                  <a:alpha val="0"/>
                </a:srgbClr>
              </a:clrTo>
            </a:clrChange>
            <a:duotone>
              <a:prstClr val="black"/>
              <a:schemeClr val="accent4">
                <a:tint val="45000"/>
                <a:satMod val="400000"/>
              </a:schemeClr>
            </a:duotone>
          </a:blip>
          <a:stretch>
            <a:fillRect/>
          </a:stretch>
        </p:blipFill>
        <p:spPr>
          <a:xfrm>
            <a:off x="305764" y="453606"/>
            <a:ext cx="6091772" cy="5750423"/>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4100" name="Picture 4" descr="Spotlight">
            <a:extLst>
              <a:ext uri="{FF2B5EF4-FFF2-40B4-BE49-F238E27FC236}">
                <a16:creationId xmlns:a16="http://schemas.microsoft.com/office/drawing/2014/main" id="{AAB81862-5F99-1013-4701-47ADBAA2A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39520">
            <a:off x="898028" y="2911874"/>
            <a:ext cx="6548148" cy="30131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orker Installing New Light Bulb">
            <a:extLst>
              <a:ext uri="{FF2B5EF4-FFF2-40B4-BE49-F238E27FC236}">
                <a16:creationId xmlns:a16="http://schemas.microsoft.com/office/drawing/2014/main" id="{668CE7CD-055C-7DAC-B36B-5A98472F9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462822" y="1587597"/>
            <a:ext cx="1740324" cy="4719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65E2A54E-8E5D-E394-57C0-EF30C08937C2}"/>
              </a:ext>
            </a:extLst>
          </p:cNvPr>
          <p:cNvSpPr/>
          <p:nvPr/>
        </p:nvSpPr>
        <p:spPr>
          <a:xfrm>
            <a:off x="6096000" y="3050256"/>
            <a:ext cx="3366822" cy="2303796"/>
          </a:xfrm>
          <a:prstGeom prst="wedgeRoundRectCallout">
            <a:avLst>
              <a:gd name="adj1" fmla="val 66830"/>
              <a:gd name="adj2" fmla="val -518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Let me shine some more light on this challenge.  You need to look for clues in John 3:19 – 21; 8:31 – 36 (NIV).  Check the link on your handout for even more fun Family </a:t>
            </a:r>
            <a:r>
              <a:rPr lang="en-US" dirty="0" err="1">
                <a:latin typeface="Comic Sans MS" panose="030F0702030302020204" pitchFamily="66" charset="0"/>
              </a:rPr>
              <a:t>Activites</a:t>
            </a:r>
            <a:r>
              <a:rPr lang="en-US" dirty="0">
                <a:latin typeface="Comic Sans MS" panose="030F0702030302020204" pitchFamily="66" charset="0"/>
              </a:rPr>
              <a:t>!</a:t>
            </a:r>
          </a:p>
        </p:txBody>
      </p:sp>
    </p:spTree>
    <p:extLst>
      <p:ext uri="{BB962C8B-B14F-4D97-AF65-F5344CB8AC3E}">
        <p14:creationId xmlns:p14="http://schemas.microsoft.com/office/powerpoint/2010/main" val="110272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F8E63-D47D-AE4B-8CD0-4F637F334B8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268665-BFA3-E620-8D6C-9A39C9767061}"/>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7451F01C-01C4-C343-D7AF-C05DB385A703}"/>
              </a:ext>
            </a:extLst>
          </p:cNvPr>
          <p:cNvSpPr txBox="1"/>
          <p:nvPr/>
        </p:nvSpPr>
        <p:spPr>
          <a:xfrm>
            <a:off x="1377538" y="5462649"/>
            <a:ext cx="9155875" cy="830997"/>
          </a:xfrm>
          <a:prstGeom prst="rect">
            <a:avLst/>
          </a:prstGeom>
          <a:noFill/>
        </p:spPr>
        <p:txBody>
          <a:bodyPr wrap="square" rtlCol="0">
            <a:spAutoFit/>
          </a:bodyPr>
          <a:lstStyle/>
          <a:p>
            <a:pPr algn="ctr"/>
            <a:r>
              <a:rPr lang="en-US" sz="4800" b="1" dirty="0">
                <a:ln w="6600">
                  <a:solidFill>
                    <a:schemeClr val="accent2"/>
                  </a:solidFill>
                  <a:prstDash val="solid"/>
                </a:ln>
                <a:solidFill>
                  <a:srgbClr val="FFFF00"/>
                </a:solidFill>
                <a:effectLst>
                  <a:outerShdw dist="38100" dir="2700000" algn="tl" rotWithShape="0">
                    <a:schemeClr val="accent2"/>
                  </a:outerShdw>
                </a:effectLst>
              </a:rPr>
              <a:t>Nicodemus and the New Birth</a:t>
            </a:r>
          </a:p>
        </p:txBody>
      </p:sp>
    </p:spTree>
    <p:extLst>
      <p:ext uri="{BB962C8B-B14F-4D97-AF65-F5344CB8AC3E}">
        <p14:creationId xmlns:p14="http://schemas.microsoft.com/office/powerpoint/2010/main" val="427299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D93-EF70-7350-2145-93BF90A703B1}"/>
              </a:ext>
            </a:extLst>
          </p:cNvPr>
          <p:cNvSpPr>
            <a:spLocks noGrp="1"/>
          </p:cNvSpPr>
          <p:nvPr>
            <p:ph type="title"/>
          </p:nvPr>
        </p:nvSpPr>
        <p:spPr/>
        <p:txBody>
          <a:bodyPr/>
          <a:lstStyle/>
          <a:p>
            <a:r>
              <a:rPr lang="en-US" dirty="0"/>
              <a:t>Surprising facts … really TRUE!</a:t>
            </a:r>
          </a:p>
        </p:txBody>
      </p:sp>
      <p:sp>
        <p:nvSpPr>
          <p:cNvPr id="3" name="Content Placeholder 2">
            <a:extLst>
              <a:ext uri="{FF2B5EF4-FFF2-40B4-BE49-F238E27FC236}">
                <a16:creationId xmlns:a16="http://schemas.microsoft.com/office/drawing/2014/main" id="{D661BCCB-E763-5E27-F0C7-102A6A904311}"/>
              </a:ext>
            </a:extLst>
          </p:cNvPr>
          <p:cNvSpPr>
            <a:spLocks noGrp="1"/>
          </p:cNvSpPr>
          <p:nvPr>
            <p:ph idx="1"/>
          </p:nvPr>
        </p:nvSpPr>
        <p:spPr>
          <a:xfrm>
            <a:off x="838200" y="1825625"/>
            <a:ext cx="7379825" cy="4351338"/>
          </a:xfrm>
        </p:spPr>
        <p:txBody>
          <a:bodyPr>
            <a:normAutofit lnSpcReduction="10000"/>
          </a:bodyPr>
          <a:lstStyle/>
          <a:p>
            <a:r>
              <a:rPr lang="en-US" dirty="0"/>
              <a:t>There’s a 50% chance that two people will share a birthday in a group of 23 people.</a:t>
            </a:r>
          </a:p>
          <a:p>
            <a:r>
              <a:rPr lang="en-US" dirty="0"/>
              <a:t>Sea lions are the only animals that can clap to a beat.</a:t>
            </a:r>
          </a:p>
          <a:p>
            <a:r>
              <a:rPr lang="en-US" dirty="0"/>
              <a:t>Glass balls bounce higher than rubber balls.</a:t>
            </a:r>
          </a:p>
          <a:p>
            <a:r>
              <a:rPr lang="en-US" dirty="0"/>
              <a:t>It snows metal on Venus.</a:t>
            </a:r>
          </a:p>
          <a:p>
            <a:endParaRPr lang="en-US" dirty="0"/>
          </a:p>
        </p:txBody>
      </p:sp>
      <p:grpSp>
        <p:nvGrpSpPr>
          <p:cNvPr id="5" name="Group 4">
            <a:extLst>
              <a:ext uri="{FF2B5EF4-FFF2-40B4-BE49-F238E27FC236}">
                <a16:creationId xmlns:a16="http://schemas.microsoft.com/office/drawing/2014/main" id="{15B0ED28-CD71-8A37-203E-13017AD8269B}"/>
              </a:ext>
            </a:extLst>
          </p:cNvPr>
          <p:cNvGrpSpPr/>
          <p:nvPr/>
        </p:nvGrpSpPr>
        <p:grpSpPr>
          <a:xfrm>
            <a:off x="7625071" y="1027906"/>
            <a:ext cx="3432252" cy="2667965"/>
            <a:chOff x="7625071" y="1027906"/>
            <a:chExt cx="3432252" cy="2667965"/>
          </a:xfrm>
        </p:grpSpPr>
        <p:pic>
          <p:nvPicPr>
            <p:cNvPr id="3074" name="Picture 2" descr="Chocolate Birthday Cake with Candle clipart">
              <a:extLst>
                <a:ext uri="{FF2B5EF4-FFF2-40B4-BE49-F238E27FC236}">
                  <a16:creationId xmlns:a16="http://schemas.microsoft.com/office/drawing/2014/main" id="{537E5526-10B9-AEDB-7D3C-CB4B9394B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5071" y="1027906"/>
              <a:ext cx="2311001" cy="266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Chocolate Birthday Cake with Candle clipart">
              <a:extLst>
                <a:ext uri="{FF2B5EF4-FFF2-40B4-BE49-F238E27FC236}">
                  <a16:creationId xmlns:a16="http://schemas.microsoft.com/office/drawing/2014/main" id="{1F174A14-187F-5041-8FFA-885F88D42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6322" y="1027906"/>
              <a:ext cx="2311001" cy="266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078" name="Picture 6" descr="Crystal ball clipart">
            <a:extLst>
              <a:ext uri="{FF2B5EF4-FFF2-40B4-BE49-F238E27FC236}">
                <a16:creationId xmlns:a16="http://schemas.microsoft.com/office/drawing/2014/main" id="{98DEC2E9-2B81-4CE0-4694-A55F6E6E5F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040" y="3788468"/>
            <a:ext cx="1638782" cy="16387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mple Snowflake clipart">
            <a:extLst>
              <a:ext uri="{FF2B5EF4-FFF2-40B4-BE49-F238E27FC236}">
                <a16:creationId xmlns:a16="http://schemas.microsoft.com/office/drawing/2014/main" id="{7D86396F-19A1-89A1-D12A-9AA7EC6D8380}"/>
              </a:ext>
            </a:extLst>
          </p:cNvPr>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25071" y="4001294"/>
            <a:ext cx="1987772" cy="21934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ea Lion clipart">
            <a:extLst>
              <a:ext uri="{FF2B5EF4-FFF2-40B4-BE49-F238E27FC236}">
                <a16:creationId xmlns:a16="http://schemas.microsoft.com/office/drawing/2014/main" id="{CD2E26D3-FF1A-2CF1-5E8D-A081F01FB2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678" y="2893420"/>
            <a:ext cx="2440329" cy="19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5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9" presetID="1" presetClass="exit" presetSubtype="0" fill="hold" nodeType="withEffect">
                                  <p:stCondLst>
                                    <p:cond delay="0"/>
                                  </p:stCondLst>
                                  <p:childTnLst>
                                    <p:set>
                                      <p:cBhvr>
                                        <p:cTn id="20" dur="1" fill="hold">
                                          <p:stCondLst>
                                            <p:cond delay="0"/>
                                          </p:stCondLst>
                                        </p:cTn>
                                        <p:tgtEl>
                                          <p:spTgt spid="308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2" presetClass="exit" presetSubtype="1" fill="hold" nodeType="withEffect">
                                  <p:stCondLst>
                                    <p:cond delay="1000"/>
                                  </p:stCondLst>
                                  <p:childTnLst>
                                    <p:anim calcmode="lin" valueType="num">
                                      <p:cBhvr additive="base">
                                        <p:cTn id="24" dur="500"/>
                                        <p:tgtEl>
                                          <p:spTgt spid="3078"/>
                                        </p:tgtEl>
                                        <p:attrNameLst>
                                          <p:attrName>ppt_x</p:attrName>
                                        </p:attrNameLst>
                                      </p:cBhvr>
                                      <p:tavLst>
                                        <p:tav tm="0">
                                          <p:val>
                                            <p:strVal val="ppt_x"/>
                                          </p:val>
                                        </p:tav>
                                        <p:tav tm="100000">
                                          <p:val>
                                            <p:strVal val="ppt_x"/>
                                          </p:val>
                                        </p:tav>
                                      </p:tavLst>
                                    </p:anim>
                                    <p:anim calcmode="lin" valueType="num">
                                      <p:cBhvr additive="base">
                                        <p:cTn id="25" dur="500"/>
                                        <p:tgtEl>
                                          <p:spTgt spid="3078"/>
                                        </p:tgtEl>
                                        <p:attrNameLst>
                                          <p:attrName>ppt_y</p:attrName>
                                        </p:attrNameLst>
                                      </p:cBhvr>
                                      <p:tavLst>
                                        <p:tav tm="0">
                                          <p:val>
                                            <p:strVal val="ppt_y"/>
                                          </p:val>
                                        </p:tav>
                                        <p:tav tm="100000">
                                          <p:val>
                                            <p:strVal val="0-ppt_h/2"/>
                                          </p:val>
                                        </p:tav>
                                      </p:tavLst>
                                    </p:anim>
                                    <p:set>
                                      <p:cBhvr>
                                        <p:cTn id="26" dur="1" fill="hold">
                                          <p:stCondLst>
                                            <p:cond delay="499"/>
                                          </p:stCondLst>
                                        </p:cTn>
                                        <p:tgtEl>
                                          <p:spTgt spid="30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wipe(down)">
                                      <p:cBhvr>
                                        <p:cTn id="33" dur="580">
                                          <p:stCondLst>
                                            <p:cond delay="0"/>
                                          </p:stCondLst>
                                        </p:cTn>
                                        <p:tgtEl>
                                          <p:spTgt spid="3080"/>
                                        </p:tgtEl>
                                      </p:cBhvr>
                                    </p:animEffect>
                                    <p:anim calcmode="lin" valueType="num">
                                      <p:cBhvr>
                                        <p:cTn id="34"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39" dur="26">
                                          <p:stCondLst>
                                            <p:cond delay="650"/>
                                          </p:stCondLst>
                                        </p:cTn>
                                        <p:tgtEl>
                                          <p:spTgt spid="3080"/>
                                        </p:tgtEl>
                                      </p:cBhvr>
                                      <p:to x="100000" y="60000"/>
                                    </p:animScale>
                                    <p:animScale>
                                      <p:cBhvr>
                                        <p:cTn id="40" dur="166" decel="50000">
                                          <p:stCondLst>
                                            <p:cond delay="676"/>
                                          </p:stCondLst>
                                        </p:cTn>
                                        <p:tgtEl>
                                          <p:spTgt spid="3080"/>
                                        </p:tgtEl>
                                      </p:cBhvr>
                                      <p:to x="100000" y="100000"/>
                                    </p:animScale>
                                    <p:animScale>
                                      <p:cBhvr>
                                        <p:cTn id="41" dur="26">
                                          <p:stCondLst>
                                            <p:cond delay="1312"/>
                                          </p:stCondLst>
                                        </p:cTn>
                                        <p:tgtEl>
                                          <p:spTgt spid="3080"/>
                                        </p:tgtEl>
                                      </p:cBhvr>
                                      <p:to x="100000" y="80000"/>
                                    </p:animScale>
                                    <p:animScale>
                                      <p:cBhvr>
                                        <p:cTn id="42" dur="166" decel="50000">
                                          <p:stCondLst>
                                            <p:cond delay="1338"/>
                                          </p:stCondLst>
                                        </p:cTn>
                                        <p:tgtEl>
                                          <p:spTgt spid="3080"/>
                                        </p:tgtEl>
                                      </p:cBhvr>
                                      <p:to x="100000" y="100000"/>
                                    </p:animScale>
                                    <p:animScale>
                                      <p:cBhvr>
                                        <p:cTn id="43" dur="26">
                                          <p:stCondLst>
                                            <p:cond delay="1642"/>
                                          </p:stCondLst>
                                        </p:cTn>
                                        <p:tgtEl>
                                          <p:spTgt spid="3080"/>
                                        </p:tgtEl>
                                      </p:cBhvr>
                                      <p:to x="100000" y="90000"/>
                                    </p:animScale>
                                    <p:animScale>
                                      <p:cBhvr>
                                        <p:cTn id="44" dur="166" decel="50000">
                                          <p:stCondLst>
                                            <p:cond delay="1668"/>
                                          </p:stCondLst>
                                        </p:cTn>
                                        <p:tgtEl>
                                          <p:spTgt spid="3080"/>
                                        </p:tgtEl>
                                      </p:cBhvr>
                                      <p:to x="100000" y="100000"/>
                                    </p:animScale>
                                    <p:animScale>
                                      <p:cBhvr>
                                        <p:cTn id="45" dur="26">
                                          <p:stCondLst>
                                            <p:cond delay="1808"/>
                                          </p:stCondLst>
                                        </p:cTn>
                                        <p:tgtEl>
                                          <p:spTgt spid="3080"/>
                                        </p:tgtEl>
                                      </p:cBhvr>
                                      <p:to x="100000" y="95000"/>
                                    </p:animScale>
                                    <p:animScale>
                                      <p:cBhvr>
                                        <p:cTn id="46" dur="166" decel="50000">
                                          <p:stCondLst>
                                            <p:cond delay="1834"/>
                                          </p:stCondLst>
                                        </p:cTn>
                                        <p:tgtEl>
                                          <p:spTgt spid="30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9C5B-7C8C-1EA4-484D-8DC4615BD1D3}"/>
              </a:ext>
            </a:extLst>
          </p:cNvPr>
          <p:cNvSpPr>
            <a:spLocks noGrp="1"/>
          </p:cNvSpPr>
          <p:nvPr>
            <p:ph type="title"/>
          </p:nvPr>
        </p:nvSpPr>
        <p:spPr/>
        <p:txBody>
          <a:bodyPr/>
          <a:lstStyle/>
          <a:p>
            <a:r>
              <a:rPr lang="en-US" dirty="0"/>
              <a:t>Really True</a:t>
            </a:r>
          </a:p>
        </p:txBody>
      </p:sp>
      <p:sp>
        <p:nvSpPr>
          <p:cNvPr id="3" name="Content Placeholder 2">
            <a:extLst>
              <a:ext uri="{FF2B5EF4-FFF2-40B4-BE49-F238E27FC236}">
                <a16:creationId xmlns:a16="http://schemas.microsoft.com/office/drawing/2014/main" id="{6D34320C-CA1A-0AD1-E9D5-05AC41428B6C}"/>
              </a:ext>
            </a:extLst>
          </p:cNvPr>
          <p:cNvSpPr>
            <a:spLocks noGrp="1"/>
          </p:cNvSpPr>
          <p:nvPr>
            <p:ph idx="1"/>
          </p:nvPr>
        </p:nvSpPr>
        <p:spPr>
          <a:xfrm>
            <a:off x="838200" y="2395959"/>
            <a:ext cx="10515600" cy="3781004"/>
          </a:xfrm>
        </p:spPr>
        <p:txBody>
          <a:bodyPr/>
          <a:lstStyle/>
          <a:p>
            <a:r>
              <a:rPr lang="en-US" dirty="0">
                <a:solidFill>
                  <a:srgbClr val="C00000"/>
                </a:solidFill>
              </a:rPr>
              <a:t>These are interesting, but somewhat inconsequential to our daily lives.</a:t>
            </a:r>
          </a:p>
          <a:p>
            <a:pPr lvl="1"/>
            <a:r>
              <a:rPr lang="en-US" dirty="0">
                <a:solidFill>
                  <a:srgbClr val="C00000"/>
                </a:solidFill>
              </a:rPr>
              <a:t>Truths about God are much more important.</a:t>
            </a:r>
          </a:p>
          <a:p>
            <a:pPr lvl="1"/>
            <a:r>
              <a:rPr lang="en-US" dirty="0">
                <a:solidFill>
                  <a:srgbClr val="C00000"/>
                </a:solidFill>
              </a:rPr>
              <a:t>Today we look at Nicodemus’ search for and revelation to Truth.</a:t>
            </a:r>
          </a:p>
          <a:p>
            <a:endParaRPr lang="en-US" dirty="0"/>
          </a:p>
        </p:txBody>
      </p:sp>
    </p:spTree>
    <p:extLst>
      <p:ext uri="{BB962C8B-B14F-4D97-AF65-F5344CB8AC3E}">
        <p14:creationId xmlns:p14="http://schemas.microsoft.com/office/powerpoint/2010/main" val="298086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New </a:t>
            </a:r>
            <a:r>
              <a:rPr lang="en-US" sz="5500" dirty="0">
                <a:solidFill>
                  <a:srgbClr val="FFFF00"/>
                </a:solidFill>
              </a:rPr>
              <a:t>Birth</a:t>
            </a:r>
            <a:r>
              <a:rPr lang="en-US" sz="5500" dirty="0"/>
              <a:t> Is </a:t>
            </a:r>
            <a:r>
              <a:rPr lang="en-US" sz="5500" dirty="0">
                <a:solidFill>
                  <a:srgbClr val="FFFF00"/>
                </a:solidFill>
              </a:rPr>
              <a:t>Required</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45DC32-B68C-A1F3-980D-BB824012D35B}"/>
              </a:ext>
            </a:extLst>
          </p:cNvPr>
          <p:cNvSpPr>
            <a:spLocks noGrp="1"/>
          </p:cNvSpPr>
          <p:nvPr>
            <p:ph type="title"/>
          </p:nvPr>
        </p:nvSpPr>
        <p:spPr/>
        <p:txBody>
          <a:bodyPr/>
          <a:lstStyle/>
          <a:p>
            <a:pPr algn="l"/>
            <a:r>
              <a:rPr lang="en-US" dirty="0"/>
              <a:t>Listen for confusion.</a:t>
            </a:r>
          </a:p>
        </p:txBody>
      </p:sp>
      <p:sp>
        <p:nvSpPr>
          <p:cNvPr id="5" name="Content Placeholder 4">
            <a:extLst>
              <a:ext uri="{FF2B5EF4-FFF2-40B4-BE49-F238E27FC236}">
                <a16:creationId xmlns:a16="http://schemas.microsoft.com/office/drawing/2014/main" id="{D67E730F-AC15-9C01-AC5B-5CE926A85311}"/>
              </a:ext>
            </a:extLst>
          </p:cNvPr>
          <p:cNvSpPr>
            <a:spLocks noGrp="1"/>
          </p:cNvSpPr>
          <p:nvPr>
            <p:ph idx="1"/>
          </p:nvPr>
        </p:nvSpPr>
        <p:spPr/>
        <p:txBody>
          <a:bodyPr/>
          <a:lstStyle/>
          <a:p>
            <a:pPr marL="0" indent="0" algn="ctr">
              <a:buNone/>
            </a:pPr>
            <a:r>
              <a:rPr lang="en-US" dirty="0"/>
              <a:t>John 3:1-9 (NIV)  Now there was a man of the Pharisees named Nicodemus, a member of the Jewish ruling council. 2  He came to Jesus at night and said, "Rabbi, we know you are a teacher who has come from God. For no one could perform the miraculous signs you are doing if God were not with him." 3  In reply Jesus declared, "I tell </a:t>
            </a:r>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33D8D-DC70-8AA3-4E62-A6B47E5C45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6B9125-E41D-98AF-7AD4-02A578F0C5CE}"/>
              </a:ext>
            </a:extLst>
          </p:cNvPr>
          <p:cNvSpPr>
            <a:spLocks noGrp="1"/>
          </p:cNvSpPr>
          <p:nvPr>
            <p:ph type="title"/>
          </p:nvPr>
        </p:nvSpPr>
        <p:spPr/>
        <p:txBody>
          <a:bodyPr/>
          <a:lstStyle/>
          <a:p>
            <a:pPr algn="l"/>
            <a:r>
              <a:rPr lang="en-US" dirty="0"/>
              <a:t>Listen for confusion.</a:t>
            </a:r>
          </a:p>
        </p:txBody>
      </p:sp>
      <p:sp>
        <p:nvSpPr>
          <p:cNvPr id="5" name="Content Placeholder 4">
            <a:extLst>
              <a:ext uri="{FF2B5EF4-FFF2-40B4-BE49-F238E27FC236}">
                <a16:creationId xmlns:a16="http://schemas.microsoft.com/office/drawing/2014/main" id="{55AC80E0-BD6E-27BA-24AD-36ECB0055D41}"/>
              </a:ext>
            </a:extLst>
          </p:cNvPr>
          <p:cNvSpPr>
            <a:spLocks noGrp="1"/>
          </p:cNvSpPr>
          <p:nvPr>
            <p:ph idx="1"/>
          </p:nvPr>
        </p:nvSpPr>
        <p:spPr>
          <a:xfrm>
            <a:off x="1243314" y="1837200"/>
            <a:ext cx="9937830" cy="4351338"/>
          </a:xfrm>
        </p:spPr>
        <p:txBody>
          <a:bodyPr/>
          <a:lstStyle/>
          <a:p>
            <a:pPr marL="0" indent="0" algn="ctr">
              <a:buNone/>
            </a:pPr>
            <a:r>
              <a:rPr lang="en-US" dirty="0"/>
              <a:t>you the truth, no one can see the kingdom of God unless he is born again." 4  "How can a man be born when he is old?" Nicodemus asked. "Surely he cannot enter a second time into his mother's womb to be born!" 5  Jesus answered, "I tell you the truth, no one can enter the kingdom of God unless he is born of water and the Spirit. 6  Flesh gives</a:t>
            </a:r>
          </a:p>
        </p:txBody>
      </p:sp>
    </p:spTree>
    <p:extLst>
      <p:ext uri="{BB962C8B-B14F-4D97-AF65-F5344CB8AC3E}">
        <p14:creationId xmlns:p14="http://schemas.microsoft.com/office/powerpoint/2010/main" val="342969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19D3E-BB51-FFD4-8F90-04F619338B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C6CD24-CAA9-9E7C-6D34-6050938F320E}"/>
              </a:ext>
            </a:extLst>
          </p:cNvPr>
          <p:cNvSpPr>
            <a:spLocks noGrp="1"/>
          </p:cNvSpPr>
          <p:nvPr>
            <p:ph type="title"/>
          </p:nvPr>
        </p:nvSpPr>
        <p:spPr/>
        <p:txBody>
          <a:bodyPr/>
          <a:lstStyle/>
          <a:p>
            <a:pPr algn="l"/>
            <a:r>
              <a:rPr lang="en-US" dirty="0"/>
              <a:t>Listen for confusion.</a:t>
            </a:r>
          </a:p>
        </p:txBody>
      </p:sp>
      <p:sp>
        <p:nvSpPr>
          <p:cNvPr id="5" name="Content Placeholder 4">
            <a:extLst>
              <a:ext uri="{FF2B5EF4-FFF2-40B4-BE49-F238E27FC236}">
                <a16:creationId xmlns:a16="http://schemas.microsoft.com/office/drawing/2014/main" id="{DBD6C51A-683B-1BA1-9AD0-3B3C5276467C}"/>
              </a:ext>
            </a:extLst>
          </p:cNvPr>
          <p:cNvSpPr>
            <a:spLocks noGrp="1"/>
          </p:cNvSpPr>
          <p:nvPr>
            <p:ph idx="1"/>
          </p:nvPr>
        </p:nvSpPr>
        <p:spPr>
          <a:xfrm>
            <a:off x="1243314" y="1837200"/>
            <a:ext cx="9937830" cy="4351338"/>
          </a:xfrm>
        </p:spPr>
        <p:txBody>
          <a:bodyPr/>
          <a:lstStyle/>
          <a:p>
            <a:pPr marL="0" indent="0" algn="ctr">
              <a:buNone/>
            </a:pPr>
            <a:r>
              <a:rPr lang="en-US" dirty="0"/>
              <a:t>birth to flesh, but the Spirit gives birth to spirit. 7  You should not be surprised at my saying, 'You must be born again.' 8  The wind blows wherever it pleases. You hear its sound, but you cannot tell where it comes from or where it is going. So it is with everyone born of the Spirit." 9  "How can this be?" Nicodemus asked.</a:t>
            </a:r>
          </a:p>
        </p:txBody>
      </p:sp>
      <p:pic>
        <p:nvPicPr>
          <p:cNvPr id="3" name="Picture 2">
            <a:extLst>
              <a:ext uri="{FF2B5EF4-FFF2-40B4-BE49-F238E27FC236}">
                <a16:creationId xmlns:a16="http://schemas.microsoft.com/office/drawing/2014/main" id="{17C164F5-CD44-AD28-2FBA-5CB624421490}"/>
              </a:ext>
            </a:extLst>
          </p:cNvPr>
          <p:cNvPicPr>
            <a:picLocks noChangeAspect="1"/>
          </p:cNvPicPr>
          <p:nvPr/>
        </p:nvPicPr>
        <p:blipFill>
          <a:blip r:embed="rId2"/>
          <a:stretch>
            <a:fillRect/>
          </a:stretch>
        </p:blipFill>
        <p:spPr>
          <a:xfrm>
            <a:off x="4965319" y="5719537"/>
            <a:ext cx="2261361" cy="2992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414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3.xml><?xml version="1.0" encoding="utf-8"?>
<a:theme xmlns:a="http://schemas.openxmlformats.org/drawingml/2006/main" name="2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59</TotalTime>
  <Words>1429</Words>
  <Application>Microsoft Office PowerPoint</Application>
  <PresentationFormat>Widescreen</PresentationFormat>
  <Paragraphs>93</Paragraphs>
  <Slides>31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Comic Sans MS</vt:lpstr>
      <vt:lpstr>HelveticaNeueLT Std Lt</vt:lpstr>
      <vt:lpstr>Office Theme</vt:lpstr>
      <vt:lpstr>1_Office Theme</vt:lpstr>
      <vt:lpstr>2_Office Theme</vt:lpstr>
      <vt:lpstr>PowerPoint Presentation</vt:lpstr>
      <vt:lpstr>Video Introduction</vt:lpstr>
      <vt:lpstr>Surprising facts … really TRUE!</vt:lpstr>
      <vt:lpstr>Surprising facts … really TRUE!</vt:lpstr>
      <vt:lpstr>Really True</vt:lpstr>
      <vt:lpstr>1. New Birth Is Required. </vt:lpstr>
      <vt:lpstr>Listen for confusion.</vt:lpstr>
      <vt:lpstr>Listen for confusion.</vt:lpstr>
      <vt:lpstr>Listen for confusion.</vt:lpstr>
      <vt:lpstr>New Birth is Required</vt:lpstr>
      <vt:lpstr>New Birth is Required</vt:lpstr>
      <vt:lpstr>New Birth is Required</vt:lpstr>
      <vt:lpstr>New Birth is Required</vt:lpstr>
      <vt:lpstr>New Birth is Required</vt:lpstr>
      <vt:lpstr>New Birth is Required</vt:lpstr>
      <vt:lpstr>2. New Birth Is Received  by Faith. </vt:lpstr>
      <vt:lpstr>Listen for a reprimand. </vt:lpstr>
      <vt:lpstr>Listen for a reprimand. </vt:lpstr>
      <vt:lpstr>New Birth Is Received by Faith</vt:lpstr>
      <vt:lpstr>New Birth Is Received by Faith</vt:lpstr>
      <vt:lpstr>New Birth Is Received by Faith</vt:lpstr>
      <vt:lpstr>3. New Birth Brings Us  Into The Light.</vt:lpstr>
      <vt:lpstr>Listen for facts about Light</vt:lpstr>
      <vt:lpstr>Listen for facts about Light</vt:lpstr>
      <vt:lpstr>New Birth Brings Us into the Light</vt:lpstr>
      <vt:lpstr>New Birth Brings Us into the Light</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2026-03-09T18:39:53Z</dcterms:created>
  <dcterms:modified xsi:type="dcterms:W3CDTF">2026-03-09T19:40:36Z</dcterms:modified>
</cp:coreProperties>
</file>