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259" r:id="rId6"/>
    <p:sldId id="579" r:id="rId7"/>
    <p:sldId id="260" r:id="rId8"/>
    <p:sldId id="581" r:id="rId9"/>
    <p:sldId id="580" r:id="rId10"/>
    <p:sldId id="582" r:id="rId11"/>
    <p:sldId id="583" r:id="rId12"/>
    <p:sldId id="585" r:id="rId13"/>
    <p:sldId id="584" r:id="rId14"/>
    <p:sldId id="586" r:id="rId15"/>
    <p:sldId id="793" r:id="rId16"/>
    <p:sldId id="587" r:id="rId17"/>
    <p:sldId id="794" r:id="rId18"/>
    <p:sldId id="795" r:id="rId19"/>
    <p:sldId id="796" r:id="rId20"/>
    <p:sldId id="798" r:id="rId21"/>
    <p:sldId id="797" r:id="rId22"/>
    <p:sldId id="799" r:id="rId23"/>
    <p:sldId id="800" r:id="rId24"/>
    <p:sldId id="801" r:id="rId25"/>
    <p:sldId id="802" r:id="rId26"/>
    <p:sldId id="803" r:id="rId27"/>
    <p:sldId id="804" r:id="rId28"/>
    <p:sldId id="805" r:id="rId29"/>
    <p:sldId id="806" r:id="rId30"/>
    <p:sldId id="807" r:id="rId31"/>
    <p:sldId id="80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3" d="100"/>
          <a:sy n="83" d="100"/>
        </p:scale>
        <p:origin x="21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D3EC0C-D973-4240-BF21-13D918BC7DA9}"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270359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53832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D3EC0C-D973-4240-BF21-13D918BC7DA9}"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2320791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D3EC0C-D973-4240-BF21-13D918BC7DA9}"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23122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D3EC0C-D973-4240-BF21-13D918BC7DA9}"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53100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D3EC0C-D973-4240-BF21-13D918BC7DA9}"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081506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D3EC0C-D973-4240-BF21-13D918BC7DA9}"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2972911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D3EC0C-D973-4240-BF21-13D918BC7DA9}"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4194828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D3EC0C-D973-4240-BF21-13D918BC7DA9}"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021861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20325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512064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8312"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800263" y="1104437"/>
            <a:ext cx="277163"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800263" y="2000303"/>
            <a:ext cx="277163"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800263" y="2911265"/>
            <a:ext cx="277163"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800263" y="3809689"/>
            <a:ext cx="277163"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800263" y="4735483"/>
            <a:ext cx="277163"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8657" y="1078234"/>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8657" y="19775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8657" y="28919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8657" y="3806337"/>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8657" y="47207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8657" y="5620790"/>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5518" y="5666510"/>
            <a:ext cx="277163"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519841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8312"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5008" y="952037"/>
            <a:ext cx="277163"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5008" y="2125925"/>
            <a:ext cx="277163"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5008" y="3299813"/>
            <a:ext cx="277163"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5008" y="4461163"/>
            <a:ext cx="277163"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5008" y="5649883"/>
            <a:ext cx="277163"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3402" y="925834"/>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3402" y="2103160"/>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3402" y="3280486"/>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3402" y="4457812"/>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3402" y="56351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3134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8312"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5008" y="864404"/>
            <a:ext cx="277163"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5008" y="2206115"/>
            <a:ext cx="277163"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5008" y="3562739"/>
            <a:ext cx="277163"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5008" y="4952689"/>
            <a:ext cx="277163"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3402" y="838201"/>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3402" y="2183350"/>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3402" y="3543412"/>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3402" y="49493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3636622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8312"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5008" y="1630289"/>
            <a:ext cx="277163"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5008" y="3978065"/>
            <a:ext cx="277163"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3402" y="1604085"/>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3402" y="39587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0958567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8312"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5008" y="2149265"/>
            <a:ext cx="277163"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3402" y="21299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998024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5" y="5185518"/>
            <a:ext cx="12192000"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909" y="427486"/>
            <a:ext cx="3690549"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3901" y="427486"/>
            <a:ext cx="3671097"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3911" y="427486"/>
            <a:ext cx="3677569"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9027" y="6553200"/>
            <a:ext cx="9146382"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600" y="5532440"/>
            <a:ext cx="10972801"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571" y="914401"/>
            <a:ext cx="3328451"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5383" y="914401"/>
            <a:ext cx="3310907"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9700" y="917511"/>
            <a:ext cx="3316745"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8860273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5" y="5185518"/>
            <a:ext cx="12192000"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787" y="539859"/>
            <a:ext cx="3690549"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6779" y="539859"/>
            <a:ext cx="3671097"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9027" y="6553200"/>
            <a:ext cx="9146382"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600" y="5532440"/>
            <a:ext cx="10972801"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5450" y="1026774"/>
            <a:ext cx="3328451"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8262" y="1026774"/>
            <a:ext cx="3310907"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29429837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5" y="5185518"/>
            <a:ext cx="12192000"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9027" y="6553200"/>
            <a:ext cx="9146382"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600" y="5532440"/>
            <a:ext cx="10972801"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478314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5" y="5185518"/>
            <a:ext cx="12192000"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950" y="430858"/>
            <a:ext cx="11204318"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9027" y="6553200"/>
            <a:ext cx="9146382"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600" y="5532440"/>
            <a:ext cx="10972801"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1238" y="1676401"/>
            <a:ext cx="10185744"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1237" y="838200"/>
            <a:ext cx="1018574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364732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666" y="-54093"/>
            <a:ext cx="4344531"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964" y="426720"/>
            <a:ext cx="8121025"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5624" y="1918792"/>
            <a:ext cx="7661899"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5625" y="1080591"/>
            <a:ext cx="7661900"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91" y="5029200"/>
            <a:ext cx="295685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289" y="6278880"/>
            <a:ext cx="135317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67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9914" y="7034"/>
            <a:ext cx="4268312"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511" y="426720"/>
            <a:ext cx="8121025"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171" y="1918792"/>
            <a:ext cx="7661899"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171" y="1080591"/>
            <a:ext cx="7661900"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8574" y="5029200"/>
            <a:ext cx="295685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6751" y="6278880"/>
            <a:ext cx="1356235"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93716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399" y="426720"/>
            <a:ext cx="11402089"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863" y="1335879"/>
            <a:ext cx="1094296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0311443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399" y="426720"/>
            <a:ext cx="11402089"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863" y="1335879"/>
            <a:ext cx="1094296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861" y="1945478"/>
            <a:ext cx="1094296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14856785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1"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830" y="5562600"/>
            <a:ext cx="10365899"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368" y="1063862"/>
            <a:ext cx="10365899"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10286147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7444" y="6264276"/>
            <a:ext cx="2844800" cy="365125"/>
          </a:xfrm>
          <a:prstGeom prst="rect">
            <a:avLst/>
          </a:prstGeom>
        </p:spPr>
        <p:txBody>
          <a:bodyPr/>
          <a:lstStyle/>
          <a:p>
            <a:fld id="{7091A9FD-CDA2-4BA5-8C18-59D6F59EB34A}" type="slidenum">
              <a:rPr lang="en-US" smtClean="0"/>
              <a:pPr/>
              <a:t>‹#›</a:t>
            </a:fld>
            <a:endParaRPr lang="en-US" dirty="0"/>
          </a:p>
        </p:txBody>
      </p:sp>
    </p:spTree>
    <p:extLst>
      <p:ext uri="{BB962C8B-B14F-4D97-AF65-F5344CB8AC3E}">
        <p14:creationId xmlns:p14="http://schemas.microsoft.com/office/powerpoint/2010/main" val="914610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9000" b="-19000"/>
          </a:stretch>
        </a:blipFill>
        <a:effectLst/>
      </p:bgPr>
    </p:bg>
    <p:spTree>
      <p:nvGrpSpPr>
        <p:cNvPr id="1" name=""/>
        <p:cNvGrpSpPr/>
        <p:nvPr/>
      </p:nvGrpSpPr>
      <p:grpSpPr>
        <a:xfrm>
          <a:off x="0" y="0"/>
          <a:ext cx="0" cy="0"/>
          <a:chOff x="0" y="0"/>
          <a:chExt cx="0" cy="0"/>
        </a:xfrm>
      </p:grpSpPr>
      <p:sp>
        <p:nvSpPr>
          <p:cNvPr id="7" name="Folded Corner 6"/>
          <p:cNvSpPr/>
          <p:nvPr userDrawn="1"/>
        </p:nvSpPr>
        <p:spPr>
          <a:xfrm>
            <a:off x="656216" y="249382"/>
            <a:ext cx="11015831" cy="6377329"/>
          </a:xfrm>
          <a:prstGeom prst="foldedCorner">
            <a:avLst/>
          </a:prstGeom>
          <a:gradFill>
            <a:gsLst>
              <a:gs pos="0">
                <a:schemeClr val="accent1">
                  <a:lumMod val="5000"/>
                  <a:lumOff val="95000"/>
                  <a:alpha val="87000"/>
                </a:schemeClr>
              </a:gs>
              <a:gs pos="64000">
                <a:schemeClr val="accent1">
                  <a:lumMod val="45000"/>
                  <a:lumOff val="55000"/>
                  <a:alpha val="87000"/>
                </a:schemeClr>
              </a:gs>
              <a:gs pos="83000">
                <a:schemeClr val="accent1">
                  <a:lumMod val="45000"/>
                  <a:lumOff val="55000"/>
                  <a:alpha val="87000"/>
                </a:schemeClr>
              </a:gs>
              <a:gs pos="100000">
                <a:schemeClr val="accent1">
                  <a:lumMod val="30000"/>
                  <a:lumOff val="70000"/>
                  <a:alpha val="87000"/>
                </a:schemeClr>
              </a:gs>
            </a:gsLst>
            <a:lin ang="3600000" scaled="0"/>
          </a:gradFill>
          <a:ln>
            <a:noFill/>
          </a:ln>
          <a:effectLst>
            <a:outerShdw blurRad="1651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3EC0C-D973-4240-BF21-13D918BC7DA9}" type="datetimeFigureOut">
              <a:rPr lang="en-US" smtClean="0"/>
              <a:t>10/1/2026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329984-D937-41E6-9E9F-EFD2EFD29535}" type="slidenum">
              <a:rPr lang="en-US" smtClean="0"/>
              <a:t>‹#›</a:t>
            </a:fld>
            <a:endParaRPr lang="en-US"/>
          </a:p>
        </p:txBody>
      </p:sp>
    </p:spTree>
    <p:extLst>
      <p:ext uri="{BB962C8B-B14F-4D97-AF65-F5344CB8AC3E}">
        <p14:creationId xmlns:p14="http://schemas.microsoft.com/office/powerpoint/2010/main" val="216287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1363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inyurl.com/mt6369b9" TargetMode="External"/><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hyperlink" Target="https://tinyurl.com/3nrvmdhw"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81E4E5AD-6F06-DB5F-39F3-44D5CDCDD1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506" y="-213520"/>
            <a:ext cx="12552218" cy="7071520"/>
          </a:xfrm>
          <a:prstGeom prst="rect">
            <a:avLst/>
          </a:prstGeom>
        </p:spPr>
      </p:pic>
      <p:sp>
        <p:nvSpPr>
          <p:cNvPr id="6" name="TextBox 5">
            <a:extLst>
              <a:ext uri="{FF2B5EF4-FFF2-40B4-BE49-F238E27FC236}">
                <a16:creationId xmlns:a16="http://schemas.microsoft.com/office/drawing/2014/main" id="{2EF98279-ABBA-AA8C-E45B-BB4C6CC7D8D4}"/>
              </a:ext>
            </a:extLst>
          </p:cNvPr>
          <p:cNvSpPr txBox="1"/>
          <p:nvPr/>
        </p:nvSpPr>
        <p:spPr>
          <a:xfrm>
            <a:off x="144379" y="5534526"/>
            <a:ext cx="11887200" cy="830997"/>
          </a:xfrm>
          <a:prstGeom prst="rect">
            <a:avLst/>
          </a:prstGeom>
          <a:noFill/>
        </p:spPr>
        <p:txBody>
          <a:bodyPr wrap="square" rtlCol="0">
            <a:spAutoFit/>
          </a:bodyPr>
          <a:lstStyle/>
          <a:p>
            <a:pPr algn="ctr"/>
            <a:r>
              <a:rPr lang="en-US" sz="4800" dirty="0">
                <a:ln>
                  <a:solidFill>
                    <a:sysClr val="windowText" lastClr="000000"/>
                  </a:solidFill>
                </a:ln>
                <a:solidFill>
                  <a:srgbClr val="FFFF00"/>
                </a:solidFill>
                <a:latin typeface="ADLaM Display" panose="02010000000000000000" pitchFamily="2" charset="0"/>
                <a:ea typeface="ADLaM Display" panose="02010000000000000000" pitchFamily="2" charset="0"/>
                <a:cs typeface="ADLaM Display" panose="02010000000000000000" pitchFamily="2" charset="0"/>
              </a:rPr>
              <a:t>The Last Supper – Farewell Discourse</a:t>
            </a:r>
          </a:p>
        </p:txBody>
      </p:sp>
    </p:spTree>
    <p:extLst>
      <p:ext uri="{BB962C8B-B14F-4D97-AF65-F5344CB8AC3E}">
        <p14:creationId xmlns:p14="http://schemas.microsoft.com/office/powerpoint/2010/main" val="2752842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65FAA-3F38-3759-CD59-C2B310977AA0}"/>
              </a:ext>
            </a:extLst>
          </p:cNvPr>
          <p:cNvSpPr>
            <a:spLocks noGrp="1"/>
          </p:cNvSpPr>
          <p:nvPr>
            <p:ph type="title"/>
          </p:nvPr>
        </p:nvSpPr>
        <p:spPr/>
        <p:txBody>
          <a:bodyPr/>
          <a:lstStyle/>
          <a:p>
            <a:r>
              <a:rPr lang="en-US" dirty="0"/>
              <a:t>Video Introduction</a:t>
            </a:r>
          </a:p>
        </p:txBody>
      </p:sp>
      <p:grpSp>
        <p:nvGrpSpPr>
          <p:cNvPr id="7" name="Group 6">
            <a:extLst>
              <a:ext uri="{FF2B5EF4-FFF2-40B4-BE49-F238E27FC236}">
                <a16:creationId xmlns:a16="http://schemas.microsoft.com/office/drawing/2014/main" id="{1168C50A-01DE-6D44-0BC1-3B663D2D9FCD}"/>
              </a:ext>
            </a:extLst>
          </p:cNvPr>
          <p:cNvGrpSpPr/>
          <p:nvPr/>
        </p:nvGrpSpPr>
        <p:grpSpPr>
          <a:xfrm>
            <a:off x="2849598" y="1588168"/>
            <a:ext cx="6492803" cy="4264202"/>
            <a:chOff x="2849598" y="1588168"/>
            <a:chExt cx="6492803" cy="4264202"/>
          </a:xfrm>
        </p:grpSpPr>
        <p:pic>
          <p:nvPicPr>
            <p:cNvPr id="4" name="Picture 3">
              <a:extLst>
                <a:ext uri="{FF2B5EF4-FFF2-40B4-BE49-F238E27FC236}">
                  <a16:creationId xmlns:a16="http://schemas.microsoft.com/office/drawing/2014/main" id="{14A0D5C2-ECA1-6FF9-A87D-1510559CA5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857" y="1852809"/>
              <a:ext cx="5714286" cy="3152381"/>
            </a:xfrm>
            <a:prstGeom prst="rect">
              <a:avLst/>
            </a:prstGeom>
            <a:ln>
              <a:noFill/>
            </a:ln>
            <a:effectLst>
              <a:outerShdw blurRad="292100" dist="139700" dir="2700000" algn="tl" rotWithShape="0">
                <a:srgbClr val="333333">
                  <a:alpha val="65000"/>
                </a:srgbClr>
              </a:outerShdw>
            </a:effectLst>
          </p:spPr>
        </p:pic>
        <p:pic>
          <p:nvPicPr>
            <p:cNvPr id="6" name="Picture 5">
              <a:hlinkClick r:id="rId3"/>
              <a:extLst>
                <a:ext uri="{FF2B5EF4-FFF2-40B4-BE49-F238E27FC236}">
                  <a16:creationId xmlns:a16="http://schemas.microsoft.com/office/drawing/2014/main" id="{6126BF3D-BB3F-F92F-49ED-3769065846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598" y="1588168"/>
              <a:ext cx="6492803" cy="4264202"/>
            </a:xfrm>
            <a:prstGeom prst="rect">
              <a:avLst/>
            </a:prstGeom>
            <a:ln>
              <a:noFill/>
            </a:ln>
            <a:effectLst>
              <a:outerShdw blurRad="292100" dist="139700" dir="2700000" algn="tl" rotWithShape="0">
                <a:srgbClr val="333333">
                  <a:alpha val="65000"/>
                </a:srgbClr>
              </a:outerShdw>
            </a:effectLst>
          </p:spPr>
        </p:pic>
      </p:grpSp>
      <p:sp>
        <p:nvSpPr>
          <p:cNvPr id="8" name="TextBox 7">
            <a:extLst>
              <a:ext uri="{FF2B5EF4-FFF2-40B4-BE49-F238E27FC236}">
                <a16:creationId xmlns:a16="http://schemas.microsoft.com/office/drawing/2014/main" id="{1A5B8E27-D24A-BBCD-578F-C232B308B7AF}"/>
              </a:ext>
            </a:extLst>
          </p:cNvPr>
          <p:cNvSpPr txBox="1"/>
          <p:nvPr/>
        </p:nvSpPr>
        <p:spPr>
          <a:xfrm>
            <a:off x="3585411" y="5852370"/>
            <a:ext cx="4836694" cy="523220"/>
          </a:xfrm>
          <a:prstGeom prst="rect">
            <a:avLst/>
          </a:prstGeom>
          <a:noFill/>
        </p:spPr>
        <p:txBody>
          <a:bodyPr wrap="square" rtlCol="0">
            <a:spAutoFit/>
          </a:bodyPr>
          <a:lstStyle/>
          <a:p>
            <a:pPr algn="ctr"/>
            <a:r>
              <a:rPr lang="en-US" sz="2800" dirty="0">
                <a:hlinkClick r:id="rId3"/>
              </a:rPr>
              <a:t>View Video</a:t>
            </a:r>
            <a:endParaRPr lang="en-US" sz="2800" dirty="0"/>
          </a:p>
        </p:txBody>
      </p:sp>
    </p:spTree>
    <p:extLst>
      <p:ext uri="{BB962C8B-B14F-4D97-AF65-F5344CB8AC3E}">
        <p14:creationId xmlns:p14="http://schemas.microsoft.com/office/powerpoint/2010/main" val="4259237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0C859-AB66-E63D-6EB9-B610872D2F5A}"/>
              </a:ext>
            </a:extLst>
          </p:cNvPr>
          <p:cNvSpPr>
            <a:spLocks noGrp="1"/>
          </p:cNvSpPr>
          <p:nvPr>
            <p:ph type="title"/>
          </p:nvPr>
        </p:nvSpPr>
        <p:spPr/>
        <p:txBody>
          <a:bodyPr/>
          <a:lstStyle/>
          <a:p>
            <a:r>
              <a:rPr lang="en-US" dirty="0"/>
              <a:t>Remember that time?</a:t>
            </a:r>
          </a:p>
        </p:txBody>
      </p:sp>
      <p:sp>
        <p:nvSpPr>
          <p:cNvPr id="3" name="Content Placeholder 2">
            <a:extLst>
              <a:ext uri="{FF2B5EF4-FFF2-40B4-BE49-F238E27FC236}">
                <a16:creationId xmlns:a16="http://schemas.microsoft.com/office/drawing/2014/main" id="{B562619A-6882-52D8-3885-D9BE372E74E6}"/>
              </a:ext>
            </a:extLst>
          </p:cNvPr>
          <p:cNvSpPr>
            <a:spLocks noGrp="1"/>
          </p:cNvSpPr>
          <p:nvPr>
            <p:ph idx="1"/>
          </p:nvPr>
        </p:nvSpPr>
        <p:spPr/>
        <p:txBody>
          <a:bodyPr/>
          <a:lstStyle/>
          <a:p>
            <a:r>
              <a:rPr lang="en-US" dirty="0"/>
              <a:t>When have you seen someone go out of their way to serve others?</a:t>
            </a:r>
          </a:p>
          <a:p>
            <a:endParaRPr lang="en-US" dirty="0"/>
          </a:p>
        </p:txBody>
      </p:sp>
      <p:pic>
        <p:nvPicPr>
          <p:cNvPr id="4" name="Picture 3" descr="Mother and Daughter are Washing Dishes">
            <a:extLst>
              <a:ext uri="{FF2B5EF4-FFF2-40B4-BE49-F238E27FC236}">
                <a16:creationId xmlns:a16="http://schemas.microsoft.com/office/drawing/2014/main" id="{C55F37CE-B9BE-AD9A-9BD6-DF06105FF9B1}"/>
              </a:ext>
            </a:extLst>
          </p:cNvPr>
          <p:cNvPicPr>
            <a:picLocks noChangeAspect="1"/>
          </p:cNvPicPr>
          <p:nvPr/>
        </p:nvPicPr>
        <p:blipFill>
          <a:blip r:embed="rId2"/>
          <a:stretch>
            <a:fillRect/>
          </a:stretch>
        </p:blipFill>
        <p:spPr>
          <a:xfrm flipH="1">
            <a:off x="8766259" y="3139174"/>
            <a:ext cx="2290761" cy="2443479"/>
          </a:xfrm>
          <a:prstGeom prst="rect">
            <a:avLst/>
          </a:prstGeom>
          <a:ln>
            <a:noFill/>
          </a:ln>
          <a:effectLst>
            <a:outerShdw blurRad="292100" dist="139700" dir="2700000" algn="tl" rotWithShape="0">
              <a:srgbClr val="333333">
                <a:alpha val="65000"/>
              </a:srgbClr>
            </a:outerShdw>
          </a:effectLst>
        </p:spPr>
      </p:pic>
      <p:pic>
        <p:nvPicPr>
          <p:cNvPr id="5" name="Picture 4" descr="Nurse is Pushing a Grandmother in Her Wheelchair">
            <a:extLst>
              <a:ext uri="{FF2B5EF4-FFF2-40B4-BE49-F238E27FC236}">
                <a16:creationId xmlns:a16="http://schemas.microsoft.com/office/drawing/2014/main" id="{AC84F020-0243-809D-B5DE-06B2B7568A05}"/>
              </a:ext>
            </a:extLst>
          </p:cNvPr>
          <p:cNvPicPr>
            <a:picLocks noChangeAspect="1"/>
          </p:cNvPicPr>
          <p:nvPr/>
        </p:nvPicPr>
        <p:blipFill>
          <a:blip r:embed="rId3"/>
          <a:stretch>
            <a:fillRect/>
          </a:stretch>
        </p:blipFill>
        <p:spPr>
          <a:xfrm flipH="1">
            <a:off x="1388329" y="3054952"/>
            <a:ext cx="2258517" cy="2914215"/>
          </a:xfrm>
          <a:prstGeom prst="rect">
            <a:avLst/>
          </a:prstGeom>
          <a:ln>
            <a:noFill/>
          </a:ln>
          <a:effectLst>
            <a:outerShdw blurRad="292100" dist="139700" dir="2700000" algn="tl" rotWithShape="0">
              <a:srgbClr val="333333">
                <a:alpha val="65000"/>
              </a:srgbClr>
            </a:outerShdw>
          </a:effectLst>
        </p:spPr>
      </p:pic>
      <p:pic>
        <p:nvPicPr>
          <p:cNvPr id="6" name="Picture 5" descr="Guy Pushing Reel Mower">
            <a:extLst>
              <a:ext uri="{FF2B5EF4-FFF2-40B4-BE49-F238E27FC236}">
                <a16:creationId xmlns:a16="http://schemas.microsoft.com/office/drawing/2014/main" id="{13C302D7-997F-54F1-4C84-4587B66D5645}"/>
              </a:ext>
            </a:extLst>
          </p:cNvPr>
          <p:cNvPicPr>
            <a:picLocks noChangeAspect="1"/>
          </p:cNvPicPr>
          <p:nvPr/>
        </p:nvPicPr>
        <p:blipFill>
          <a:blip r:embed="rId4"/>
          <a:stretch>
            <a:fillRect/>
          </a:stretch>
        </p:blipFill>
        <p:spPr>
          <a:xfrm>
            <a:off x="5161512" y="3514439"/>
            <a:ext cx="2090081" cy="26625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4201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3333"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1+#ppt_w/2"/>
                                          </p:val>
                                        </p:tav>
                                        <p:tav tm="100000">
                                          <p:val>
                                            <p:strVal val="#ppt_x"/>
                                          </p:val>
                                        </p:tav>
                                      </p:tavLst>
                                    </p:anim>
                                    <p:anim calcmode="lin" valueType="num">
                                      <p:cBhvr additive="base">
                                        <p:cTn id="8" dur="3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070DE-04A7-179D-C23A-1BA27C9B7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E903D-4831-0E87-1A1A-F03F1A8643BD}"/>
              </a:ext>
            </a:extLst>
          </p:cNvPr>
          <p:cNvSpPr>
            <a:spLocks noGrp="1"/>
          </p:cNvSpPr>
          <p:nvPr>
            <p:ph type="title"/>
          </p:nvPr>
        </p:nvSpPr>
        <p:spPr/>
        <p:txBody>
          <a:bodyPr/>
          <a:lstStyle/>
          <a:p>
            <a:r>
              <a:rPr lang="en-US" dirty="0"/>
              <a:t>Remember that time?</a:t>
            </a:r>
          </a:p>
        </p:txBody>
      </p:sp>
      <p:sp>
        <p:nvSpPr>
          <p:cNvPr id="3" name="Content Placeholder 2">
            <a:extLst>
              <a:ext uri="{FF2B5EF4-FFF2-40B4-BE49-F238E27FC236}">
                <a16:creationId xmlns:a16="http://schemas.microsoft.com/office/drawing/2014/main" id="{5F689748-204D-AC3D-8C46-0365E30143F0}"/>
              </a:ext>
            </a:extLst>
          </p:cNvPr>
          <p:cNvSpPr>
            <a:spLocks noGrp="1"/>
          </p:cNvSpPr>
          <p:nvPr>
            <p:ph idx="1"/>
          </p:nvPr>
        </p:nvSpPr>
        <p:spPr/>
        <p:txBody>
          <a:bodyPr>
            <a:normAutofit/>
          </a:bodyPr>
          <a:lstStyle/>
          <a:p>
            <a:r>
              <a:rPr lang="en-US" dirty="0"/>
              <a:t>When have you seen someone go out of their way to serve others?</a:t>
            </a:r>
          </a:p>
          <a:p>
            <a:endParaRPr lang="en-US" dirty="0"/>
          </a:p>
          <a:p>
            <a:r>
              <a:rPr lang="en-US" dirty="0">
                <a:solidFill>
                  <a:srgbClr val="C00000"/>
                </a:solidFill>
              </a:rPr>
              <a:t>Today we study the example of Jesus who served others.</a:t>
            </a:r>
          </a:p>
          <a:p>
            <a:pPr lvl="1"/>
            <a:r>
              <a:rPr lang="en-US" dirty="0">
                <a:solidFill>
                  <a:srgbClr val="C00000"/>
                </a:solidFill>
              </a:rPr>
              <a:t>He washed the dirty, stinky feet of the disciples.</a:t>
            </a:r>
          </a:p>
          <a:p>
            <a:pPr lvl="1"/>
            <a:r>
              <a:rPr lang="en-US" dirty="0">
                <a:solidFill>
                  <a:srgbClr val="C00000"/>
                </a:solidFill>
              </a:rPr>
              <a:t>Including Judas, whom He knew was about to betray Him.</a:t>
            </a:r>
          </a:p>
          <a:p>
            <a:endParaRPr lang="en-US" dirty="0"/>
          </a:p>
          <a:p>
            <a:endParaRPr lang="en-US" dirty="0"/>
          </a:p>
        </p:txBody>
      </p:sp>
    </p:spTree>
    <p:extLst>
      <p:ext uri="{BB962C8B-B14F-4D97-AF65-F5344CB8AC3E}">
        <p14:creationId xmlns:p14="http://schemas.microsoft.com/office/powerpoint/2010/main" val="1135863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775504" y="707020"/>
            <a:ext cx="10280590" cy="4419600"/>
          </a:xfrm>
        </p:spPr>
        <p:txBody>
          <a:bodyPr anchor="b">
            <a:noAutofit/>
          </a:bodyPr>
          <a:lstStyle/>
          <a:p>
            <a:pPr>
              <a:lnSpc>
                <a:spcPct val="150000"/>
              </a:lnSpc>
              <a:spcAft>
                <a:spcPts val="0"/>
              </a:spcAft>
            </a:pPr>
            <a:r>
              <a:rPr lang="en-US" sz="5500" dirty="0"/>
              <a:t>1. Because Jesus </a:t>
            </a:r>
            <a:r>
              <a:rPr lang="en-US" sz="5500" dirty="0">
                <a:solidFill>
                  <a:srgbClr val="FFFF00"/>
                </a:solidFill>
              </a:rPr>
              <a:t>Loves</a:t>
            </a:r>
            <a:r>
              <a:rPr lang="en-US" sz="5500" dirty="0"/>
              <a:t> Me, </a:t>
            </a:r>
            <a:br>
              <a:rPr lang="en-US" sz="5500" dirty="0"/>
            </a:br>
            <a:r>
              <a:rPr lang="en-US" sz="5500" dirty="0"/>
              <a:t>I Can </a:t>
            </a:r>
            <a:r>
              <a:rPr lang="en-US" sz="5500" dirty="0">
                <a:solidFill>
                  <a:srgbClr val="FFFF00"/>
                </a:solidFill>
              </a:rPr>
              <a:t>Serve</a:t>
            </a:r>
            <a:r>
              <a:rPr lang="en-US" sz="5500" dirty="0"/>
              <a:t> Others, Even Those Who </a:t>
            </a:r>
            <a:r>
              <a:rPr lang="en-US" sz="5500" dirty="0">
                <a:solidFill>
                  <a:srgbClr val="FFFF00"/>
                </a:solidFill>
              </a:rPr>
              <a:t>Hurt</a:t>
            </a:r>
            <a:r>
              <a:rPr lang="en-US" sz="5500" dirty="0"/>
              <a:t> Me.</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57453-4D77-D797-7C6B-DB50A13B705D}"/>
              </a:ext>
            </a:extLst>
          </p:cNvPr>
          <p:cNvSpPr>
            <a:spLocks noGrp="1"/>
          </p:cNvSpPr>
          <p:nvPr>
            <p:ph type="title"/>
          </p:nvPr>
        </p:nvSpPr>
        <p:spPr/>
        <p:txBody>
          <a:bodyPr>
            <a:normAutofit/>
          </a:bodyPr>
          <a:lstStyle/>
          <a:p>
            <a:pPr algn="l"/>
            <a:r>
              <a:rPr lang="en-US" dirty="0"/>
              <a:t>Listen for what Jesus did that was unusual.</a:t>
            </a:r>
          </a:p>
        </p:txBody>
      </p:sp>
      <p:sp>
        <p:nvSpPr>
          <p:cNvPr id="3" name="Content Placeholder 2">
            <a:extLst>
              <a:ext uri="{FF2B5EF4-FFF2-40B4-BE49-F238E27FC236}">
                <a16:creationId xmlns:a16="http://schemas.microsoft.com/office/drawing/2014/main" id="{ACC17264-C5C7-0872-374A-35014A9DD0F1}"/>
              </a:ext>
            </a:extLst>
          </p:cNvPr>
          <p:cNvSpPr>
            <a:spLocks noGrp="1"/>
          </p:cNvSpPr>
          <p:nvPr>
            <p:ph idx="1"/>
          </p:nvPr>
        </p:nvSpPr>
        <p:spPr>
          <a:xfrm>
            <a:off x="1576568" y="1964522"/>
            <a:ext cx="9038863" cy="4351338"/>
          </a:xfrm>
        </p:spPr>
        <p:txBody>
          <a:bodyPr/>
          <a:lstStyle/>
          <a:p>
            <a:pPr marL="0" indent="0" algn="ctr">
              <a:buNone/>
            </a:pPr>
            <a:r>
              <a:rPr lang="en-US" dirty="0"/>
              <a:t>John 13:1, 3-8 (NIV)  It was just before the Passover Feast. Jesus knew that the time had come for him to leave this world and go to the Father. Having loved his own who were in the world, he now showed them the full extent of his love. … [3] Jesus knew that the Father had put </a:t>
            </a:r>
          </a:p>
        </p:txBody>
      </p:sp>
    </p:spTree>
    <p:extLst>
      <p:ext uri="{BB962C8B-B14F-4D97-AF65-F5344CB8AC3E}">
        <p14:creationId xmlns:p14="http://schemas.microsoft.com/office/powerpoint/2010/main" val="361321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27F68-BDB3-932C-687E-53605F79D6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B2609E-B094-3E8E-C5CA-494930013CE9}"/>
              </a:ext>
            </a:extLst>
          </p:cNvPr>
          <p:cNvSpPr>
            <a:spLocks noGrp="1"/>
          </p:cNvSpPr>
          <p:nvPr>
            <p:ph type="title"/>
          </p:nvPr>
        </p:nvSpPr>
        <p:spPr/>
        <p:txBody>
          <a:bodyPr>
            <a:normAutofit/>
          </a:bodyPr>
          <a:lstStyle/>
          <a:p>
            <a:pPr algn="l"/>
            <a:r>
              <a:rPr lang="en-US" dirty="0"/>
              <a:t>Listen for what Jesus did that was unusual.</a:t>
            </a:r>
          </a:p>
        </p:txBody>
      </p:sp>
      <p:sp>
        <p:nvSpPr>
          <p:cNvPr id="3" name="Content Placeholder 2">
            <a:extLst>
              <a:ext uri="{FF2B5EF4-FFF2-40B4-BE49-F238E27FC236}">
                <a16:creationId xmlns:a16="http://schemas.microsoft.com/office/drawing/2014/main" id="{FCFACE02-027A-1155-18EC-CD899EDF44D1}"/>
              </a:ext>
            </a:extLst>
          </p:cNvPr>
          <p:cNvSpPr>
            <a:spLocks noGrp="1"/>
          </p:cNvSpPr>
          <p:nvPr>
            <p:ph idx="1"/>
          </p:nvPr>
        </p:nvSpPr>
        <p:spPr>
          <a:xfrm>
            <a:off x="1646016" y="1837201"/>
            <a:ext cx="8389235" cy="4351338"/>
          </a:xfrm>
        </p:spPr>
        <p:txBody>
          <a:bodyPr/>
          <a:lstStyle/>
          <a:p>
            <a:pPr marL="0" indent="0" algn="ctr">
              <a:buNone/>
            </a:pPr>
            <a:r>
              <a:rPr lang="en-US" dirty="0"/>
              <a:t>all things under his power, and that he had come from God and was returning to God; [4] so he got up from the meal, took off his outer clothing, and wrapped a towel around his waist. [5] After that, he poured water into a basin and began to wash his disciples' feet, drying them with the towel that was</a:t>
            </a:r>
          </a:p>
        </p:txBody>
      </p:sp>
    </p:spTree>
    <p:extLst>
      <p:ext uri="{BB962C8B-B14F-4D97-AF65-F5344CB8AC3E}">
        <p14:creationId xmlns:p14="http://schemas.microsoft.com/office/powerpoint/2010/main" val="3676119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23F07-FB72-93CC-AA43-4872D8A96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931774-529F-ED14-C177-0F9C1DB4C914}"/>
              </a:ext>
            </a:extLst>
          </p:cNvPr>
          <p:cNvSpPr>
            <a:spLocks noGrp="1"/>
          </p:cNvSpPr>
          <p:nvPr>
            <p:ph type="title"/>
          </p:nvPr>
        </p:nvSpPr>
        <p:spPr/>
        <p:txBody>
          <a:bodyPr>
            <a:normAutofit/>
          </a:bodyPr>
          <a:lstStyle/>
          <a:p>
            <a:pPr algn="l"/>
            <a:r>
              <a:rPr lang="en-US" dirty="0"/>
              <a:t>Listen for what Jesus did that was unusual.</a:t>
            </a:r>
          </a:p>
        </p:txBody>
      </p:sp>
      <p:sp>
        <p:nvSpPr>
          <p:cNvPr id="3" name="Content Placeholder 2">
            <a:extLst>
              <a:ext uri="{FF2B5EF4-FFF2-40B4-BE49-F238E27FC236}">
                <a16:creationId xmlns:a16="http://schemas.microsoft.com/office/drawing/2014/main" id="{C56265D2-20D6-3011-725F-3236C6237E8F}"/>
              </a:ext>
            </a:extLst>
          </p:cNvPr>
          <p:cNvSpPr>
            <a:spLocks noGrp="1"/>
          </p:cNvSpPr>
          <p:nvPr>
            <p:ph idx="1"/>
          </p:nvPr>
        </p:nvSpPr>
        <p:spPr>
          <a:xfrm>
            <a:off x="1298776" y="1929798"/>
            <a:ext cx="9777232" cy="4351338"/>
          </a:xfrm>
        </p:spPr>
        <p:txBody>
          <a:bodyPr/>
          <a:lstStyle/>
          <a:p>
            <a:pPr marL="0" indent="0" algn="ctr">
              <a:buNone/>
            </a:pPr>
            <a:r>
              <a:rPr lang="en-US" dirty="0"/>
              <a:t>wrapped around him. 6  He came to Simon Peter, who said to him, "Lord, are you going to wash my feet?" 7  Jesus replied, "You do not realize now what I am doing, but later you will understand." 8  "No," said Peter, "you shall never wash my feet." Jesus answered, "Unless I wash you, you have no part with me."</a:t>
            </a:r>
          </a:p>
        </p:txBody>
      </p:sp>
      <p:pic>
        <p:nvPicPr>
          <p:cNvPr id="5" name="Picture 4">
            <a:extLst>
              <a:ext uri="{FF2B5EF4-FFF2-40B4-BE49-F238E27FC236}">
                <a16:creationId xmlns:a16="http://schemas.microsoft.com/office/drawing/2014/main" id="{528A2D6A-A1E8-E3BB-2C78-782EA09B2B27}"/>
              </a:ext>
            </a:extLst>
          </p:cNvPr>
          <p:cNvPicPr>
            <a:picLocks noChangeAspect="1"/>
          </p:cNvPicPr>
          <p:nvPr/>
        </p:nvPicPr>
        <p:blipFill>
          <a:blip r:embed="rId2"/>
          <a:stretch>
            <a:fillRect/>
          </a:stretch>
        </p:blipFill>
        <p:spPr>
          <a:xfrm>
            <a:off x="4957905" y="5757702"/>
            <a:ext cx="2276190" cy="3428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67661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24B63-2669-9AA4-37F7-C6171397E5D5}"/>
              </a:ext>
            </a:extLst>
          </p:cNvPr>
          <p:cNvSpPr>
            <a:spLocks noGrp="1"/>
          </p:cNvSpPr>
          <p:nvPr>
            <p:ph type="title"/>
          </p:nvPr>
        </p:nvSpPr>
        <p:spPr/>
        <p:txBody>
          <a:bodyPr/>
          <a:lstStyle/>
          <a:p>
            <a:r>
              <a:rPr lang="en-US" dirty="0"/>
              <a:t>Serving Others.</a:t>
            </a:r>
          </a:p>
        </p:txBody>
      </p:sp>
      <p:sp>
        <p:nvSpPr>
          <p:cNvPr id="3" name="Content Placeholder 2">
            <a:extLst>
              <a:ext uri="{FF2B5EF4-FFF2-40B4-BE49-F238E27FC236}">
                <a16:creationId xmlns:a16="http://schemas.microsoft.com/office/drawing/2014/main" id="{4E3D1C24-E5BC-9691-0008-5DE6E15729F4}"/>
              </a:ext>
            </a:extLst>
          </p:cNvPr>
          <p:cNvSpPr>
            <a:spLocks noGrp="1"/>
          </p:cNvSpPr>
          <p:nvPr>
            <p:ph idx="1"/>
          </p:nvPr>
        </p:nvSpPr>
        <p:spPr>
          <a:xfrm>
            <a:off x="838200" y="1825625"/>
            <a:ext cx="10515600" cy="4667250"/>
          </a:xfrm>
        </p:spPr>
        <p:txBody>
          <a:bodyPr>
            <a:normAutofit/>
          </a:bodyPr>
          <a:lstStyle/>
          <a:p>
            <a:r>
              <a:rPr lang="en-US" dirty="0">
                <a:solidFill>
                  <a:srgbClr val="C00000"/>
                </a:solidFill>
              </a:rPr>
              <a:t>Consider the significance of those statements in understanding who Jesus is.</a:t>
            </a:r>
          </a:p>
          <a:p>
            <a:pPr lvl="1"/>
            <a:r>
              <a:rPr lang="en-US" dirty="0">
                <a:solidFill>
                  <a:srgbClr val="C00000"/>
                </a:solidFill>
              </a:rPr>
              <a:t>God the Son had a specific role in the creation</a:t>
            </a:r>
          </a:p>
          <a:p>
            <a:pPr lvl="1"/>
            <a:r>
              <a:rPr lang="en-US" dirty="0">
                <a:solidFill>
                  <a:srgbClr val="C00000"/>
                </a:solidFill>
              </a:rPr>
              <a:t>He was/is fully God and fully human, He entered into time and physical space as a human</a:t>
            </a:r>
          </a:p>
          <a:p>
            <a:pPr lvl="1"/>
            <a:r>
              <a:rPr lang="en-US" dirty="0">
                <a:solidFill>
                  <a:srgbClr val="C00000"/>
                </a:solidFill>
              </a:rPr>
              <a:t>He would leave as a physical human and return in spirit form with Divine characteristics … omnipresence, omnipotence, omniscience</a:t>
            </a:r>
          </a:p>
        </p:txBody>
      </p:sp>
    </p:spTree>
    <p:extLst>
      <p:ext uri="{BB962C8B-B14F-4D97-AF65-F5344CB8AC3E}">
        <p14:creationId xmlns:p14="http://schemas.microsoft.com/office/powerpoint/2010/main" val="210033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517C1-0B02-2794-E5C8-AF0CE6B80974}"/>
              </a:ext>
            </a:extLst>
          </p:cNvPr>
          <p:cNvSpPr>
            <a:spLocks noGrp="1"/>
          </p:cNvSpPr>
          <p:nvPr>
            <p:ph type="title"/>
          </p:nvPr>
        </p:nvSpPr>
        <p:spPr/>
        <p:txBody>
          <a:bodyPr/>
          <a:lstStyle/>
          <a:p>
            <a:r>
              <a:rPr lang="en-US" dirty="0"/>
              <a:t>Serving Others.</a:t>
            </a:r>
          </a:p>
        </p:txBody>
      </p:sp>
      <p:sp>
        <p:nvSpPr>
          <p:cNvPr id="3" name="Content Placeholder 2">
            <a:extLst>
              <a:ext uri="{FF2B5EF4-FFF2-40B4-BE49-F238E27FC236}">
                <a16:creationId xmlns:a16="http://schemas.microsoft.com/office/drawing/2014/main" id="{4D96A530-DA0A-3022-8035-A664A08AC6A0}"/>
              </a:ext>
            </a:extLst>
          </p:cNvPr>
          <p:cNvSpPr>
            <a:spLocks noGrp="1"/>
          </p:cNvSpPr>
          <p:nvPr>
            <p:ph idx="1"/>
          </p:nvPr>
        </p:nvSpPr>
        <p:spPr/>
        <p:txBody>
          <a:bodyPr/>
          <a:lstStyle/>
          <a:p>
            <a:r>
              <a:rPr lang="en-US" dirty="0"/>
              <a:t>Despite His position as God of the Universe, Jesus loved these men He had mentored. How did Jesus </a:t>
            </a:r>
            <a:r>
              <a:rPr lang="en-US" b="1" dirty="0"/>
              <a:t>show</a:t>
            </a:r>
            <a:r>
              <a:rPr lang="en-US" dirty="0"/>
              <a:t> his disciples the full extent of his love?</a:t>
            </a:r>
          </a:p>
          <a:p>
            <a:endParaRPr lang="en-US" dirty="0"/>
          </a:p>
        </p:txBody>
      </p:sp>
    </p:spTree>
    <p:extLst>
      <p:ext uri="{BB962C8B-B14F-4D97-AF65-F5344CB8AC3E}">
        <p14:creationId xmlns:p14="http://schemas.microsoft.com/office/powerpoint/2010/main" val="4285311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906BE-01CC-C4FC-66F1-8069BF5A76F5}"/>
              </a:ext>
            </a:extLst>
          </p:cNvPr>
          <p:cNvSpPr>
            <a:spLocks noGrp="1"/>
          </p:cNvSpPr>
          <p:nvPr>
            <p:ph type="title"/>
          </p:nvPr>
        </p:nvSpPr>
        <p:spPr/>
        <p:txBody>
          <a:bodyPr/>
          <a:lstStyle/>
          <a:p>
            <a:r>
              <a:rPr lang="en-US" dirty="0"/>
              <a:t>Serving Others.</a:t>
            </a:r>
          </a:p>
        </p:txBody>
      </p:sp>
      <p:sp>
        <p:nvSpPr>
          <p:cNvPr id="3" name="Content Placeholder 2">
            <a:extLst>
              <a:ext uri="{FF2B5EF4-FFF2-40B4-BE49-F238E27FC236}">
                <a16:creationId xmlns:a16="http://schemas.microsoft.com/office/drawing/2014/main" id="{DE95876D-6F59-26BE-94DD-F63CD1728D73}"/>
              </a:ext>
            </a:extLst>
          </p:cNvPr>
          <p:cNvSpPr>
            <a:spLocks noGrp="1"/>
          </p:cNvSpPr>
          <p:nvPr>
            <p:ph idx="1"/>
          </p:nvPr>
        </p:nvSpPr>
        <p:spPr/>
        <p:txBody>
          <a:bodyPr>
            <a:normAutofit fontScale="92500" lnSpcReduction="10000"/>
          </a:bodyPr>
          <a:lstStyle/>
          <a:p>
            <a:r>
              <a:rPr lang="en-US" dirty="0">
                <a:solidFill>
                  <a:srgbClr val="C00000"/>
                </a:solidFill>
              </a:rPr>
              <a:t>Recall some of the conversations the disciples had recently had in Jesus presence …</a:t>
            </a:r>
          </a:p>
          <a:p>
            <a:pPr lvl="1"/>
            <a:r>
              <a:rPr lang="en-US" dirty="0">
                <a:solidFill>
                  <a:srgbClr val="C00000"/>
                </a:solidFill>
              </a:rPr>
              <a:t>Wanted to have positions immediately beside Jesus’ throne when He began to reign</a:t>
            </a:r>
          </a:p>
          <a:p>
            <a:pPr lvl="1"/>
            <a:r>
              <a:rPr lang="en-US" dirty="0">
                <a:solidFill>
                  <a:srgbClr val="C00000"/>
                </a:solidFill>
              </a:rPr>
              <a:t>Argued about who was really the greatest disciple</a:t>
            </a:r>
          </a:p>
          <a:p>
            <a:pPr lvl="1"/>
            <a:r>
              <a:rPr lang="en-US" dirty="0">
                <a:solidFill>
                  <a:srgbClr val="C00000"/>
                </a:solidFill>
              </a:rPr>
              <a:t>In the midst of His teaching about the coming death and resurrection, they are quibbling about who is more important</a:t>
            </a:r>
          </a:p>
          <a:p>
            <a:r>
              <a:rPr lang="en-US" dirty="0">
                <a:solidFill>
                  <a:srgbClr val="C00000"/>
                </a:solidFill>
              </a:rPr>
              <a:t>Humility is demonstrated through service but begins with attitude</a:t>
            </a:r>
          </a:p>
          <a:p>
            <a:endParaRPr lang="en-US" dirty="0"/>
          </a:p>
        </p:txBody>
      </p:sp>
    </p:spTree>
    <p:extLst>
      <p:ext uri="{BB962C8B-B14F-4D97-AF65-F5344CB8AC3E}">
        <p14:creationId xmlns:p14="http://schemas.microsoft.com/office/powerpoint/2010/main" val="276891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4FA56-01D9-5F50-A752-195B40A95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F81C5E-7B8A-62C0-DB63-CB810005A1B5}"/>
              </a:ext>
            </a:extLst>
          </p:cNvPr>
          <p:cNvSpPr>
            <a:spLocks noGrp="1"/>
          </p:cNvSpPr>
          <p:nvPr>
            <p:ph type="title"/>
          </p:nvPr>
        </p:nvSpPr>
        <p:spPr/>
        <p:txBody>
          <a:bodyPr/>
          <a:lstStyle/>
          <a:p>
            <a:r>
              <a:rPr lang="en-US" dirty="0"/>
              <a:t>Serving Others.</a:t>
            </a:r>
          </a:p>
        </p:txBody>
      </p:sp>
      <p:sp>
        <p:nvSpPr>
          <p:cNvPr id="3" name="Content Placeholder 2">
            <a:extLst>
              <a:ext uri="{FF2B5EF4-FFF2-40B4-BE49-F238E27FC236}">
                <a16:creationId xmlns:a16="http://schemas.microsoft.com/office/drawing/2014/main" id="{9377783A-CD9E-59FA-7E4D-0D64AA679F90}"/>
              </a:ext>
            </a:extLst>
          </p:cNvPr>
          <p:cNvSpPr>
            <a:spLocks noGrp="1"/>
          </p:cNvSpPr>
          <p:nvPr>
            <p:ph idx="1"/>
          </p:nvPr>
        </p:nvSpPr>
        <p:spPr/>
        <p:txBody>
          <a:bodyPr/>
          <a:lstStyle/>
          <a:p>
            <a:r>
              <a:rPr lang="en-US" dirty="0"/>
              <a:t>What is the relevance of the three things Jesus knew about Himself, in the context of what He did?</a:t>
            </a:r>
          </a:p>
          <a:p>
            <a:endParaRPr lang="en-US" dirty="0"/>
          </a:p>
        </p:txBody>
      </p:sp>
      <p:sp>
        <p:nvSpPr>
          <p:cNvPr id="5" name="TextBox 4">
            <a:extLst>
              <a:ext uri="{FF2B5EF4-FFF2-40B4-BE49-F238E27FC236}">
                <a16:creationId xmlns:a16="http://schemas.microsoft.com/office/drawing/2014/main" id="{BC9D9578-9A64-E062-CF45-9B78047E3A29}"/>
              </a:ext>
            </a:extLst>
          </p:cNvPr>
          <p:cNvSpPr txBox="1"/>
          <p:nvPr/>
        </p:nvSpPr>
        <p:spPr>
          <a:xfrm>
            <a:off x="752353" y="3634244"/>
            <a:ext cx="10718157" cy="2246769"/>
          </a:xfrm>
          <a:prstGeom prst="rect">
            <a:avLst/>
          </a:prstGeom>
          <a:solidFill>
            <a:schemeClr val="accent5">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800" dirty="0"/>
              <a:t>Jesus knew that </a:t>
            </a:r>
            <a:r>
              <a:rPr lang="en-US" sz="2800" dirty="0">
                <a:solidFill>
                  <a:srgbClr val="FFFF00"/>
                </a:solidFill>
              </a:rPr>
              <a:t>the Father had put all things under his power</a:t>
            </a:r>
            <a:r>
              <a:rPr lang="en-US" sz="2800" dirty="0"/>
              <a:t>, and that he </a:t>
            </a:r>
            <a:r>
              <a:rPr lang="en-US" sz="2800" dirty="0">
                <a:solidFill>
                  <a:srgbClr val="FFFF00"/>
                </a:solidFill>
              </a:rPr>
              <a:t>had come from God </a:t>
            </a:r>
            <a:r>
              <a:rPr lang="en-US" sz="2800" dirty="0"/>
              <a:t>and </a:t>
            </a:r>
            <a:r>
              <a:rPr lang="en-US" sz="2800" dirty="0">
                <a:solidFill>
                  <a:srgbClr val="FFFF00"/>
                </a:solidFill>
              </a:rPr>
              <a:t>was returning to God</a:t>
            </a:r>
            <a:r>
              <a:rPr lang="en-US" sz="2800" dirty="0"/>
              <a:t>;  so he got up from the meal, took off his outer clothing, and wrapped a towel around his waist.  After that, he poured water into a basin and began to wash his disciples' feet, drying them with the towel that was wrapped around him.</a:t>
            </a:r>
          </a:p>
        </p:txBody>
      </p:sp>
    </p:spTree>
    <p:extLst>
      <p:ext uri="{BB962C8B-B14F-4D97-AF65-F5344CB8AC3E}">
        <p14:creationId xmlns:p14="http://schemas.microsoft.com/office/powerpoint/2010/main" val="1473717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85CC5-6EEC-E947-FC30-BCDCE161D8A4}"/>
              </a:ext>
            </a:extLst>
          </p:cNvPr>
          <p:cNvSpPr>
            <a:spLocks noGrp="1"/>
          </p:cNvSpPr>
          <p:nvPr>
            <p:ph type="title"/>
          </p:nvPr>
        </p:nvSpPr>
        <p:spPr/>
        <p:txBody>
          <a:bodyPr/>
          <a:lstStyle/>
          <a:p>
            <a:r>
              <a:rPr lang="en-US" dirty="0"/>
              <a:t>Serving Others.</a:t>
            </a:r>
          </a:p>
        </p:txBody>
      </p:sp>
      <p:sp>
        <p:nvSpPr>
          <p:cNvPr id="3" name="Content Placeholder 2">
            <a:extLst>
              <a:ext uri="{FF2B5EF4-FFF2-40B4-BE49-F238E27FC236}">
                <a16:creationId xmlns:a16="http://schemas.microsoft.com/office/drawing/2014/main" id="{FEEA5E35-BDDA-915D-86E1-62B838EB10B9}"/>
              </a:ext>
            </a:extLst>
          </p:cNvPr>
          <p:cNvSpPr>
            <a:spLocks noGrp="1"/>
          </p:cNvSpPr>
          <p:nvPr>
            <p:ph idx="1"/>
          </p:nvPr>
        </p:nvSpPr>
        <p:spPr/>
        <p:txBody>
          <a:bodyPr>
            <a:normAutofit lnSpcReduction="10000"/>
          </a:bodyPr>
          <a:lstStyle/>
          <a:p>
            <a:r>
              <a:rPr lang="en-US" dirty="0">
                <a:solidFill>
                  <a:srgbClr val="C00000"/>
                </a:solidFill>
              </a:rPr>
              <a:t>Note how Peter was struggling, uncomfortable with the lesson. Jesus was trying to teach all the disciples through this sequence of events …</a:t>
            </a:r>
          </a:p>
          <a:p>
            <a:pPr lvl="1"/>
            <a:r>
              <a:rPr lang="en-US" dirty="0">
                <a:solidFill>
                  <a:srgbClr val="C00000"/>
                </a:solidFill>
              </a:rPr>
              <a:t>The previous “who’s the greatest?” Conversations</a:t>
            </a:r>
          </a:p>
          <a:p>
            <a:pPr lvl="1"/>
            <a:r>
              <a:rPr lang="en-US" dirty="0">
                <a:solidFill>
                  <a:srgbClr val="C00000"/>
                </a:solidFill>
              </a:rPr>
              <a:t>Revelations of  the coming crucifixion and resurrection</a:t>
            </a:r>
          </a:p>
          <a:p>
            <a:pPr lvl="1"/>
            <a:r>
              <a:rPr lang="en-US" dirty="0">
                <a:solidFill>
                  <a:srgbClr val="C00000"/>
                </a:solidFill>
              </a:rPr>
              <a:t>The humble, servant task of foot washing</a:t>
            </a:r>
          </a:p>
          <a:p>
            <a:r>
              <a:rPr lang="en-US" dirty="0"/>
              <a:t>How do we express our willingness to submit to God’s workings in our lives?</a:t>
            </a:r>
          </a:p>
        </p:txBody>
      </p:sp>
    </p:spTree>
    <p:extLst>
      <p:ext uri="{BB962C8B-B14F-4D97-AF65-F5344CB8AC3E}">
        <p14:creationId xmlns:p14="http://schemas.microsoft.com/office/powerpoint/2010/main" val="3929224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152474" y="808299"/>
            <a:ext cx="9887051" cy="4419600"/>
          </a:xfrm>
        </p:spPr>
        <p:txBody>
          <a:bodyPr anchor="b">
            <a:noAutofit/>
          </a:bodyPr>
          <a:lstStyle/>
          <a:p>
            <a:pPr>
              <a:lnSpc>
                <a:spcPct val="100000"/>
              </a:lnSpc>
              <a:spcAft>
                <a:spcPts val="0"/>
              </a:spcAft>
            </a:pPr>
            <a:r>
              <a:rPr lang="en-US" sz="5500" dirty="0"/>
              <a:t>2. Because Jesus Set </a:t>
            </a:r>
            <a:br>
              <a:rPr lang="en-US" sz="5500" dirty="0"/>
            </a:br>
            <a:r>
              <a:rPr lang="en-US" sz="5500" dirty="0"/>
              <a:t>An Example of </a:t>
            </a:r>
            <a:r>
              <a:rPr lang="en-US" sz="5500" dirty="0">
                <a:solidFill>
                  <a:srgbClr val="FFFF00"/>
                </a:solidFill>
              </a:rPr>
              <a:t>Service</a:t>
            </a:r>
            <a:r>
              <a:rPr lang="en-US" sz="5500" dirty="0"/>
              <a:t>, I Can Serve Others as An </a:t>
            </a:r>
            <a:r>
              <a:rPr lang="en-US" sz="5500" dirty="0">
                <a:solidFill>
                  <a:srgbClr val="FFFF00"/>
                </a:solidFill>
              </a:rPr>
              <a:t>Extension</a:t>
            </a:r>
            <a:r>
              <a:rPr lang="en-US" sz="5500" dirty="0"/>
              <a:t> </a:t>
            </a:r>
            <a:br>
              <a:rPr lang="en-US" sz="5500" dirty="0"/>
            </a:br>
            <a:r>
              <a:rPr lang="en-US" sz="5500" dirty="0"/>
              <a:t>of His Love.</a:t>
            </a:r>
          </a:p>
        </p:txBody>
      </p:sp>
    </p:spTree>
    <p:extLst>
      <p:ext uri="{BB962C8B-B14F-4D97-AF65-F5344CB8AC3E}">
        <p14:creationId xmlns:p14="http://schemas.microsoft.com/office/powerpoint/2010/main" val="524395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53D8-878F-6DC4-6D3F-2F5C76A56FD3}"/>
              </a:ext>
            </a:extLst>
          </p:cNvPr>
          <p:cNvSpPr>
            <a:spLocks noGrp="1"/>
          </p:cNvSpPr>
          <p:nvPr>
            <p:ph type="title"/>
          </p:nvPr>
        </p:nvSpPr>
        <p:spPr/>
        <p:txBody>
          <a:bodyPr>
            <a:normAutofit/>
          </a:bodyPr>
          <a:lstStyle/>
          <a:p>
            <a:pPr algn="l"/>
            <a:r>
              <a:rPr lang="en-US" dirty="0"/>
              <a:t>Listen for Jesus explanation of the lesson He was teaching the disciples.</a:t>
            </a:r>
          </a:p>
        </p:txBody>
      </p:sp>
      <p:sp>
        <p:nvSpPr>
          <p:cNvPr id="3" name="Content Placeholder 2">
            <a:extLst>
              <a:ext uri="{FF2B5EF4-FFF2-40B4-BE49-F238E27FC236}">
                <a16:creationId xmlns:a16="http://schemas.microsoft.com/office/drawing/2014/main" id="{EA20B0BA-3107-234D-F8A6-5851B7A02FAD}"/>
              </a:ext>
            </a:extLst>
          </p:cNvPr>
          <p:cNvSpPr>
            <a:spLocks noGrp="1"/>
          </p:cNvSpPr>
          <p:nvPr>
            <p:ph idx="1"/>
          </p:nvPr>
        </p:nvSpPr>
        <p:spPr>
          <a:xfrm>
            <a:off x="1185441" y="1999246"/>
            <a:ext cx="9289648" cy="4351338"/>
          </a:xfrm>
        </p:spPr>
        <p:txBody>
          <a:bodyPr/>
          <a:lstStyle/>
          <a:p>
            <a:pPr marL="0" indent="0" algn="ctr">
              <a:buNone/>
            </a:pPr>
            <a:r>
              <a:rPr lang="en-US" dirty="0"/>
              <a:t>John 13:12-17 (NIV)  When he had finished washing their feet, he put on his clothes and returned to his place. "Do you understand what I have done for you?" he asked them. [13] "You call me 'Teacher' and 'Lord,' and rightly so, for that is what I am. [14] Now that I, your Lord and Teacher, have </a:t>
            </a:r>
          </a:p>
        </p:txBody>
      </p:sp>
    </p:spTree>
    <p:extLst>
      <p:ext uri="{BB962C8B-B14F-4D97-AF65-F5344CB8AC3E}">
        <p14:creationId xmlns:p14="http://schemas.microsoft.com/office/powerpoint/2010/main" val="3907160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0D1A7-486C-153C-8427-40F22203A4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0FF84A-3CF6-530D-3C3D-D5AFCD92D24E}"/>
              </a:ext>
            </a:extLst>
          </p:cNvPr>
          <p:cNvSpPr>
            <a:spLocks noGrp="1"/>
          </p:cNvSpPr>
          <p:nvPr>
            <p:ph type="title"/>
          </p:nvPr>
        </p:nvSpPr>
        <p:spPr/>
        <p:txBody>
          <a:bodyPr>
            <a:normAutofit/>
          </a:bodyPr>
          <a:lstStyle/>
          <a:p>
            <a:pPr algn="l"/>
            <a:r>
              <a:rPr lang="en-US" dirty="0"/>
              <a:t>Listen for Jesus explanation of the lesson He was teaching the disciples.</a:t>
            </a:r>
          </a:p>
        </p:txBody>
      </p:sp>
      <p:sp>
        <p:nvSpPr>
          <p:cNvPr id="3" name="Content Placeholder 2">
            <a:extLst>
              <a:ext uri="{FF2B5EF4-FFF2-40B4-BE49-F238E27FC236}">
                <a16:creationId xmlns:a16="http://schemas.microsoft.com/office/drawing/2014/main" id="{2014B031-C4F8-422A-ED8C-718805443EB1}"/>
              </a:ext>
            </a:extLst>
          </p:cNvPr>
          <p:cNvSpPr>
            <a:spLocks noGrp="1"/>
          </p:cNvSpPr>
          <p:nvPr>
            <p:ph idx="1"/>
          </p:nvPr>
        </p:nvSpPr>
        <p:spPr>
          <a:xfrm>
            <a:off x="1080786" y="1987672"/>
            <a:ext cx="10030427" cy="4351338"/>
          </a:xfrm>
        </p:spPr>
        <p:txBody>
          <a:bodyPr/>
          <a:lstStyle/>
          <a:p>
            <a:pPr marL="0" indent="0" algn="ctr">
              <a:buNone/>
            </a:pPr>
            <a:r>
              <a:rPr lang="en-US" dirty="0"/>
              <a:t>washed your feet, you also should wash one another's feet. [15] I have set you an example that you should do as I have done for you. [16] I tell you the truth, no servant is greater than his master, nor is a messenger greater than the one who sent him. [17] Now that you know these things, you will be blessed if you do them.</a:t>
            </a:r>
          </a:p>
          <a:p>
            <a:pPr marL="0" indent="0" algn="ctr">
              <a:buNone/>
            </a:pPr>
            <a:endParaRPr lang="en-US" dirty="0"/>
          </a:p>
        </p:txBody>
      </p:sp>
      <p:pic>
        <p:nvPicPr>
          <p:cNvPr id="5" name="Picture 4">
            <a:extLst>
              <a:ext uri="{FF2B5EF4-FFF2-40B4-BE49-F238E27FC236}">
                <a16:creationId xmlns:a16="http://schemas.microsoft.com/office/drawing/2014/main" id="{6A8C5732-4429-B553-7BCE-92C7C9B65070}"/>
              </a:ext>
            </a:extLst>
          </p:cNvPr>
          <p:cNvPicPr>
            <a:picLocks noChangeAspect="1"/>
          </p:cNvPicPr>
          <p:nvPr/>
        </p:nvPicPr>
        <p:blipFill>
          <a:blip r:embed="rId2"/>
          <a:stretch>
            <a:fillRect/>
          </a:stretch>
        </p:blipFill>
        <p:spPr>
          <a:xfrm>
            <a:off x="4957904" y="5850299"/>
            <a:ext cx="2276190" cy="3428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09859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07D4-9F91-D535-1CE0-A19472BCE4DA}"/>
              </a:ext>
            </a:extLst>
          </p:cNvPr>
          <p:cNvSpPr>
            <a:spLocks noGrp="1"/>
          </p:cNvSpPr>
          <p:nvPr>
            <p:ph type="title"/>
          </p:nvPr>
        </p:nvSpPr>
        <p:spPr/>
        <p:txBody>
          <a:bodyPr/>
          <a:lstStyle/>
          <a:p>
            <a:r>
              <a:rPr lang="en-US" dirty="0"/>
              <a:t>Extend God’s Love</a:t>
            </a:r>
          </a:p>
        </p:txBody>
      </p:sp>
      <p:sp>
        <p:nvSpPr>
          <p:cNvPr id="3" name="Content Placeholder 2">
            <a:extLst>
              <a:ext uri="{FF2B5EF4-FFF2-40B4-BE49-F238E27FC236}">
                <a16:creationId xmlns:a16="http://schemas.microsoft.com/office/drawing/2014/main" id="{E585AE09-2A6F-AD28-F527-9900A2EC49CA}"/>
              </a:ext>
            </a:extLst>
          </p:cNvPr>
          <p:cNvSpPr>
            <a:spLocks noGrp="1"/>
          </p:cNvSpPr>
          <p:nvPr>
            <p:ph idx="1"/>
          </p:nvPr>
        </p:nvSpPr>
        <p:spPr/>
        <p:txBody>
          <a:bodyPr/>
          <a:lstStyle/>
          <a:p>
            <a:r>
              <a:rPr lang="en-US" dirty="0"/>
              <a:t>Note the two titles Jesus affirmed … Lord and Teacher.  What is the significance of each?</a:t>
            </a:r>
          </a:p>
          <a:p>
            <a:endParaRPr lang="en-US" dirty="0"/>
          </a:p>
        </p:txBody>
      </p:sp>
      <p:graphicFrame>
        <p:nvGraphicFramePr>
          <p:cNvPr id="5" name="Table 4">
            <a:extLst>
              <a:ext uri="{FF2B5EF4-FFF2-40B4-BE49-F238E27FC236}">
                <a16:creationId xmlns:a16="http://schemas.microsoft.com/office/drawing/2014/main" id="{AF7C922A-D8B7-6683-4AAE-8E2596234032}"/>
              </a:ext>
            </a:extLst>
          </p:cNvPr>
          <p:cNvGraphicFramePr>
            <a:graphicFrameLocks noGrp="1"/>
          </p:cNvGraphicFramePr>
          <p:nvPr>
            <p:extLst>
              <p:ext uri="{D42A27DB-BD31-4B8C-83A1-F6EECF244321}">
                <p14:modId xmlns:p14="http://schemas.microsoft.com/office/powerpoint/2010/main" val="368242776"/>
              </p:ext>
            </p:extLst>
          </p:nvPr>
        </p:nvGraphicFramePr>
        <p:xfrm>
          <a:off x="1001852" y="3429000"/>
          <a:ext cx="10351948" cy="2133600"/>
        </p:xfrm>
        <a:graphic>
          <a:graphicData uri="http://schemas.openxmlformats.org/drawingml/2006/table">
            <a:tbl>
              <a:tblPr firstRow="1" bandRow="1">
                <a:tableStyleId>{5C22544A-7EE6-4342-B048-85BDC9FD1C3A}</a:tableStyleId>
              </a:tblPr>
              <a:tblGrid>
                <a:gridCol w="5175974">
                  <a:extLst>
                    <a:ext uri="{9D8B030D-6E8A-4147-A177-3AD203B41FA5}">
                      <a16:colId xmlns:a16="http://schemas.microsoft.com/office/drawing/2014/main" val="4294417920"/>
                    </a:ext>
                  </a:extLst>
                </a:gridCol>
                <a:gridCol w="5175974">
                  <a:extLst>
                    <a:ext uri="{9D8B030D-6E8A-4147-A177-3AD203B41FA5}">
                      <a16:colId xmlns:a16="http://schemas.microsoft.com/office/drawing/2014/main" val="1446336745"/>
                    </a:ext>
                  </a:extLst>
                </a:gridCol>
              </a:tblGrid>
              <a:tr h="370840">
                <a:tc>
                  <a:txBody>
                    <a:bodyPr/>
                    <a:lstStyle/>
                    <a:p>
                      <a:pPr algn="ctr"/>
                      <a:r>
                        <a:rPr lang="en-US" sz="3200" dirty="0"/>
                        <a:t>Lord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Teacher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4652633"/>
                  </a:ext>
                </a:extLst>
              </a:tr>
              <a:tr h="370840">
                <a:tc>
                  <a:txBody>
                    <a:bodyPr/>
                    <a:lstStyle/>
                    <a:p>
                      <a:endParaRPr lang="en-US" sz="3200" dirty="0"/>
                    </a:p>
                    <a:p>
                      <a:endParaRPr lang="en-US" sz="3200" dirty="0"/>
                    </a:p>
                    <a:p>
                      <a:endParaRPr lang="en-US"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7769853"/>
                  </a:ext>
                </a:extLst>
              </a:tr>
            </a:tbl>
          </a:graphicData>
        </a:graphic>
      </p:graphicFrame>
    </p:spTree>
    <p:extLst>
      <p:ext uri="{BB962C8B-B14F-4D97-AF65-F5344CB8AC3E}">
        <p14:creationId xmlns:p14="http://schemas.microsoft.com/office/powerpoint/2010/main" val="1466812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9B751-5445-5182-01B4-D86EB114B2AE}"/>
              </a:ext>
            </a:extLst>
          </p:cNvPr>
          <p:cNvSpPr>
            <a:spLocks noGrp="1"/>
          </p:cNvSpPr>
          <p:nvPr>
            <p:ph type="title"/>
          </p:nvPr>
        </p:nvSpPr>
        <p:spPr/>
        <p:txBody>
          <a:bodyPr/>
          <a:lstStyle/>
          <a:p>
            <a:r>
              <a:rPr lang="en-US" dirty="0"/>
              <a:t>Extend God’s Love</a:t>
            </a:r>
          </a:p>
        </p:txBody>
      </p:sp>
      <p:sp>
        <p:nvSpPr>
          <p:cNvPr id="3" name="Content Placeholder 2">
            <a:extLst>
              <a:ext uri="{FF2B5EF4-FFF2-40B4-BE49-F238E27FC236}">
                <a16:creationId xmlns:a16="http://schemas.microsoft.com/office/drawing/2014/main" id="{A0B4D0DE-3F58-617A-7C58-BB3EF776F7A0}"/>
              </a:ext>
            </a:extLst>
          </p:cNvPr>
          <p:cNvSpPr>
            <a:spLocks noGrp="1"/>
          </p:cNvSpPr>
          <p:nvPr>
            <p:ph idx="1"/>
          </p:nvPr>
        </p:nvSpPr>
        <p:spPr/>
        <p:txBody>
          <a:bodyPr/>
          <a:lstStyle/>
          <a:p>
            <a:r>
              <a:rPr lang="en-US" dirty="0"/>
              <a:t>So, what is Jesus’ point after claiming these positions of authority?</a:t>
            </a:r>
          </a:p>
          <a:p>
            <a:r>
              <a:rPr lang="en-US" dirty="0"/>
              <a:t>What would be equivalent to washing other people’s feet for a Christ-follower today? </a:t>
            </a:r>
          </a:p>
          <a:p>
            <a:r>
              <a:rPr lang="en-US" dirty="0"/>
              <a:t>In what kinds of service can we be involved in our circle of acquaintances?</a:t>
            </a:r>
          </a:p>
          <a:p>
            <a:endParaRPr lang="en-US" dirty="0"/>
          </a:p>
        </p:txBody>
      </p:sp>
    </p:spTree>
    <p:extLst>
      <p:ext uri="{BB962C8B-B14F-4D97-AF65-F5344CB8AC3E}">
        <p14:creationId xmlns:p14="http://schemas.microsoft.com/office/powerpoint/2010/main" val="849495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969696"/>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588" y="685800"/>
            <a:ext cx="12188825" cy="4419600"/>
          </a:xfrm>
        </p:spPr>
        <p:txBody>
          <a:bodyPr anchor="b">
            <a:noAutofit/>
          </a:bodyPr>
          <a:lstStyle/>
          <a:p>
            <a:pPr>
              <a:lnSpc>
                <a:spcPct val="150000"/>
              </a:lnSpc>
              <a:spcAft>
                <a:spcPts val="0"/>
              </a:spcAft>
            </a:pPr>
            <a:r>
              <a:rPr lang="en-US" sz="5000" dirty="0"/>
              <a:t>3. Because of Jesus’ </a:t>
            </a:r>
            <a:br>
              <a:rPr lang="en-US" sz="5000" dirty="0"/>
            </a:br>
            <a:r>
              <a:rPr lang="en-US" sz="5000" dirty="0">
                <a:solidFill>
                  <a:srgbClr val="FFFF00"/>
                </a:solidFill>
              </a:rPr>
              <a:t>Faithfulness</a:t>
            </a:r>
            <a:r>
              <a:rPr lang="en-US" sz="5000" dirty="0"/>
              <a:t>, I Can Remain Faithful </a:t>
            </a:r>
            <a:br>
              <a:rPr lang="en-US" sz="5000" dirty="0"/>
            </a:br>
            <a:r>
              <a:rPr lang="en-US" sz="5000" dirty="0"/>
              <a:t>to </a:t>
            </a:r>
            <a:r>
              <a:rPr lang="en-US" sz="5000" dirty="0">
                <a:solidFill>
                  <a:srgbClr val="FFFF00"/>
                </a:solidFill>
              </a:rPr>
              <a:t>Love</a:t>
            </a:r>
            <a:r>
              <a:rPr lang="en-US" sz="5000" dirty="0"/>
              <a:t> and </a:t>
            </a:r>
            <a:r>
              <a:rPr lang="en-US" sz="5000" dirty="0">
                <a:solidFill>
                  <a:srgbClr val="FFFF00"/>
                </a:solidFill>
              </a:rPr>
              <a:t>Obey</a:t>
            </a:r>
            <a:r>
              <a:rPr lang="en-US" sz="5000" dirty="0"/>
              <a:t>. </a:t>
            </a:r>
          </a:p>
        </p:txBody>
      </p:sp>
    </p:spTree>
    <p:extLst>
      <p:ext uri="{BB962C8B-B14F-4D97-AF65-F5344CB8AC3E}">
        <p14:creationId xmlns:p14="http://schemas.microsoft.com/office/powerpoint/2010/main" val="3631798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44044-0A22-4D90-169A-BC1BB36356F8}"/>
              </a:ext>
            </a:extLst>
          </p:cNvPr>
          <p:cNvSpPr>
            <a:spLocks noGrp="1"/>
          </p:cNvSpPr>
          <p:nvPr>
            <p:ph type="title"/>
          </p:nvPr>
        </p:nvSpPr>
        <p:spPr/>
        <p:txBody>
          <a:bodyPr/>
          <a:lstStyle/>
          <a:p>
            <a:pPr algn="l"/>
            <a:r>
              <a:rPr lang="en-US" dirty="0"/>
              <a:t>Listen for Jesus’ clue.</a:t>
            </a:r>
          </a:p>
        </p:txBody>
      </p:sp>
      <p:sp>
        <p:nvSpPr>
          <p:cNvPr id="3" name="Content Placeholder 2">
            <a:extLst>
              <a:ext uri="{FF2B5EF4-FFF2-40B4-BE49-F238E27FC236}">
                <a16:creationId xmlns:a16="http://schemas.microsoft.com/office/drawing/2014/main" id="{3BF99BC4-A17A-9226-A17F-D7CFBFE20C85}"/>
              </a:ext>
            </a:extLst>
          </p:cNvPr>
          <p:cNvSpPr>
            <a:spLocks noGrp="1"/>
          </p:cNvSpPr>
          <p:nvPr>
            <p:ph idx="1"/>
          </p:nvPr>
        </p:nvSpPr>
        <p:spPr/>
        <p:txBody>
          <a:bodyPr/>
          <a:lstStyle/>
          <a:p>
            <a:pPr marL="0" indent="0" algn="ctr">
              <a:buNone/>
            </a:pPr>
            <a:r>
              <a:rPr lang="en-US" dirty="0"/>
              <a:t>John 13:21-27 (NIV)   After he had said this, Jesus was troubled in spirit and testified, "I tell you the truth, one of you is going to betray me." 22  His disciples stared at one another, at a loss to know which of them he meant. 23  One of them, the disciple whom Jesus loved, </a:t>
            </a:r>
          </a:p>
        </p:txBody>
      </p:sp>
    </p:spTree>
    <p:extLst>
      <p:ext uri="{BB962C8B-B14F-4D97-AF65-F5344CB8AC3E}">
        <p14:creationId xmlns:p14="http://schemas.microsoft.com/office/powerpoint/2010/main" val="211613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D0CA0-3B80-BBA9-2C81-DABBE19EC5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3D3295-C2B2-B7F2-2297-76CEE90EC468}"/>
              </a:ext>
            </a:extLst>
          </p:cNvPr>
          <p:cNvSpPr>
            <a:spLocks noGrp="1"/>
          </p:cNvSpPr>
          <p:nvPr>
            <p:ph type="title"/>
          </p:nvPr>
        </p:nvSpPr>
        <p:spPr/>
        <p:txBody>
          <a:bodyPr/>
          <a:lstStyle/>
          <a:p>
            <a:pPr algn="l"/>
            <a:r>
              <a:rPr lang="en-US" dirty="0"/>
              <a:t>Listen for Jesus’ clue.</a:t>
            </a:r>
          </a:p>
        </p:txBody>
      </p:sp>
      <p:sp>
        <p:nvSpPr>
          <p:cNvPr id="3" name="Content Placeholder 2">
            <a:extLst>
              <a:ext uri="{FF2B5EF4-FFF2-40B4-BE49-F238E27FC236}">
                <a16:creationId xmlns:a16="http://schemas.microsoft.com/office/drawing/2014/main" id="{198E3B70-2E79-F2B2-F8B7-3CA83FB982E6}"/>
              </a:ext>
            </a:extLst>
          </p:cNvPr>
          <p:cNvSpPr>
            <a:spLocks noGrp="1"/>
          </p:cNvSpPr>
          <p:nvPr>
            <p:ph idx="1"/>
          </p:nvPr>
        </p:nvSpPr>
        <p:spPr>
          <a:xfrm>
            <a:off x="1150716" y="1906648"/>
            <a:ext cx="9474843" cy="4351338"/>
          </a:xfrm>
        </p:spPr>
        <p:txBody>
          <a:bodyPr/>
          <a:lstStyle/>
          <a:p>
            <a:pPr marL="0" indent="0" algn="ctr">
              <a:buNone/>
            </a:pPr>
            <a:r>
              <a:rPr lang="en-US" dirty="0"/>
              <a:t>was reclining next to him. 24  Simon Peter motioned to this disciple and said, "Ask him which one he means." 25  Leaning back against Jesus, he asked him, "Lord, who is it?" 26  Jesus answered, "It is the one to whom I will give this piece of </a:t>
            </a:r>
          </a:p>
        </p:txBody>
      </p:sp>
    </p:spTree>
    <p:extLst>
      <p:ext uri="{BB962C8B-B14F-4D97-AF65-F5344CB8AC3E}">
        <p14:creationId xmlns:p14="http://schemas.microsoft.com/office/powerpoint/2010/main" val="419207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13096-566D-9FE2-BAC8-CE174F89A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AC0824-A19B-78B6-18B2-110DC7349642}"/>
              </a:ext>
            </a:extLst>
          </p:cNvPr>
          <p:cNvSpPr>
            <a:spLocks noGrp="1"/>
          </p:cNvSpPr>
          <p:nvPr>
            <p:ph type="title"/>
          </p:nvPr>
        </p:nvSpPr>
        <p:spPr/>
        <p:txBody>
          <a:bodyPr/>
          <a:lstStyle/>
          <a:p>
            <a:pPr algn="l"/>
            <a:r>
              <a:rPr lang="en-US" dirty="0"/>
              <a:t>Listen for Jesus’ clue.</a:t>
            </a:r>
          </a:p>
        </p:txBody>
      </p:sp>
      <p:sp>
        <p:nvSpPr>
          <p:cNvPr id="3" name="Content Placeholder 2">
            <a:extLst>
              <a:ext uri="{FF2B5EF4-FFF2-40B4-BE49-F238E27FC236}">
                <a16:creationId xmlns:a16="http://schemas.microsoft.com/office/drawing/2014/main" id="{4626B65A-FDD4-2A0C-33EE-60DF931D0E18}"/>
              </a:ext>
            </a:extLst>
          </p:cNvPr>
          <p:cNvSpPr>
            <a:spLocks noGrp="1"/>
          </p:cNvSpPr>
          <p:nvPr>
            <p:ph idx="1"/>
          </p:nvPr>
        </p:nvSpPr>
        <p:spPr>
          <a:xfrm>
            <a:off x="1619008" y="1987671"/>
            <a:ext cx="8953983" cy="4351338"/>
          </a:xfrm>
        </p:spPr>
        <p:txBody>
          <a:bodyPr/>
          <a:lstStyle/>
          <a:p>
            <a:pPr marL="0" indent="0" algn="ctr" fontAlgn="base">
              <a:buNone/>
            </a:pPr>
            <a:r>
              <a:rPr lang="en-US" dirty="0"/>
              <a:t>bread when I have dipped it in the dish." Then, dipping the piece of bread, he gave it to Judas Iscariot, son of Simon. 27  As soon as Judas took the bread, Satan entered into him. "What you are about to do, do quickly," Jesus told him.</a:t>
            </a:r>
          </a:p>
        </p:txBody>
      </p:sp>
      <p:pic>
        <p:nvPicPr>
          <p:cNvPr id="5" name="Picture 4">
            <a:extLst>
              <a:ext uri="{FF2B5EF4-FFF2-40B4-BE49-F238E27FC236}">
                <a16:creationId xmlns:a16="http://schemas.microsoft.com/office/drawing/2014/main" id="{5C9FD308-12A3-8C4A-F1CB-9BF1784E095A}"/>
              </a:ext>
            </a:extLst>
          </p:cNvPr>
          <p:cNvPicPr>
            <a:picLocks noChangeAspect="1"/>
          </p:cNvPicPr>
          <p:nvPr/>
        </p:nvPicPr>
        <p:blipFill>
          <a:blip r:embed="rId2"/>
          <a:stretch>
            <a:fillRect/>
          </a:stretch>
        </p:blipFill>
        <p:spPr>
          <a:xfrm>
            <a:off x="4957904" y="5422035"/>
            <a:ext cx="2276190" cy="3428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07354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97137-0266-F401-480D-382DA1A2474E}"/>
              </a:ext>
            </a:extLst>
          </p:cNvPr>
          <p:cNvSpPr>
            <a:spLocks noGrp="1"/>
          </p:cNvSpPr>
          <p:nvPr>
            <p:ph type="title"/>
          </p:nvPr>
        </p:nvSpPr>
        <p:spPr/>
        <p:txBody>
          <a:bodyPr/>
          <a:lstStyle/>
          <a:p>
            <a:r>
              <a:rPr lang="en-US" dirty="0"/>
              <a:t>Faithful Love and Obedience</a:t>
            </a:r>
          </a:p>
        </p:txBody>
      </p:sp>
      <p:sp>
        <p:nvSpPr>
          <p:cNvPr id="3" name="Content Placeholder 2">
            <a:extLst>
              <a:ext uri="{FF2B5EF4-FFF2-40B4-BE49-F238E27FC236}">
                <a16:creationId xmlns:a16="http://schemas.microsoft.com/office/drawing/2014/main" id="{CD3B8924-BDED-0C84-9063-4E7559C506D3}"/>
              </a:ext>
            </a:extLst>
          </p:cNvPr>
          <p:cNvSpPr>
            <a:spLocks noGrp="1"/>
          </p:cNvSpPr>
          <p:nvPr>
            <p:ph idx="1"/>
          </p:nvPr>
        </p:nvSpPr>
        <p:spPr/>
        <p:txBody>
          <a:bodyPr/>
          <a:lstStyle/>
          <a:p>
            <a:r>
              <a:rPr lang="en-US" dirty="0"/>
              <a:t>The passage says that Jesus was “troubled in spirit.”  What kinds of emotions do you think this phrase was describing?  How have you felt when betrayed by a friend?</a:t>
            </a:r>
          </a:p>
          <a:p>
            <a:endParaRPr lang="en-US" dirty="0"/>
          </a:p>
        </p:txBody>
      </p:sp>
    </p:spTree>
    <p:extLst>
      <p:ext uri="{BB962C8B-B14F-4D97-AF65-F5344CB8AC3E}">
        <p14:creationId xmlns:p14="http://schemas.microsoft.com/office/powerpoint/2010/main" val="24876411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446CF-A765-0DEE-0344-D6E3C517A5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E362CA-0285-51D6-C4F7-89AA979FE9D3}"/>
              </a:ext>
            </a:extLst>
          </p:cNvPr>
          <p:cNvSpPr>
            <a:spLocks noGrp="1"/>
          </p:cNvSpPr>
          <p:nvPr>
            <p:ph type="title"/>
          </p:nvPr>
        </p:nvSpPr>
        <p:spPr/>
        <p:txBody>
          <a:bodyPr/>
          <a:lstStyle/>
          <a:p>
            <a:r>
              <a:rPr lang="en-US" dirty="0"/>
              <a:t>Faithful Love and Obedience</a:t>
            </a:r>
          </a:p>
        </p:txBody>
      </p:sp>
      <p:sp>
        <p:nvSpPr>
          <p:cNvPr id="3" name="Content Placeholder 2">
            <a:extLst>
              <a:ext uri="{FF2B5EF4-FFF2-40B4-BE49-F238E27FC236}">
                <a16:creationId xmlns:a16="http://schemas.microsoft.com/office/drawing/2014/main" id="{2C0C0ED0-6D39-2A8B-D8A4-FE87014296A2}"/>
              </a:ext>
            </a:extLst>
          </p:cNvPr>
          <p:cNvSpPr>
            <a:spLocks noGrp="1"/>
          </p:cNvSpPr>
          <p:nvPr>
            <p:ph idx="1"/>
          </p:nvPr>
        </p:nvSpPr>
        <p:spPr/>
        <p:txBody>
          <a:bodyPr/>
          <a:lstStyle/>
          <a:p>
            <a:r>
              <a:rPr lang="en-US" dirty="0"/>
              <a:t>How did the disciples react to Jesus’ saying a betrayer was in their midst? </a:t>
            </a:r>
          </a:p>
          <a:p>
            <a:endParaRPr lang="en-US" dirty="0"/>
          </a:p>
        </p:txBody>
      </p:sp>
      <p:sp>
        <p:nvSpPr>
          <p:cNvPr id="4" name="TextBox 3">
            <a:extLst>
              <a:ext uri="{FF2B5EF4-FFF2-40B4-BE49-F238E27FC236}">
                <a16:creationId xmlns:a16="http://schemas.microsoft.com/office/drawing/2014/main" id="{F7689765-1812-356F-804B-CA21EC0A6585}"/>
              </a:ext>
            </a:extLst>
          </p:cNvPr>
          <p:cNvSpPr txBox="1"/>
          <p:nvPr/>
        </p:nvSpPr>
        <p:spPr>
          <a:xfrm>
            <a:off x="1608880" y="3209081"/>
            <a:ext cx="9167150" cy="2677656"/>
          </a:xfrm>
          <a:prstGeom prst="rect">
            <a:avLst/>
          </a:prstGeom>
          <a:solidFill>
            <a:schemeClr val="accent5">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defPPr>
              <a:defRPr lang="en-US"/>
            </a:defPPr>
            <a:lvl1pPr algn="ctr">
              <a:defRPr sz="28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"I tell you the truth, one of you is going to betray me." </a:t>
            </a:r>
          </a:p>
          <a:p>
            <a:r>
              <a:rPr lang="en-US" dirty="0"/>
              <a:t>His disciples stared at one another, at a loss to know which of them he meant.   One of them, the disciple whom Jesus loved, was reclining next to him.   Simon Peter motioned to this disciple and said, "Ask him which one he means."   Leaning back against Jesus, he asked him, "Lord, who is it?" </a:t>
            </a:r>
          </a:p>
        </p:txBody>
      </p:sp>
    </p:spTree>
    <p:extLst>
      <p:ext uri="{BB962C8B-B14F-4D97-AF65-F5344CB8AC3E}">
        <p14:creationId xmlns:p14="http://schemas.microsoft.com/office/powerpoint/2010/main" val="1161299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49721-DFEE-1B94-815C-612F45CCB66C}"/>
              </a:ext>
            </a:extLst>
          </p:cNvPr>
          <p:cNvSpPr>
            <a:spLocks noGrp="1"/>
          </p:cNvSpPr>
          <p:nvPr>
            <p:ph type="title"/>
          </p:nvPr>
        </p:nvSpPr>
        <p:spPr/>
        <p:txBody>
          <a:bodyPr/>
          <a:lstStyle/>
          <a:p>
            <a:r>
              <a:rPr lang="en-US" dirty="0"/>
              <a:t>Faithful Love and Obedience</a:t>
            </a:r>
          </a:p>
        </p:txBody>
      </p:sp>
      <p:sp>
        <p:nvSpPr>
          <p:cNvPr id="3" name="Content Placeholder 2">
            <a:extLst>
              <a:ext uri="{FF2B5EF4-FFF2-40B4-BE49-F238E27FC236}">
                <a16:creationId xmlns:a16="http://schemas.microsoft.com/office/drawing/2014/main" id="{8C3031FD-7ED8-3C9D-5239-38AF0B33F36E}"/>
              </a:ext>
            </a:extLst>
          </p:cNvPr>
          <p:cNvSpPr>
            <a:spLocks noGrp="1"/>
          </p:cNvSpPr>
          <p:nvPr>
            <p:ph idx="1"/>
          </p:nvPr>
        </p:nvSpPr>
        <p:spPr/>
        <p:txBody>
          <a:bodyPr/>
          <a:lstStyle/>
          <a:p>
            <a:r>
              <a:rPr lang="en-US" dirty="0"/>
              <a:t>Judas had been with Jesus three years, following Him, watching the miracles, listening to the teachings.  How do you think He was able to turn and betray Jesus?</a:t>
            </a:r>
          </a:p>
          <a:p>
            <a:r>
              <a:rPr lang="en-US" dirty="0"/>
              <a:t>What specific things can we do to avoid falling into Satan’s trap of temptation to betray Jesus?</a:t>
            </a:r>
          </a:p>
          <a:p>
            <a:endParaRPr lang="en-US" dirty="0"/>
          </a:p>
        </p:txBody>
      </p:sp>
    </p:spTree>
    <p:extLst>
      <p:ext uri="{BB962C8B-B14F-4D97-AF65-F5344CB8AC3E}">
        <p14:creationId xmlns:p14="http://schemas.microsoft.com/office/powerpoint/2010/main" val="187058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5B761-060E-4E79-91D7-8D09902086CD}"/>
              </a:ext>
            </a:extLst>
          </p:cNvPr>
          <p:cNvSpPr>
            <a:spLocks noGrp="1"/>
          </p:cNvSpPr>
          <p:nvPr>
            <p:ph type="title"/>
          </p:nvPr>
        </p:nvSpPr>
        <p:spPr/>
        <p:txBody>
          <a:bodyPr/>
          <a:lstStyle/>
          <a:p>
            <a:r>
              <a:rPr lang="en-US" dirty="0"/>
              <a:t>Application</a:t>
            </a:r>
          </a:p>
        </p:txBody>
      </p:sp>
      <p:sp>
        <p:nvSpPr>
          <p:cNvPr id="3" name="Content Placeholder 2">
            <a:extLst>
              <a:ext uri="{FF2B5EF4-FFF2-40B4-BE49-F238E27FC236}">
                <a16:creationId xmlns:a16="http://schemas.microsoft.com/office/drawing/2014/main" id="{2ED0659C-F7E1-9C0D-A18F-8BFE2630ADB9}"/>
              </a:ext>
            </a:extLst>
          </p:cNvPr>
          <p:cNvSpPr>
            <a:spLocks noGrp="1"/>
          </p:cNvSpPr>
          <p:nvPr>
            <p:ph idx="1"/>
          </p:nvPr>
        </p:nvSpPr>
        <p:spPr/>
        <p:txBody>
          <a:bodyPr>
            <a:normAutofit/>
          </a:bodyPr>
          <a:lstStyle/>
          <a:p>
            <a:r>
              <a:rPr lang="en-US" dirty="0"/>
              <a:t>Observe. </a:t>
            </a:r>
          </a:p>
          <a:p>
            <a:pPr lvl="1"/>
            <a:r>
              <a:rPr lang="en-US" sz="3600" dirty="0"/>
              <a:t>Pay attention to those who have the responsibility of serving you. </a:t>
            </a:r>
          </a:p>
          <a:p>
            <a:pPr lvl="1"/>
            <a:r>
              <a:rPr lang="en-US" sz="3600" dirty="0"/>
              <a:t>Create a list of the ways Jesus has sent others to serve you and thank Him for those people and ways. </a:t>
            </a:r>
          </a:p>
          <a:p>
            <a:pPr lvl="1"/>
            <a:r>
              <a:rPr lang="en-US" sz="3600" dirty="0"/>
              <a:t>Take the initiative to express your gratitude to those who serve you</a:t>
            </a:r>
            <a:r>
              <a:rPr lang="en-US" dirty="0"/>
              <a:t>.</a:t>
            </a:r>
          </a:p>
          <a:p>
            <a:endParaRPr lang="en-US" b="1" dirty="0"/>
          </a:p>
        </p:txBody>
      </p:sp>
    </p:spTree>
    <p:extLst>
      <p:ext uri="{BB962C8B-B14F-4D97-AF65-F5344CB8AC3E}">
        <p14:creationId xmlns:p14="http://schemas.microsoft.com/office/powerpoint/2010/main" val="3871619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3502F-214B-7109-33CA-F672C641A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7A9D74-94CE-244E-03E3-7B062522EBB2}"/>
              </a:ext>
            </a:extLst>
          </p:cNvPr>
          <p:cNvSpPr>
            <a:spLocks noGrp="1"/>
          </p:cNvSpPr>
          <p:nvPr>
            <p:ph type="title"/>
          </p:nvPr>
        </p:nvSpPr>
        <p:spPr/>
        <p:txBody>
          <a:bodyPr/>
          <a:lstStyle/>
          <a:p>
            <a:r>
              <a:rPr lang="en-US"/>
              <a:t>Application</a:t>
            </a:r>
          </a:p>
        </p:txBody>
      </p:sp>
      <p:sp>
        <p:nvSpPr>
          <p:cNvPr id="3" name="Content Placeholder 2">
            <a:extLst>
              <a:ext uri="{FF2B5EF4-FFF2-40B4-BE49-F238E27FC236}">
                <a16:creationId xmlns:a16="http://schemas.microsoft.com/office/drawing/2014/main" id="{3FBA8DE0-3218-7EFA-D252-9A8E35CC03DC}"/>
              </a:ext>
            </a:extLst>
          </p:cNvPr>
          <p:cNvSpPr>
            <a:spLocks noGrp="1"/>
          </p:cNvSpPr>
          <p:nvPr>
            <p:ph idx="1"/>
          </p:nvPr>
        </p:nvSpPr>
        <p:spPr/>
        <p:txBody>
          <a:bodyPr/>
          <a:lstStyle/>
          <a:p>
            <a:r>
              <a:rPr lang="en-US" dirty="0"/>
              <a:t>Serve. </a:t>
            </a:r>
          </a:p>
          <a:p>
            <a:pPr lvl="1"/>
            <a:r>
              <a:rPr lang="en-US" sz="3600" dirty="0"/>
              <a:t>Ask God to put one person on your heart whom you can serve this week.</a:t>
            </a:r>
          </a:p>
          <a:p>
            <a:endParaRPr lang="en-US" dirty="0"/>
          </a:p>
        </p:txBody>
      </p:sp>
      <p:pic>
        <p:nvPicPr>
          <p:cNvPr id="4" name="Picture 3" descr="Home Helper">
            <a:extLst>
              <a:ext uri="{FF2B5EF4-FFF2-40B4-BE49-F238E27FC236}">
                <a16:creationId xmlns:a16="http://schemas.microsoft.com/office/drawing/2014/main" id="{363612C6-0182-D6FA-9D9D-54AFD81697D2}"/>
              </a:ext>
            </a:extLst>
          </p:cNvPr>
          <p:cNvPicPr>
            <a:picLocks noChangeAspect="1"/>
          </p:cNvPicPr>
          <p:nvPr/>
        </p:nvPicPr>
        <p:blipFill>
          <a:blip r:embed="rId2"/>
          <a:stretch>
            <a:fillRect/>
          </a:stretch>
        </p:blipFill>
        <p:spPr>
          <a:xfrm>
            <a:off x="7431532" y="3727047"/>
            <a:ext cx="1966468" cy="2257065"/>
          </a:xfrm>
          <a:prstGeom prst="rect">
            <a:avLst/>
          </a:prstGeom>
          <a:ln>
            <a:noFill/>
          </a:ln>
          <a:effectLst>
            <a:outerShdw blurRad="292100" dist="139700" dir="2700000" algn="tl" rotWithShape="0">
              <a:srgbClr val="333333">
                <a:alpha val="65000"/>
              </a:srgbClr>
            </a:outerShdw>
          </a:effectLst>
        </p:spPr>
      </p:pic>
      <p:pic>
        <p:nvPicPr>
          <p:cNvPr id="5" name="Picture 4" descr="Volunteer Cleaning Trash in Bag">
            <a:extLst>
              <a:ext uri="{FF2B5EF4-FFF2-40B4-BE49-F238E27FC236}">
                <a16:creationId xmlns:a16="http://schemas.microsoft.com/office/drawing/2014/main" id="{5EFBEE66-2456-F62F-3B8E-885AC46CEB71}"/>
              </a:ext>
            </a:extLst>
          </p:cNvPr>
          <p:cNvPicPr>
            <a:picLocks noChangeAspect="1"/>
          </p:cNvPicPr>
          <p:nvPr/>
        </p:nvPicPr>
        <p:blipFill>
          <a:blip r:embed="rId3"/>
          <a:stretch>
            <a:fillRect/>
          </a:stretch>
        </p:blipFill>
        <p:spPr>
          <a:xfrm flipH="1">
            <a:off x="2793999" y="3556039"/>
            <a:ext cx="1859023" cy="2774661"/>
          </a:xfrm>
          <a:prstGeom prst="rect">
            <a:avLst/>
          </a:prstGeom>
        </p:spPr>
      </p:pic>
    </p:spTree>
    <p:extLst>
      <p:ext uri="{BB962C8B-B14F-4D97-AF65-F5344CB8AC3E}">
        <p14:creationId xmlns:p14="http://schemas.microsoft.com/office/powerpoint/2010/main" val="29266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9FFD9-5B97-64EB-312B-F6C56EDCD0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817D9D-D4BC-F86F-CECC-66A4877A1360}"/>
              </a:ext>
            </a:extLst>
          </p:cNvPr>
          <p:cNvSpPr>
            <a:spLocks noGrp="1"/>
          </p:cNvSpPr>
          <p:nvPr>
            <p:ph type="title"/>
          </p:nvPr>
        </p:nvSpPr>
        <p:spPr/>
        <p:txBody>
          <a:bodyPr/>
          <a:lstStyle/>
          <a:p>
            <a:r>
              <a:rPr lang="en-US"/>
              <a:t>Application</a:t>
            </a:r>
          </a:p>
        </p:txBody>
      </p:sp>
      <p:sp>
        <p:nvSpPr>
          <p:cNvPr id="3" name="Content Placeholder 2">
            <a:extLst>
              <a:ext uri="{FF2B5EF4-FFF2-40B4-BE49-F238E27FC236}">
                <a16:creationId xmlns:a16="http://schemas.microsoft.com/office/drawing/2014/main" id="{36D46449-46B3-C00C-F51C-F723872F3DE8}"/>
              </a:ext>
            </a:extLst>
          </p:cNvPr>
          <p:cNvSpPr>
            <a:spLocks noGrp="1"/>
          </p:cNvSpPr>
          <p:nvPr>
            <p:ph idx="1"/>
          </p:nvPr>
        </p:nvSpPr>
        <p:spPr>
          <a:xfrm>
            <a:off x="838200" y="2210765"/>
            <a:ext cx="10515600" cy="3966198"/>
          </a:xfrm>
        </p:spPr>
        <p:txBody>
          <a:bodyPr/>
          <a:lstStyle/>
          <a:p>
            <a:r>
              <a:rPr lang="en-US" dirty="0"/>
              <a:t>Share. </a:t>
            </a:r>
          </a:p>
          <a:p>
            <a:pPr lvl="1"/>
            <a:r>
              <a:rPr lang="en-US" sz="3600" dirty="0"/>
              <a:t>Ask God to put one person on your heart who has not experienced the cleansing of Jesus.</a:t>
            </a:r>
          </a:p>
          <a:p>
            <a:pPr lvl="1"/>
            <a:r>
              <a:rPr lang="en-US" sz="3600" dirty="0"/>
              <a:t>Share with that person how Jesus has forgiven you. </a:t>
            </a:r>
          </a:p>
          <a:p>
            <a:endParaRPr lang="en-US" dirty="0"/>
          </a:p>
        </p:txBody>
      </p:sp>
    </p:spTree>
    <p:extLst>
      <p:ext uri="{BB962C8B-B14F-4D97-AF65-F5344CB8AC3E}">
        <p14:creationId xmlns:p14="http://schemas.microsoft.com/office/powerpoint/2010/main" val="27854288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B706C-8385-96BA-E6D6-5A1BA661B662}"/>
              </a:ext>
            </a:extLst>
          </p:cNvPr>
          <p:cNvSpPr>
            <a:spLocks noGrp="1"/>
          </p:cNvSpPr>
          <p:nvPr>
            <p:ph type="title"/>
          </p:nvPr>
        </p:nvSpPr>
        <p:spPr>
          <a:xfrm>
            <a:off x="838200" y="365125"/>
            <a:ext cx="6031832" cy="1325563"/>
          </a:xfrm>
        </p:spPr>
        <p:txBody>
          <a:bodyPr/>
          <a:lstStyle/>
          <a:p>
            <a:r>
              <a:rPr lang="en-US" dirty="0"/>
              <a:t>Family Activities</a:t>
            </a:r>
          </a:p>
        </p:txBody>
      </p:sp>
      <p:pic>
        <p:nvPicPr>
          <p:cNvPr id="4" name="Picture 3">
            <a:extLst>
              <a:ext uri="{FF2B5EF4-FFF2-40B4-BE49-F238E27FC236}">
                <a16:creationId xmlns:a16="http://schemas.microsoft.com/office/drawing/2014/main" id="{85F97859-E16C-EA3B-B911-1480A546528D}"/>
              </a:ext>
            </a:extLst>
          </p:cNvPr>
          <p:cNvPicPr>
            <a:picLocks noChangeAspect="1"/>
          </p:cNvPicPr>
          <p:nvPr/>
        </p:nvPicPr>
        <p:blipFill>
          <a:blip r:embed="rId2">
            <a:clrChange>
              <a:clrFrom>
                <a:srgbClr val="FF0000"/>
              </a:clrFrom>
              <a:clrTo>
                <a:srgbClr val="FF0000">
                  <a:alpha val="0"/>
                </a:srgbClr>
              </a:clrTo>
            </a:clrChange>
            <a:duotone>
              <a:prstClr val="black"/>
              <a:schemeClr val="accent4">
                <a:tint val="45000"/>
                <a:satMod val="400000"/>
              </a:schemeClr>
            </a:duotone>
          </a:blip>
          <a:stretch>
            <a:fillRect/>
          </a:stretch>
        </p:blipFill>
        <p:spPr>
          <a:xfrm>
            <a:off x="4341704" y="1252581"/>
            <a:ext cx="8085207" cy="2510422"/>
          </a:xfrm>
          <a:prstGeom prst="rect">
            <a:avLst/>
          </a:prstGeom>
          <a:ln>
            <a:noFill/>
          </a:ln>
          <a:effectLst>
            <a:outerShdw blurRad="292100" dist="139700" dir="2700000" algn="tl" rotWithShape="0">
              <a:srgbClr val="333333">
                <a:alpha val="65000"/>
              </a:srgbClr>
            </a:outerShdw>
          </a:effectLst>
          <a:scene3d>
            <a:camera prst="perspectiveHeroicExtremeLeftFacing"/>
            <a:lightRig rig="threePt" dir="t"/>
          </a:scene3d>
        </p:spPr>
      </p:pic>
      <p:pic>
        <p:nvPicPr>
          <p:cNvPr id="5" name="Picture 4" descr=" William Shakespeare">
            <a:extLst>
              <a:ext uri="{FF2B5EF4-FFF2-40B4-BE49-F238E27FC236}">
                <a16:creationId xmlns:a16="http://schemas.microsoft.com/office/drawing/2014/main" id="{377D13F8-C754-1518-A780-B1D0C7F366F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119033" y="1690688"/>
            <a:ext cx="2078957" cy="2777076"/>
          </a:xfrm>
          <a:prstGeom prst="rect">
            <a:avLst/>
          </a:prstGeom>
          <a:noFill/>
          <a:ln>
            <a:noFill/>
          </a:ln>
        </p:spPr>
      </p:pic>
      <p:sp>
        <p:nvSpPr>
          <p:cNvPr id="6" name="Speech Bubble: Rectangle with Corners Rounded 5">
            <a:extLst>
              <a:ext uri="{FF2B5EF4-FFF2-40B4-BE49-F238E27FC236}">
                <a16:creationId xmlns:a16="http://schemas.microsoft.com/office/drawing/2014/main" id="{2D19806B-5C70-1846-4117-7E0EBC35A49F}"/>
              </a:ext>
            </a:extLst>
          </p:cNvPr>
          <p:cNvSpPr/>
          <p:nvPr/>
        </p:nvSpPr>
        <p:spPr>
          <a:xfrm>
            <a:off x="3514725" y="3982453"/>
            <a:ext cx="7558242" cy="2510422"/>
          </a:xfrm>
          <a:prstGeom prst="wedgeRoundRectCallout">
            <a:avLst>
              <a:gd name="adj1" fmla="val -48365"/>
              <a:gd name="adj2" fmla="val -74443"/>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marL="0" marR="0" algn="ctr">
              <a:lnSpc>
                <a:spcPct val="107000"/>
              </a:lnSpc>
              <a:spcAft>
                <a:spcPts val="800"/>
              </a:spcAft>
              <a:buNone/>
            </a:pPr>
            <a:r>
              <a:rPr lang="en-US" sz="2000" b="1" dirty="0">
                <a:effectLst/>
                <a:latin typeface="Copperplate Gothic Light" panose="020E0507020206020404" pitchFamily="34" charset="0"/>
                <a:ea typeface="Calibri" panose="020F0502020204030204" pitchFamily="34" charset="0"/>
                <a:cs typeface="Times New Roman" panose="02020603050405020304" pitchFamily="18" charset="0"/>
              </a:rPr>
              <a:t>Alas! What grievous mischief hath befallen thy churchly sign! Some vile and knavish rogue hath set upon it. We beseech thee, good friends, lend us thy aid! Take heart. behold, thou canst find help (and sundry other edifying exercises) at </a:t>
            </a:r>
            <a:r>
              <a:rPr lang="en-US" sz="2000" b="1" u="sng" dirty="0">
                <a:solidFill>
                  <a:srgbClr val="0563C1"/>
                </a:solidFill>
                <a:effectLst/>
                <a:latin typeface="Copperplate Gothic Light" panose="020E0507020206020404" pitchFamily="34" charset="0"/>
                <a:ea typeface="Calibri" panose="020F0502020204030204" pitchFamily="34" charset="0"/>
                <a:cs typeface="Times New Roman" panose="02020603050405020304" pitchFamily="18" charset="0"/>
                <a:hlinkClick r:id="rId4"/>
              </a:rPr>
              <a:t>https://tinyurl.com/3nrvmdhw</a:t>
            </a:r>
            <a:r>
              <a:rPr lang="en-US" sz="2000" b="1" dirty="0">
                <a:effectLst/>
                <a:latin typeface="Copperplate Gothic Light" panose="020E0507020206020404" pitchFamily="34" charset="0"/>
                <a:ea typeface="Calibri" panose="020F0502020204030204" pitchFamily="34" charset="0"/>
                <a:cs typeface="Times New Roman" panose="02020603050405020304" pitchFamily="18" charset="0"/>
              </a:rPr>
              <a:t> </a:t>
            </a:r>
            <a:endParaRPr lang="en-US" sz="2000" b="1" dirty="0"/>
          </a:p>
        </p:txBody>
      </p:sp>
    </p:spTree>
    <p:extLst>
      <p:ext uri="{BB962C8B-B14F-4D97-AF65-F5344CB8AC3E}">
        <p14:creationId xmlns:p14="http://schemas.microsoft.com/office/powerpoint/2010/main" val="15043705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284E2-2A2A-6CEE-91B9-8D763626E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30A466-C428-96A6-502A-F181AA0A5EF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9F1E4E82-5930-1401-5466-930F6E6758E5}"/>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963C0B57-582E-5AEC-3919-D9D4711DB2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506" y="-213520"/>
            <a:ext cx="12552218" cy="7071520"/>
          </a:xfrm>
          <a:prstGeom prst="rect">
            <a:avLst/>
          </a:prstGeom>
        </p:spPr>
      </p:pic>
      <p:sp>
        <p:nvSpPr>
          <p:cNvPr id="6" name="TextBox 5">
            <a:extLst>
              <a:ext uri="{FF2B5EF4-FFF2-40B4-BE49-F238E27FC236}">
                <a16:creationId xmlns:a16="http://schemas.microsoft.com/office/drawing/2014/main" id="{6D41B0A4-C18F-9348-6D1B-4D19789F1AEB}"/>
              </a:ext>
            </a:extLst>
          </p:cNvPr>
          <p:cNvSpPr txBox="1"/>
          <p:nvPr/>
        </p:nvSpPr>
        <p:spPr>
          <a:xfrm>
            <a:off x="144379" y="5534526"/>
            <a:ext cx="11887200" cy="830997"/>
          </a:xfrm>
          <a:prstGeom prst="rect">
            <a:avLst/>
          </a:prstGeom>
          <a:noFill/>
        </p:spPr>
        <p:txBody>
          <a:bodyPr wrap="square" rtlCol="0">
            <a:spAutoFit/>
          </a:bodyPr>
          <a:lstStyle/>
          <a:p>
            <a:pPr algn="ctr"/>
            <a:r>
              <a:rPr lang="en-US" sz="4800" dirty="0">
                <a:ln>
                  <a:solidFill>
                    <a:sysClr val="windowText" lastClr="000000"/>
                  </a:solidFill>
                </a:ln>
                <a:solidFill>
                  <a:srgbClr val="FFFF00"/>
                </a:solidFill>
                <a:latin typeface="ADLaM Display" panose="02010000000000000000" pitchFamily="2" charset="0"/>
                <a:ea typeface="ADLaM Display" panose="02010000000000000000" pitchFamily="2" charset="0"/>
                <a:cs typeface="ADLaM Display" panose="02010000000000000000" pitchFamily="2" charset="0"/>
              </a:rPr>
              <a:t>The Last Supper – Farewell Discourse</a:t>
            </a:r>
          </a:p>
        </p:txBody>
      </p:sp>
    </p:spTree>
    <p:extLst>
      <p:ext uri="{BB962C8B-B14F-4D97-AF65-F5344CB8AC3E}">
        <p14:creationId xmlns:p14="http://schemas.microsoft.com/office/powerpoint/2010/main" val="1428862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E5AA1F7-6FBE-4C82-8877-B892F7286642}" vid="{58E30FAA-7D03-45B4-AB81-753AF28EFCA9}"/>
    </a:ext>
  </a:extLst>
</a:theme>
</file>

<file path=ppt/theme/theme2.xml><?xml version="1.0" encoding="utf-8"?>
<a:theme xmlns:a="http://schemas.openxmlformats.org/drawingml/2006/main" name="1_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docProps/app.xml><?xml version="1.0" encoding="utf-8"?>
<Properties xmlns="http://schemas.openxmlformats.org/officeDocument/2006/extended-properties" xmlns:vt="http://schemas.openxmlformats.org/officeDocument/2006/docPropsVTypes">
  <Template>ss4</Template>
  <TotalTime>57</TotalTime>
  <Words>1529</Words>
  <Application>Microsoft Office PowerPoint</Application>
  <PresentationFormat>Widescreen</PresentationFormat>
  <Paragraphs>85</Paragraphs>
  <Slides>30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ADLaM Display</vt:lpstr>
      <vt:lpstr>Arial</vt:lpstr>
      <vt:lpstr>Calibri</vt:lpstr>
      <vt:lpstr>Copperplate Gothic Light</vt:lpstr>
      <vt:lpstr>HelveticaNeueLT Std Lt</vt:lpstr>
      <vt:lpstr>Office Theme</vt:lpstr>
      <vt:lpstr>1_Office Theme</vt:lpstr>
      <vt:lpstr>PowerPoint Presentation</vt:lpstr>
      <vt:lpstr>Video Introduction</vt:lpstr>
      <vt:lpstr>Remember that time?</vt:lpstr>
      <vt:lpstr>Remember that time?</vt:lpstr>
      <vt:lpstr>1. Because Jesus Loves Me,  I Can Serve Others, Even Those Who Hurt Me.</vt:lpstr>
      <vt:lpstr>Listen for what Jesus did that was unusual.</vt:lpstr>
      <vt:lpstr>Listen for what Jesus did that was unusual.</vt:lpstr>
      <vt:lpstr>Listen for what Jesus did that was unusual.</vt:lpstr>
      <vt:lpstr>Serving Others.</vt:lpstr>
      <vt:lpstr>Serving Others.</vt:lpstr>
      <vt:lpstr>Serving Others.</vt:lpstr>
      <vt:lpstr>Serving Others.</vt:lpstr>
      <vt:lpstr>Serving Others.</vt:lpstr>
      <vt:lpstr>2. Because Jesus Set  An Example of Service, I Can Serve Others as An Extension  of His Love.</vt:lpstr>
      <vt:lpstr>Listen for Jesus explanation of the lesson He was teaching the disciples.</vt:lpstr>
      <vt:lpstr>Listen for Jesus explanation of the lesson He was teaching the disciples.</vt:lpstr>
      <vt:lpstr>Extend God’s Love</vt:lpstr>
      <vt:lpstr>Extend God’s Love</vt:lpstr>
      <vt:lpstr>3. Because of Jesus’  Faithfulness, I Can Remain Faithful  to Love and Obey. </vt:lpstr>
      <vt:lpstr>Listen for Jesus’ clue.</vt:lpstr>
      <vt:lpstr>Listen for Jesus’ clue.</vt:lpstr>
      <vt:lpstr>Listen for Jesus’ clue.</vt:lpstr>
      <vt:lpstr>Faithful Love and Obedience</vt:lpstr>
      <vt:lpstr>Faithful Love and Obedience</vt:lpstr>
      <vt:lpstr>Faithful Love and Obedience</vt:lpstr>
      <vt:lpstr>Application</vt:lpstr>
      <vt:lpstr>Application</vt:lpstr>
      <vt:lpstr>Application</vt:lpstr>
      <vt:lpstr>Family Activities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Armstrong</dc:creator>
  <cp:lastModifiedBy>Steve Armstrong</cp:lastModifiedBy>
  <cp:revision>2</cp:revision>
  <dcterms:created xsi:type="dcterms:W3CDTF">2026-10-01T15:19:25Z</dcterms:created>
  <dcterms:modified xsi:type="dcterms:W3CDTF">2026-10-01T16:16:29Z</dcterms:modified>
</cp:coreProperties>
</file>