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579" r:id="rId7"/>
    <p:sldId id="260" r:id="rId8"/>
    <p:sldId id="580" r:id="rId9"/>
    <p:sldId id="581" r:id="rId10"/>
    <p:sldId id="582" r:id="rId11"/>
    <p:sldId id="583" r:id="rId12"/>
    <p:sldId id="793" r:id="rId13"/>
    <p:sldId id="584" r:id="rId14"/>
    <p:sldId id="794" r:id="rId15"/>
    <p:sldId id="795" r:id="rId16"/>
    <p:sldId id="796" r:id="rId17"/>
    <p:sldId id="798" r:id="rId18"/>
    <p:sldId id="797" r:id="rId19"/>
    <p:sldId id="799" r:id="rId20"/>
    <p:sldId id="800" r:id="rId21"/>
    <p:sldId id="801" r:id="rId22"/>
    <p:sldId id="802" r:id="rId23"/>
    <p:sldId id="803" r:id="rId24"/>
    <p:sldId id="804" r:id="rId25"/>
    <p:sldId id="805" r:id="rId26"/>
    <p:sldId id="806" r:id="rId27"/>
    <p:sldId id="8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2666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38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16954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908816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5486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427674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46486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39602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4199879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80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78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975052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3842801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373657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18001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3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t57dx4av"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s://tinyurl.com/5djynu24"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C78265-523C-FEE9-3727-6CAE71AC3BD7}"/>
              </a:ext>
            </a:extLst>
          </p:cNvPr>
          <p:cNvPicPr>
            <a:picLocks noChangeAspect="1"/>
          </p:cNvPicPr>
          <p:nvPr/>
        </p:nvPicPr>
        <p:blipFill>
          <a:blip r:embed="rId2"/>
          <a:srcRect/>
          <a:stretch/>
        </p:blipFill>
        <p:spPr>
          <a:xfrm>
            <a:off x="-231370" y="-283028"/>
            <a:ext cx="12423370" cy="7141028"/>
          </a:xfrm>
          <a:prstGeom prst="rect">
            <a:avLst/>
          </a:prstGeom>
        </p:spPr>
      </p:pic>
      <p:sp>
        <p:nvSpPr>
          <p:cNvPr id="3" name="TextBox 2">
            <a:extLst>
              <a:ext uri="{FF2B5EF4-FFF2-40B4-BE49-F238E27FC236}">
                <a16:creationId xmlns:a16="http://schemas.microsoft.com/office/drawing/2014/main" id="{43EFA75B-5E47-5B49-D71B-97B7A8D8B4EE}"/>
              </a:ext>
            </a:extLst>
          </p:cNvPr>
          <p:cNvSpPr txBox="1"/>
          <p:nvPr/>
        </p:nvSpPr>
        <p:spPr>
          <a:xfrm>
            <a:off x="1074057" y="5588000"/>
            <a:ext cx="10043885" cy="769441"/>
          </a:xfrm>
          <a:prstGeom prst="rect">
            <a:avLst/>
          </a:prstGeom>
          <a:noFill/>
        </p:spPr>
        <p:txBody>
          <a:bodyPr wrap="square" rtlCol="0">
            <a:spAutoFit/>
          </a:bodyPr>
          <a:lstStyle/>
          <a:p>
            <a:pPr algn="ctr"/>
            <a:r>
              <a:rPr lang="en-US" sz="4400" b="1" dirty="0">
                <a:ln w="3175">
                  <a:solidFill>
                    <a:sysClr val="windowText" lastClr="000000"/>
                  </a:solidFill>
                  <a:prstDash val="solid"/>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John the Baptist’s Final Testimony</a:t>
            </a:r>
          </a:p>
        </p:txBody>
      </p:sp>
    </p:spTree>
    <p:extLst>
      <p:ext uri="{BB962C8B-B14F-4D97-AF65-F5344CB8AC3E}">
        <p14:creationId xmlns:p14="http://schemas.microsoft.com/office/powerpoint/2010/main" val="214066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D12-74AD-884F-3A53-0C7017695E04}"/>
              </a:ext>
            </a:extLst>
          </p:cNvPr>
          <p:cNvSpPr>
            <a:spLocks noGrp="1"/>
          </p:cNvSpPr>
          <p:nvPr>
            <p:ph type="title"/>
          </p:nvPr>
        </p:nvSpPr>
        <p:spPr/>
        <p:txBody>
          <a:bodyPr/>
          <a:lstStyle/>
          <a:p>
            <a:r>
              <a:rPr lang="en-US" dirty="0"/>
              <a:t>From Forerunner to Witness</a:t>
            </a:r>
            <a:r>
              <a:rPr lang="en-US" u="sng" dirty="0"/>
              <a:t> </a:t>
            </a:r>
            <a:endParaRPr lang="en-US" dirty="0"/>
          </a:p>
        </p:txBody>
      </p:sp>
      <p:sp>
        <p:nvSpPr>
          <p:cNvPr id="3" name="Content Placeholder 2">
            <a:extLst>
              <a:ext uri="{FF2B5EF4-FFF2-40B4-BE49-F238E27FC236}">
                <a16:creationId xmlns:a16="http://schemas.microsoft.com/office/drawing/2014/main" id="{BD0644AC-23A2-5DA1-4468-2D1C37A603A0}"/>
              </a:ext>
            </a:extLst>
          </p:cNvPr>
          <p:cNvSpPr>
            <a:spLocks noGrp="1"/>
          </p:cNvSpPr>
          <p:nvPr>
            <p:ph idx="1"/>
          </p:nvPr>
        </p:nvSpPr>
        <p:spPr/>
        <p:txBody>
          <a:bodyPr/>
          <a:lstStyle/>
          <a:p>
            <a:r>
              <a:rPr lang="en-US" dirty="0"/>
              <a:t>What attitudes help a person rejoice when someone else succeeds or becomes more prominent?</a:t>
            </a:r>
          </a:p>
          <a:p>
            <a:r>
              <a:rPr lang="en-US" dirty="0"/>
              <a:t>In what ways can Christians today act like John—faithfully pointing others to Jesus even when we receive less recognition?</a:t>
            </a:r>
          </a:p>
          <a:p>
            <a:endParaRPr lang="en-US" dirty="0"/>
          </a:p>
        </p:txBody>
      </p:sp>
    </p:spTree>
    <p:extLst>
      <p:ext uri="{BB962C8B-B14F-4D97-AF65-F5344CB8AC3E}">
        <p14:creationId xmlns:p14="http://schemas.microsoft.com/office/powerpoint/2010/main" val="29714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Ministry in </a:t>
            </a:r>
            <a:r>
              <a:rPr lang="en-US" sz="5500" dirty="0">
                <a:solidFill>
                  <a:srgbClr val="FFFF00"/>
                </a:solidFill>
              </a:rPr>
              <a:t>Submission</a:t>
            </a:r>
            <a:r>
              <a:rPr lang="en-US" sz="5500" dirty="0"/>
              <a:t>—</a:t>
            </a:r>
            <a:br>
              <a:rPr lang="en-US" sz="5500" dirty="0"/>
            </a:br>
            <a:r>
              <a:rPr lang="en-US" sz="5500" dirty="0"/>
              <a:t>Jesus is </a:t>
            </a:r>
            <a:r>
              <a:rPr lang="en-US" sz="5500" dirty="0">
                <a:solidFill>
                  <a:srgbClr val="FFFF00"/>
                </a:solidFill>
              </a:rPr>
              <a:t>Supreme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E7D9-9D4C-81D1-B912-122F5F8EB45F}"/>
              </a:ext>
            </a:extLst>
          </p:cNvPr>
          <p:cNvSpPr>
            <a:spLocks noGrp="1"/>
          </p:cNvSpPr>
          <p:nvPr>
            <p:ph type="title"/>
          </p:nvPr>
        </p:nvSpPr>
        <p:spPr/>
        <p:txBody>
          <a:bodyPr>
            <a:normAutofit/>
          </a:bodyPr>
          <a:lstStyle/>
          <a:p>
            <a:pPr algn="l"/>
            <a:r>
              <a:rPr lang="en-US" dirty="0"/>
              <a:t>Listen for John’s response to his disciples.</a:t>
            </a:r>
          </a:p>
        </p:txBody>
      </p:sp>
      <p:sp>
        <p:nvSpPr>
          <p:cNvPr id="3" name="Content Placeholder 2">
            <a:extLst>
              <a:ext uri="{FF2B5EF4-FFF2-40B4-BE49-F238E27FC236}">
                <a16:creationId xmlns:a16="http://schemas.microsoft.com/office/drawing/2014/main" id="{5790995B-69F9-B753-2E97-7FFDE1832853}"/>
              </a:ext>
            </a:extLst>
          </p:cNvPr>
          <p:cNvSpPr>
            <a:spLocks noGrp="1"/>
          </p:cNvSpPr>
          <p:nvPr>
            <p:ph idx="1"/>
          </p:nvPr>
        </p:nvSpPr>
        <p:spPr>
          <a:xfrm>
            <a:off x="1541844" y="1929797"/>
            <a:ext cx="9108311" cy="4351338"/>
          </a:xfrm>
        </p:spPr>
        <p:txBody>
          <a:bodyPr>
            <a:normAutofit/>
          </a:bodyPr>
          <a:lstStyle/>
          <a:p>
            <a:pPr marL="0" indent="0" algn="ctr">
              <a:buNone/>
            </a:pPr>
            <a:r>
              <a:rPr lang="en-US" sz="4000" dirty="0"/>
              <a:t>John 3:27-30 (NIV)   To this John replied, "A man can receive only what is given him from heaven. 28  You yourselves can testify that I said, 'I am not the Christ but am sent ahead of him.' 29  The bride belongs to the </a:t>
            </a:r>
          </a:p>
        </p:txBody>
      </p:sp>
    </p:spTree>
    <p:extLst>
      <p:ext uri="{BB962C8B-B14F-4D97-AF65-F5344CB8AC3E}">
        <p14:creationId xmlns:p14="http://schemas.microsoft.com/office/powerpoint/2010/main" val="351567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90A3-CFD7-D15A-DAC7-8A6878C5E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FB663-840C-B61D-40F2-5861D1E4482C}"/>
              </a:ext>
            </a:extLst>
          </p:cNvPr>
          <p:cNvSpPr>
            <a:spLocks noGrp="1"/>
          </p:cNvSpPr>
          <p:nvPr>
            <p:ph type="title"/>
          </p:nvPr>
        </p:nvSpPr>
        <p:spPr/>
        <p:txBody>
          <a:bodyPr>
            <a:normAutofit/>
          </a:bodyPr>
          <a:lstStyle/>
          <a:p>
            <a:pPr algn="l"/>
            <a:r>
              <a:rPr lang="en-US" dirty="0"/>
              <a:t>Listen for John’s response to his disciples.</a:t>
            </a:r>
          </a:p>
        </p:txBody>
      </p:sp>
      <p:sp>
        <p:nvSpPr>
          <p:cNvPr id="3" name="Content Placeholder 2">
            <a:extLst>
              <a:ext uri="{FF2B5EF4-FFF2-40B4-BE49-F238E27FC236}">
                <a16:creationId xmlns:a16="http://schemas.microsoft.com/office/drawing/2014/main" id="{E78098B2-3E2A-5784-4B52-3EEBA409E16B}"/>
              </a:ext>
            </a:extLst>
          </p:cNvPr>
          <p:cNvSpPr>
            <a:spLocks noGrp="1"/>
          </p:cNvSpPr>
          <p:nvPr>
            <p:ph idx="1"/>
          </p:nvPr>
        </p:nvSpPr>
        <p:spPr>
          <a:xfrm>
            <a:off x="1541844" y="1929797"/>
            <a:ext cx="9108311" cy="4351338"/>
          </a:xfrm>
        </p:spPr>
        <p:txBody>
          <a:bodyPr>
            <a:normAutofit/>
          </a:bodyPr>
          <a:lstStyle/>
          <a:p>
            <a:pPr marL="0" indent="0" algn="ctr">
              <a:buNone/>
            </a:pPr>
            <a:r>
              <a:rPr lang="en-US" sz="4000" dirty="0"/>
              <a:t>bridegroom. The friend who attends the bridegroom waits and listens for him, and is full of joy when he hears the bridegroom's voice. That joy is mine, and it is now complete. 30  He must become greater; I must become less.</a:t>
            </a:r>
          </a:p>
        </p:txBody>
      </p:sp>
      <p:pic>
        <p:nvPicPr>
          <p:cNvPr id="4" name="Picture 3">
            <a:extLst>
              <a:ext uri="{FF2B5EF4-FFF2-40B4-BE49-F238E27FC236}">
                <a16:creationId xmlns:a16="http://schemas.microsoft.com/office/drawing/2014/main" id="{750A4E17-BE0E-BC93-8240-E1646C7C95C5}"/>
              </a:ext>
            </a:extLst>
          </p:cNvPr>
          <p:cNvPicPr>
            <a:picLocks noChangeAspect="1"/>
          </p:cNvPicPr>
          <p:nvPr/>
        </p:nvPicPr>
        <p:blipFill>
          <a:blip r:embed="rId2">
            <a:duotone>
              <a:prstClr val="black"/>
              <a:schemeClr val="accent5">
                <a:tint val="45000"/>
                <a:satMod val="400000"/>
              </a:schemeClr>
            </a:duotone>
          </a:blip>
          <a:stretch>
            <a:fillRect/>
          </a:stretch>
        </p:blipFill>
        <p:spPr>
          <a:xfrm>
            <a:off x="5034094" y="5671187"/>
            <a:ext cx="2123810" cy="238095"/>
          </a:xfrm>
          <a:prstGeom prst="rect">
            <a:avLst/>
          </a:prstGeom>
        </p:spPr>
      </p:pic>
    </p:spTree>
    <p:extLst>
      <p:ext uri="{BB962C8B-B14F-4D97-AF65-F5344CB8AC3E}">
        <p14:creationId xmlns:p14="http://schemas.microsoft.com/office/powerpoint/2010/main" val="75613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20AE-0DA5-73C0-3387-68FD7BCCDEE6}"/>
              </a:ext>
            </a:extLst>
          </p:cNvPr>
          <p:cNvSpPr>
            <a:spLocks noGrp="1"/>
          </p:cNvSpPr>
          <p:nvPr>
            <p:ph type="title"/>
          </p:nvPr>
        </p:nvSpPr>
        <p:spPr/>
        <p:txBody>
          <a:bodyPr/>
          <a:lstStyle/>
          <a:p>
            <a:r>
              <a:rPr lang="en-US" dirty="0"/>
              <a:t>Jesus is Supreme</a:t>
            </a:r>
          </a:p>
        </p:txBody>
      </p:sp>
      <p:sp>
        <p:nvSpPr>
          <p:cNvPr id="3" name="Content Placeholder 2">
            <a:extLst>
              <a:ext uri="{FF2B5EF4-FFF2-40B4-BE49-F238E27FC236}">
                <a16:creationId xmlns:a16="http://schemas.microsoft.com/office/drawing/2014/main" id="{17F60293-9B09-E6D4-5FAF-DF4CD186B692}"/>
              </a:ext>
            </a:extLst>
          </p:cNvPr>
          <p:cNvSpPr>
            <a:spLocks noGrp="1"/>
          </p:cNvSpPr>
          <p:nvPr>
            <p:ph idx="1"/>
          </p:nvPr>
        </p:nvSpPr>
        <p:spPr>
          <a:xfrm>
            <a:off x="838200" y="2083443"/>
            <a:ext cx="10515600" cy="4093520"/>
          </a:xfrm>
        </p:spPr>
        <p:txBody>
          <a:bodyPr/>
          <a:lstStyle/>
          <a:p>
            <a:r>
              <a:rPr lang="en-US" dirty="0"/>
              <a:t>John’s disciples have voiced their concern about what they saw as competition.  What do you think John meant when he said, “A man can receive only what is given him from heaven.”?</a:t>
            </a:r>
          </a:p>
          <a:p>
            <a:r>
              <a:rPr lang="en-US" dirty="0"/>
              <a:t>What did John say about his future status?  </a:t>
            </a:r>
          </a:p>
          <a:p>
            <a:endParaRPr lang="en-US" dirty="0"/>
          </a:p>
        </p:txBody>
      </p:sp>
    </p:spTree>
    <p:extLst>
      <p:ext uri="{BB962C8B-B14F-4D97-AF65-F5344CB8AC3E}">
        <p14:creationId xmlns:p14="http://schemas.microsoft.com/office/powerpoint/2010/main" val="2677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659E-AA20-A49A-EAD5-678732ED5BCF}"/>
              </a:ext>
            </a:extLst>
          </p:cNvPr>
          <p:cNvSpPr>
            <a:spLocks noGrp="1"/>
          </p:cNvSpPr>
          <p:nvPr>
            <p:ph type="title"/>
          </p:nvPr>
        </p:nvSpPr>
        <p:spPr/>
        <p:txBody>
          <a:bodyPr/>
          <a:lstStyle/>
          <a:p>
            <a:r>
              <a:rPr lang="en-US" dirty="0"/>
              <a:t>Jesus is Supreme</a:t>
            </a:r>
          </a:p>
        </p:txBody>
      </p:sp>
      <p:sp>
        <p:nvSpPr>
          <p:cNvPr id="3" name="Content Placeholder 2">
            <a:extLst>
              <a:ext uri="{FF2B5EF4-FFF2-40B4-BE49-F238E27FC236}">
                <a16:creationId xmlns:a16="http://schemas.microsoft.com/office/drawing/2014/main" id="{BDB09B6D-32BB-774C-121C-E26C9AFA8B52}"/>
              </a:ext>
            </a:extLst>
          </p:cNvPr>
          <p:cNvSpPr>
            <a:spLocks noGrp="1"/>
          </p:cNvSpPr>
          <p:nvPr>
            <p:ph idx="1"/>
          </p:nvPr>
        </p:nvSpPr>
        <p:spPr/>
        <p:txBody>
          <a:bodyPr/>
          <a:lstStyle/>
          <a:p>
            <a:r>
              <a:rPr lang="en-US" dirty="0"/>
              <a:t>What do you think John means in the contrast of the bridegroom and the friend at the wedding?  Who is who in this sentence?</a:t>
            </a:r>
          </a:p>
          <a:p>
            <a:endParaRPr lang="en-US" dirty="0"/>
          </a:p>
        </p:txBody>
      </p:sp>
      <p:pic>
        <p:nvPicPr>
          <p:cNvPr id="5" name="Picture 4">
            <a:extLst>
              <a:ext uri="{FF2B5EF4-FFF2-40B4-BE49-F238E27FC236}">
                <a16:creationId xmlns:a16="http://schemas.microsoft.com/office/drawing/2014/main" id="{E9C88C11-052B-80A7-225E-659B8DCEE65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8267" l="5956" r="94933">
                        <a14:foregroundMark x1="37333" y1="41733" x2="37156" y2="50400"/>
                        <a14:foregroundMark x1="37156" y1="50400" x2="42844" y2="72133"/>
                        <a14:foregroundMark x1="42844" y1="72133" x2="41956" y2="85467"/>
                        <a14:foregroundMark x1="41956" y1="85467" x2="44178" y2="93867"/>
                        <a14:foregroundMark x1="62756" y1="47600" x2="57689" y2="51333"/>
                        <a14:foregroundMark x1="57689" y1="51333" x2="59378" y2="60667"/>
                        <a14:foregroundMark x1="59378" y1="60667" x2="58133" y2="74000"/>
                        <a14:foregroundMark x1="58133" y1="74000" x2="59378" y2="83600"/>
                        <a14:foregroundMark x1="59378" y1="83600" x2="61956" y2="91467"/>
                        <a14:foregroundMark x1="61956" y1="91467" x2="60267" y2="95067"/>
                        <a14:foregroundMark x1="37511" y1="88667" x2="32533" y2="56133"/>
                        <a14:foregroundMark x1="32533" y1="56133" x2="33156" y2="48400"/>
                        <a14:foregroundMark x1="33156" y1="48400" x2="39467" y2="44400"/>
                        <a14:foregroundMark x1="39467" y1="44400" x2="45333" y2="56533"/>
                        <a14:foregroundMark x1="32356" y1="47467" x2="34311" y2="83067"/>
                        <a14:foregroundMark x1="34311" y1="83067" x2="36356" y2="95733"/>
                        <a14:foregroundMark x1="36356" y1="95733" x2="41333" y2="97733"/>
                        <a14:foregroundMark x1="41333" y1="97733" x2="41333" y2="94133"/>
                        <a14:foregroundMark x1="30311" y1="45200" x2="28533" y2="59867"/>
                        <a14:foregroundMark x1="28533" y1="59867" x2="28533" y2="60400"/>
                        <a14:foregroundMark x1="19022" y1="51200" x2="16889" y2="39200"/>
                        <a14:foregroundMark x1="16889" y1="39200" x2="13422" y2="33067"/>
                        <a14:foregroundMark x1="13422" y1="33067" x2="11378" y2="52400"/>
                        <a14:foregroundMark x1="11378" y1="52400" x2="18578" y2="65867"/>
                        <a14:foregroundMark x1="18578" y1="65867" x2="18044" y2="73067"/>
                        <a14:foregroundMark x1="18044" y1="73067" x2="24000" y2="79867"/>
                        <a14:foregroundMark x1="24000" y1="79867" x2="23911" y2="94000"/>
                        <a14:foregroundMark x1="23911" y1="94000" x2="21067" y2="76000"/>
                        <a14:foregroundMark x1="21067" y1="76000" x2="15022" y2="76933"/>
                        <a14:foregroundMark x1="15022" y1="76933" x2="14044" y2="92000"/>
                        <a14:foregroundMark x1="8178" y1="45600" x2="6222" y2="56533"/>
                        <a14:foregroundMark x1="6222" y1="56533" x2="8978" y2="59067"/>
                        <a14:foregroundMark x1="46133" y1="69067" x2="55644" y2="71333"/>
                        <a14:foregroundMark x1="81244" y1="40400" x2="81244" y2="40400"/>
                        <a14:foregroundMark x1="85956" y1="42400" x2="90667" y2="45733"/>
                        <a14:foregroundMark x1="90667" y1="45733" x2="91733" y2="53200"/>
                        <a14:foregroundMark x1="91733" y1="53200" x2="83911" y2="59200"/>
                        <a14:foregroundMark x1="83911" y1="59200" x2="85333" y2="70400"/>
                        <a14:foregroundMark x1="85333" y1="70400" x2="79467" y2="78000"/>
                        <a14:foregroundMark x1="79467" y1="78000" x2="84978" y2="85067"/>
                        <a14:foregroundMark x1="84978" y1="85067" x2="79467" y2="90667"/>
                        <a14:foregroundMark x1="79467" y1="90667" x2="84978" y2="84800"/>
                        <a14:foregroundMark x1="84978" y1="84800" x2="86400" y2="92667"/>
                        <a14:foregroundMark x1="86400" y1="92667" x2="86044" y2="95733"/>
                        <a14:foregroundMark x1="94044" y1="48667" x2="95022" y2="64533"/>
                        <a14:foregroundMark x1="14578" y1="97200" x2="15378" y2="89067"/>
                        <a14:foregroundMark x1="15378" y1="89067" x2="20267" y2="85067"/>
                        <a14:foregroundMark x1="20267" y1="85067" x2="22578" y2="95467"/>
                        <a14:foregroundMark x1="22578" y1="95467" x2="23822" y2="98267"/>
                        <a14:backgroundMark x1="51644" y1="30533" x2="50933" y2="41067"/>
                        <a14:backgroundMark x1="64533" y1="24667" x2="74489" y2="31600"/>
                        <a14:backgroundMark x1="74489" y1="31600" x2="73778" y2="41333"/>
                        <a14:backgroundMark x1="70044" y1="40533" x2="69156" y2="38933"/>
                        <a14:backgroundMark x1="63467" y1="33867" x2="66933" y2="36267"/>
                        <a14:backgroundMark x1="51289" y1="27200" x2="50756" y2="44267"/>
                        <a14:backgroundMark x1="50756" y1="44267" x2="49600" y2="46533"/>
                        <a14:backgroundMark x1="49600" y1="52267" x2="50133" y2="50400"/>
                        <a14:backgroundMark x1="50044" y1="46933" x2="50222" y2="51467"/>
                        <a14:backgroundMark x1="28444" y1="68667" x2="30311" y2="95467"/>
                        <a14:backgroundMark x1="8000" y1="82667" x2="9956" y2="92133"/>
                        <a14:backgroundMark x1="9956" y1="92133" x2="9067" y2="97600"/>
                        <a14:backgroundMark x1="5511" y1="80667" x2="4800" y2="79333"/>
                        <a14:backgroundMark x1="10756" y1="79200" x2="9511" y2="78933"/>
                        <a14:backgroundMark x1="18895" y1="84685" x2="18756" y2="83200"/>
                        <a14:backgroundMark x1="20178" y1="98400" x2="19156" y2="87479"/>
                        <a14:backgroundMark x1="49067" y1="27067" x2="51289" y2="26000"/>
                      </a14:backgroundRemoval>
                    </a14:imgEffect>
                  </a14:imgLayer>
                </a14:imgProps>
              </a:ext>
            </a:extLst>
          </a:blip>
          <a:stretch>
            <a:fillRect/>
          </a:stretch>
        </p:blipFill>
        <p:spPr>
          <a:xfrm>
            <a:off x="4008457" y="3393573"/>
            <a:ext cx="4175085" cy="2783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458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Ministry in Witness—</a:t>
            </a:r>
            <a:r>
              <a:rPr lang="en-US" sz="5500" dirty="0">
                <a:solidFill>
                  <a:srgbClr val="FFFF00"/>
                </a:solidFill>
              </a:rPr>
              <a:t>Eternal</a:t>
            </a:r>
            <a:r>
              <a:rPr lang="en-US" sz="5500" dirty="0"/>
              <a:t> </a:t>
            </a:r>
            <a:r>
              <a:rPr lang="en-US" sz="5500" dirty="0">
                <a:solidFill>
                  <a:srgbClr val="FFFF00"/>
                </a:solidFill>
              </a:rPr>
              <a:t>Life</a:t>
            </a:r>
            <a:r>
              <a:rPr lang="en-US" sz="5500" dirty="0"/>
              <a:t> in the Son.</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588E-5B42-2CCD-68C0-2E7D23BE9098}"/>
              </a:ext>
            </a:extLst>
          </p:cNvPr>
          <p:cNvSpPr>
            <a:spLocks noGrp="1"/>
          </p:cNvSpPr>
          <p:nvPr>
            <p:ph type="title"/>
          </p:nvPr>
        </p:nvSpPr>
        <p:spPr/>
        <p:txBody>
          <a:bodyPr/>
          <a:lstStyle/>
          <a:p>
            <a:pPr algn="l"/>
            <a:r>
              <a:rPr lang="en-US" dirty="0"/>
              <a:t>Listen for requirements for salvation.</a:t>
            </a:r>
          </a:p>
        </p:txBody>
      </p:sp>
      <p:sp>
        <p:nvSpPr>
          <p:cNvPr id="3" name="Content Placeholder 2">
            <a:extLst>
              <a:ext uri="{FF2B5EF4-FFF2-40B4-BE49-F238E27FC236}">
                <a16:creationId xmlns:a16="http://schemas.microsoft.com/office/drawing/2014/main" id="{9B5BB764-4815-AE27-6721-B5A3BAE14445}"/>
              </a:ext>
            </a:extLst>
          </p:cNvPr>
          <p:cNvSpPr>
            <a:spLocks noGrp="1"/>
          </p:cNvSpPr>
          <p:nvPr>
            <p:ph idx="1"/>
          </p:nvPr>
        </p:nvSpPr>
        <p:spPr>
          <a:xfrm>
            <a:off x="1194604" y="1871924"/>
            <a:ext cx="9802792" cy="4351338"/>
          </a:xfrm>
        </p:spPr>
        <p:txBody>
          <a:bodyPr/>
          <a:lstStyle/>
          <a:p>
            <a:pPr marL="0" indent="0" algn="ctr">
              <a:buNone/>
            </a:pPr>
            <a:r>
              <a:rPr lang="en-US" dirty="0"/>
              <a:t>John 3:31-36 (NIV)   "The one who comes from above is above all; the one who is from the earth belongs to the earth, and speaks as one from the earth. The one who comes from heaven is above all. 32  He testifies to what he has seen and heard, but no one accepts his testimony. 33  The man who has accepted it </a:t>
            </a:r>
          </a:p>
        </p:txBody>
      </p:sp>
    </p:spTree>
    <p:extLst>
      <p:ext uri="{BB962C8B-B14F-4D97-AF65-F5344CB8AC3E}">
        <p14:creationId xmlns:p14="http://schemas.microsoft.com/office/powerpoint/2010/main" val="41415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ECC2-8843-DE36-D1C0-CA4817669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41822-732C-383F-A2FD-8F15805F9FE0}"/>
              </a:ext>
            </a:extLst>
          </p:cNvPr>
          <p:cNvSpPr>
            <a:spLocks noGrp="1"/>
          </p:cNvSpPr>
          <p:nvPr>
            <p:ph type="title"/>
          </p:nvPr>
        </p:nvSpPr>
        <p:spPr/>
        <p:txBody>
          <a:bodyPr/>
          <a:lstStyle/>
          <a:p>
            <a:pPr algn="l"/>
            <a:r>
              <a:rPr lang="en-US" dirty="0"/>
              <a:t>Listen for requirements for salvation.</a:t>
            </a:r>
          </a:p>
        </p:txBody>
      </p:sp>
      <p:sp>
        <p:nvSpPr>
          <p:cNvPr id="3" name="Content Placeholder 2">
            <a:extLst>
              <a:ext uri="{FF2B5EF4-FFF2-40B4-BE49-F238E27FC236}">
                <a16:creationId xmlns:a16="http://schemas.microsoft.com/office/drawing/2014/main" id="{C096BC76-305C-84FD-D3C2-11ADB8FE6D8F}"/>
              </a:ext>
            </a:extLst>
          </p:cNvPr>
          <p:cNvSpPr>
            <a:spLocks noGrp="1"/>
          </p:cNvSpPr>
          <p:nvPr>
            <p:ph idx="1"/>
          </p:nvPr>
        </p:nvSpPr>
        <p:spPr>
          <a:xfrm>
            <a:off x="1194604" y="1662259"/>
            <a:ext cx="9802792" cy="4351338"/>
          </a:xfrm>
        </p:spPr>
        <p:txBody>
          <a:bodyPr/>
          <a:lstStyle/>
          <a:p>
            <a:pPr marL="0" indent="0" algn="ctr">
              <a:buNone/>
            </a:pPr>
            <a:r>
              <a:rPr lang="en-US" dirty="0"/>
              <a:t>has certified that God is truthful. 34  For the one whom God has sent speaks the words of God, for God gives the Spirit without limit. 35  The Father loves the Son and has placed everything in his hands. 36  Whoever believes in the Son has eternal life, but whoever rejects the Son will not see life, for God's wrath remains on him."</a:t>
            </a:r>
          </a:p>
        </p:txBody>
      </p:sp>
      <p:pic>
        <p:nvPicPr>
          <p:cNvPr id="4" name="Picture 3">
            <a:extLst>
              <a:ext uri="{FF2B5EF4-FFF2-40B4-BE49-F238E27FC236}">
                <a16:creationId xmlns:a16="http://schemas.microsoft.com/office/drawing/2014/main" id="{5BA2FE2E-D824-4408-8059-A39A9E3FF68C}"/>
              </a:ext>
            </a:extLst>
          </p:cNvPr>
          <p:cNvPicPr>
            <a:picLocks noChangeAspect="1"/>
          </p:cNvPicPr>
          <p:nvPr/>
        </p:nvPicPr>
        <p:blipFill>
          <a:blip r:embed="rId2">
            <a:duotone>
              <a:prstClr val="black"/>
              <a:schemeClr val="accent5">
                <a:tint val="45000"/>
                <a:satMod val="400000"/>
              </a:schemeClr>
            </a:duotone>
          </a:blip>
          <a:stretch>
            <a:fillRect/>
          </a:stretch>
        </p:blipFill>
        <p:spPr>
          <a:xfrm>
            <a:off x="5034095" y="5985167"/>
            <a:ext cx="2123810" cy="238095"/>
          </a:xfrm>
          <a:prstGeom prst="rect">
            <a:avLst/>
          </a:prstGeom>
        </p:spPr>
      </p:pic>
    </p:spTree>
    <p:extLst>
      <p:ext uri="{BB962C8B-B14F-4D97-AF65-F5344CB8AC3E}">
        <p14:creationId xmlns:p14="http://schemas.microsoft.com/office/powerpoint/2010/main" val="138583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CAA0-D238-8512-4C49-4DCDF1A03621}"/>
              </a:ext>
            </a:extLst>
          </p:cNvPr>
          <p:cNvSpPr>
            <a:spLocks noGrp="1"/>
          </p:cNvSpPr>
          <p:nvPr>
            <p:ph type="title"/>
          </p:nvPr>
        </p:nvSpPr>
        <p:spPr/>
        <p:txBody>
          <a:bodyPr/>
          <a:lstStyle/>
          <a:p>
            <a:r>
              <a:rPr lang="en-US" dirty="0"/>
              <a:t>Eternal Life in the Son </a:t>
            </a:r>
          </a:p>
        </p:txBody>
      </p:sp>
      <p:sp>
        <p:nvSpPr>
          <p:cNvPr id="3" name="Content Placeholder 2">
            <a:extLst>
              <a:ext uri="{FF2B5EF4-FFF2-40B4-BE49-F238E27FC236}">
                <a16:creationId xmlns:a16="http://schemas.microsoft.com/office/drawing/2014/main" id="{75B7C73C-E5A6-CC24-F964-24ED2CD7F698}"/>
              </a:ext>
            </a:extLst>
          </p:cNvPr>
          <p:cNvSpPr>
            <a:spLocks noGrp="1"/>
          </p:cNvSpPr>
          <p:nvPr>
            <p:ph idx="1"/>
          </p:nvPr>
        </p:nvSpPr>
        <p:spPr/>
        <p:txBody>
          <a:bodyPr/>
          <a:lstStyle/>
          <a:p>
            <a:r>
              <a:rPr lang="en-US" dirty="0">
                <a:solidFill>
                  <a:srgbClr val="C00000"/>
                </a:solidFill>
              </a:rPr>
              <a:t>Note where Jesus says He has come from, and how that makes Him different from earthly teachers.</a:t>
            </a:r>
          </a:p>
          <a:p>
            <a:pPr lvl="1"/>
            <a:r>
              <a:rPr lang="en-US" sz="3600" dirty="0">
                <a:solidFill>
                  <a:srgbClr val="C00000"/>
                </a:solidFill>
              </a:rPr>
              <a:t>Comes from above all, from heaven</a:t>
            </a:r>
          </a:p>
          <a:p>
            <a:pPr lvl="1"/>
            <a:r>
              <a:rPr lang="en-US" sz="3600" dirty="0">
                <a:solidFill>
                  <a:srgbClr val="C00000"/>
                </a:solidFill>
              </a:rPr>
              <a:t>Contrast to one from the earth, </a:t>
            </a:r>
          </a:p>
          <a:p>
            <a:pPr lvl="1"/>
            <a:r>
              <a:rPr lang="en-US" sz="3600" dirty="0">
                <a:solidFill>
                  <a:srgbClr val="C00000"/>
                </a:solidFill>
              </a:rPr>
              <a:t>Belongs to the earth, speaks as one from the earth</a:t>
            </a:r>
          </a:p>
          <a:p>
            <a:endParaRPr lang="en-US" dirty="0"/>
          </a:p>
        </p:txBody>
      </p:sp>
    </p:spTree>
    <p:extLst>
      <p:ext uri="{BB962C8B-B14F-4D97-AF65-F5344CB8AC3E}">
        <p14:creationId xmlns:p14="http://schemas.microsoft.com/office/powerpoint/2010/main" val="9433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47FB-B03A-71F7-0421-EEFC5676B2EC}"/>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03EB8AD-EF86-9D2B-16C1-5C540727E84B}"/>
              </a:ext>
            </a:extLst>
          </p:cNvPr>
          <p:cNvGrpSpPr/>
          <p:nvPr/>
        </p:nvGrpSpPr>
        <p:grpSpPr>
          <a:xfrm>
            <a:off x="2849598" y="1591294"/>
            <a:ext cx="6492803" cy="4261076"/>
            <a:chOff x="2849598" y="1591294"/>
            <a:chExt cx="6492803" cy="4261076"/>
          </a:xfrm>
        </p:grpSpPr>
        <p:pic>
          <p:nvPicPr>
            <p:cNvPr id="6" name="Picture 5">
              <a:extLst>
                <a:ext uri="{FF2B5EF4-FFF2-40B4-BE49-F238E27FC236}">
                  <a16:creationId xmlns:a16="http://schemas.microsoft.com/office/drawing/2014/main" id="{CF10B5B4-E698-72B6-0113-8B698A97A7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8857" y="1848047"/>
              <a:ext cx="5714286" cy="3161905"/>
            </a:xfrm>
            <a:prstGeom prst="rect">
              <a:avLst/>
            </a:prstGeom>
            <a:ln>
              <a:noFill/>
            </a:ln>
            <a:effectLst>
              <a:outerShdw blurRad="292100" dist="139700" dir="2700000" algn="tl" rotWithShape="0">
                <a:srgbClr val="333333">
                  <a:alpha val="65000"/>
                </a:srgbClr>
              </a:outerShdw>
            </a:effectLst>
          </p:spPr>
        </p:pic>
        <p:pic>
          <p:nvPicPr>
            <p:cNvPr id="8" name="Picture 7">
              <a:hlinkClick r:id="rId3"/>
              <a:extLst>
                <a:ext uri="{FF2B5EF4-FFF2-40B4-BE49-F238E27FC236}">
                  <a16:creationId xmlns:a16="http://schemas.microsoft.com/office/drawing/2014/main" id="{76D1877F-D3DF-0DC4-89F6-DD76EC7A9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8AE67BE-EB74-A6A8-349F-C3C65DD9D415}"/>
              </a:ext>
            </a:extLst>
          </p:cNvPr>
          <p:cNvSpPr txBox="1"/>
          <p:nvPr/>
        </p:nvSpPr>
        <p:spPr>
          <a:xfrm>
            <a:off x="4191990" y="5852370"/>
            <a:ext cx="385948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5C98-EC49-3446-2464-441CC37900DD}"/>
              </a:ext>
            </a:extLst>
          </p:cNvPr>
          <p:cNvSpPr>
            <a:spLocks noGrp="1"/>
          </p:cNvSpPr>
          <p:nvPr>
            <p:ph type="title"/>
          </p:nvPr>
        </p:nvSpPr>
        <p:spPr/>
        <p:txBody>
          <a:bodyPr/>
          <a:lstStyle/>
          <a:p>
            <a:r>
              <a:rPr lang="en-US" dirty="0"/>
              <a:t>Eternal Life in the Son </a:t>
            </a:r>
          </a:p>
        </p:txBody>
      </p:sp>
      <p:sp>
        <p:nvSpPr>
          <p:cNvPr id="3" name="Content Placeholder 2">
            <a:extLst>
              <a:ext uri="{FF2B5EF4-FFF2-40B4-BE49-F238E27FC236}">
                <a16:creationId xmlns:a16="http://schemas.microsoft.com/office/drawing/2014/main" id="{CABFF8DC-ECF5-0E1A-D290-F5C6855F8405}"/>
              </a:ext>
            </a:extLst>
          </p:cNvPr>
          <p:cNvSpPr>
            <a:spLocks noGrp="1"/>
          </p:cNvSpPr>
          <p:nvPr>
            <p:ph idx="1"/>
          </p:nvPr>
        </p:nvSpPr>
        <p:spPr>
          <a:xfrm>
            <a:off x="838200" y="2500131"/>
            <a:ext cx="10515600" cy="3676831"/>
          </a:xfrm>
        </p:spPr>
        <p:txBody>
          <a:bodyPr/>
          <a:lstStyle/>
          <a:p>
            <a:r>
              <a:rPr lang="en-US" dirty="0">
                <a:solidFill>
                  <a:srgbClr val="C00000"/>
                </a:solidFill>
              </a:rPr>
              <a:t>Observe what John says Jesus is testifying about.</a:t>
            </a:r>
          </a:p>
          <a:p>
            <a:pPr lvl="1"/>
            <a:r>
              <a:rPr lang="en-US" dirty="0">
                <a:solidFill>
                  <a:srgbClr val="C00000"/>
                </a:solidFill>
              </a:rPr>
              <a:t>Testifies about what He has seen and heard</a:t>
            </a:r>
          </a:p>
          <a:p>
            <a:pPr lvl="1"/>
            <a:r>
              <a:rPr lang="en-US" dirty="0">
                <a:solidFill>
                  <a:srgbClr val="C00000"/>
                </a:solidFill>
              </a:rPr>
              <a:t>But no one accepts His testimony</a:t>
            </a:r>
          </a:p>
          <a:p>
            <a:endParaRPr lang="en-US" dirty="0"/>
          </a:p>
        </p:txBody>
      </p:sp>
    </p:spTree>
    <p:extLst>
      <p:ext uri="{BB962C8B-B14F-4D97-AF65-F5344CB8AC3E}">
        <p14:creationId xmlns:p14="http://schemas.microsoft.com/office/powerpoint/2010/main" val="200633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5D4F-F469-736E-B996-92ED20683260}"/>
              </a:ext>
            </a:extLst>
          </p:cNvPr>
          <p:cNvSpPr>
            <a:spLocks noGrp="1"/>
          </p:cNvSpPr>
          <p:nvPr>
            <p:ph type="title"/>
          </p:nvPr>
        </p:nvSpPr>
        <p:spPr/>
        <p:txBody>
          <a:bodyPr/>
          <a:lstStyle/>
          <a:p>
            <a:r>
              <a:rPr lang="en-US" dirty="0"/>
              <a:t>Eternal Life in the Son </a:t>
            </a:r>
          </a:p>
        </p:txBody>
      </p:sp>
      <p:sp>
        <p:nvSpPr>
          <p:cNvPr id="3" name="Content Placeholder 2">
            <a:extLst>
              <a:ext uri="{FF2B5EF4-FFF2-40B4-BE49-F238E27FC236}">
                <a16:creationId xmlns:a16="http://schemas.microsoft.com/office/drawing/2014/main" id="{83D55C33-FBE8-D0AC-23D5-D4453F3A47D9}"/>
              </a:ext>
            </a:extLst>
          </p:cNvPr>
          <p:cNvSpPr>
            <a:spLocks noGrp="1"/>
          </p:cNvSpPr>
          <p:nvPr>
            <p:ph idx="1"/>
          </p:nvPr>
        </p:nvSpPr>
        <p:spPr/>
        <p:txBody>
          <a:bodyPr/>
          <a:lstStyle/>
          <a:p>
            <a:r>
              <a:rPr lang="en-US" dirty="0"/>
              <a:t>What does it mean in these verses to </a:t>
            </a:r>
            <a:r>
              <a:rPr lang="en-US" b="1" dirty="0"/>
              <a:t>accept</a:t>
            </a:r>
            <a:r>
              <a:rPr lang="en-US" dirty="0"/>
              <a:t> or </a:t>
            </a:r>
            <a:r>
              <a:rPr lang="en-US" b="1" dirty="0"/>
              <a:t>receive</a:t>
            </a:r>
            <a:r>
              <a:rPr lang="en-US" dirty="0"/>
              <a:t> His testimony?</a:t>
            </a:r>
          </a:p>
          <a:p>
            <a:endParaRPr lang="en-US" dirty="0"/>
          </a:p>
        </p:txBody>
      </p:sp>
      <p:sp>
        <p:nvSpPr>
          <p:cNvPr id="4" name="TextBox 3">
            <a:extLst>
              <a:ext uri="{FF2B5EF4-FFF2-40B4-BE49-F238E27FC236}">
                <a16:creationId xmlns:a16="http://schemas.microsoft.com/office/drawing/2014/main" id="{9FE3C767-6EE4-A550-A465-4E8E9BB20600}"/>
              </a:ext>
            </a:extLst>
          </p:cNvPr>
          <p:cNvSpPr txBox="1"/>
          <p:nvPr/>
        </p:nvSpPr>
        <p:spPr>
          <a:xfrm>
            <a:off x="1238491" y="3429000"/>
            <a:ext cx="9464233"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  He testifies to what he has seen and heard, but no one accepts his testimony.  The man who has accepted it has certified that God is truthful. </a:t>
            </a:r>
          </a:p>
        </p:txBody>
      </p:sp>
    </p:spTree>
    <p:extLst>
      <p:ext uri="{BB962C8B-B14F-4D97-AF65-F5344CB8AC3E}">
        <p14:creationId xmlns:p14="http://schemas.microsoft.com/office/powerpoint/2010/main" val="371014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27CB-F6EF-C930-3D82-C2B5EF061774}"/>
              </a:ext>
            </a:extLst>
          </p:cNvPr>
          <p:cNvSpPr>
            <a:spLocks noGrp="1"/>
          </p:cNvSpPr>
          <p:nvPr>
            <p:ph type="title"/>
          </p:nvPr>
        </p:nvSpPr>
        <p:spPr/>
        <p:txBody>
          <a:bodyPr/>
          <a:lstStyle/>
          <a:p>
            <a:r>
              <a:rPr lang="en-US" dirty="0"/>
              <a:t>Eternal Life in the Son </a:t>
            </a:r>
          </a:p>
        </p:txBody>
      </p:sp>
      <p:sp>
        <p:nvSpPr>
          <p:cNvPr id="3" name="Content Placeholder 2">
            <a:extLst>
              <a:ext uri="{FF2B5EF4-FFF2-40B4-BE49-F238E27FC236}">
                <a16:creationId xmlns:a16="http://schemas.microsoft.com/office/drawing/2014/main" id="{3B1D06A1-C053-6222-1B16-CDECFA4E6BB5}"/>
              </a:ext>
            </a:extLst>
          </p:cNvPr>
          <p:cNvSpPr>
            <a:spLocks noGrp="1"/>
          </p:cNvSpPr>
          <p:nvPr>
            <p:ph idx="1"/>
          </p:nvPr>
        </p:nvSpPr>
        <p:spPr/>
        <p:txBody>
          <a:bodyPr/>
          <a:lstStyle/>
          <a:p>
            <a:r>
              <a:rPr lang="en-US" dirty="0"/>
              <a:t>Why do you think believing in </a:t>
            </a:r>
            <a:r>
              <a:rPr lang="en-US" b="1" dirty="0"/>
              <a:t>the Son</a:t>
            </a:r>
            <a:r>
              <a:rPr lang="en-US" dirty="0"/>
              <a:t> is emphasized rather than simply believing in God in general?</a:t>
            </a:r>
          </a:p>
          <a:p>
            <a:r>
              <a:rPr lang="en-US" dirty="0"/>
              <a:t>From John’s final testimony in these verses, what are the eternal stakes for how people respond to Jesus today?</a:t>
            </a:r>
          </a:p>
          <a:p>
            <a:endParaRPr lang="en-US" dirty="0"/>
          </a:p>
        </p:txBody>
      </p:sp>
    </p:spTree>
    <p:extLst>
      <p:ext uri="{BB962C8B-B14F-4D97-AF65-F5344CB8AC3E}">
        <p14:creationId xmlns:p14="http://schemas.microsoft.com/office/powerpoint/2010/main" val="9901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5B2A-AB7F-ACD4-6709-FC807EAD4A33}"/>
              </a:ext>
            </a:extLst>
          </p:cNvPr>
          <p:cNvSpPr>
            <a:spLocks noGrp="1"/>
          </p:cNvSpPr>
          <p:nvPr>
            <p:ph type="title"/>
          </p:nvPr>
        </p:nvSpPr>
        <p:spPr/>
        <p:txBody>
          <a:bodyPr/>
          <a:lstStyle/>
          <a:p>
            <a:r>
              <a:rPr lang="en-US" dirty="0"/>
              <a:t>Eternal Life in the Son </a:t>
            </a:r>
          </a:p>
        </p:txBody>
      </p:sp>
      <p:sp>
        <p:nvSpPr>
          <p:cNvPr id="3" name="Content Placeholder 2">
            <a:extLst>
              <a:ext uri="{FF2B5EF4-FFF2-40B4-BE49-F238E27FC236}">
                <a16:creationId xmlns:a16="http://schemas.microsoft.com/office/drawing/2014/main" id="{81436092-EAB1-1955-D252-259E59C90BF1}"/>
              </a:ext>
            </a:extLst>
          </p:cNvPr>
          <p:cNvSpPr>
            <a:spLocks noGrp="1"/>
          </p:cNvSpPr>
          <p:nvPr>
            <p:ph idx="1"/>
          </p:nvPr>
        </p:nvSpPr>
        <p:spPr>
          <a:xfrm>
            <a:off x="838200" y="2280213"/>
            <a:ext cx="10515600" cy="3896750"/>
          </a:xfrm>
        </p:spPr>
        <p:txBody>
          <a:bodyPr/>
          <a:lstStyle/>
          <a:p>
            <a:r>
              <a:rPr lang="en-US" dirty="0"/>
              <a:t>How might John’s testimony </a:t>
            </a:r>
            <a:br>
              <a:rPr lang="en-US" dirty="0"/>
            </a:br>
            <a:r>
              <a:rPr lang="en-US" dirty="0"/>
              <a:t>challenge people who admire </a:t>
            </a:r>
            <a:br>
              <a:rPr lang="en-US" dirty="0"/>
            </a:br>
            <a:r>
              <a:rPr lang="en-US" dirty="0"/>
              <a:t>Jesus as a teacher but do not </a:t>
            </a:r>
            <a:br>
              <a:rPr lang="en-US" dirty="0"/>
            </a:br>
            <a:r>
              <a:rPr lang="en-US" dirty="0"/>
              <a:t>believe in Him as the Son of God?</a:t>
            </a:r>
          </a:p>
          <a:p>
            <a:endParaRPr lang="en-US" dirty="0"/>
          </a:p>
        </p:txBody>
      </p:sp>
      <p:pic>
        <p:nvPicPr>
          <p:cNvPr id="5" name="Picture 4">
            <a:extLst>
              <a:ext uri="{FF2B5EF4-FFF2-40B4-BE49-F238E27FC236}">
                <a16:creationId xmlns:a16="http://schemas.microsoft.com/office/drawing/2014/main" id="{5BFF9AE7-A6CE-E91A-F7CE-ABA89C767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175" y="365125"/>
            <a:ext cx="457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97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8421-9F7E-84A4-BBAA-7B1A63586E4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FC60726-1C45-93A5-1B16-CAF30E8BEB4B}"/>
              </a:ext>
            </a:extLst>
          </p:cNvPr>
          <p:cNvSpPr>
            <a:spLocks noGrp="1"/>
          </p:cNvSpPr>
          <p:nvPr>
            <p:ph idx="1"/>
          </p:nvPr>
        </p:nvSpPr>
        <p:spPr/>
        <p:txBody>
          <a:bodyPr/>
          <a:lstStyle/>
          <a:p>
            <a:r>
              <a:rPr lang="en-US" dirty="0"/>
              <a:t>A devotional exercise</a:t>
            </a:r>
          </a:p>
          <a:p>
            <a:pPr lvl="1"/>
            <a:r>
              <a:rPr lang="en-US" dirty="0"/>
              <a:t>Write a statement describing what your like was like (or would have been like) without Christ</a:t>
            </a:r>
          </a:p>
          <a:p>
            <a:pPr lvl="1"/>
            <a:r>
              <a:rPr lang="en-US" dirty="0"/>
              <a:t>Write what you realized that Christ accomplished in your life when He died on the cross.</a:t>
            </a:r>
          </a:p>
          <a:p>
            <a:pPr lvl="1"/>
            <a:r>
              <a:rPr lang="en-US" dirty="0"/>
              <a:t>Tell about what is different about your life, now that you know Jesus is your savior.</a:t>
            </a:r>
          </a:p>
        </p:txBody>
      </p:sp>
    </p:spTree>
    <p:extLst>
      <p:ext uri="{BB962C8B-B14F-4D97-AF65-F5344CB8AC3E}">
        <p14:creationId xmlns:p14="http://schemas.microsoft.com/office/powerpoint/2010/main" val="325456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A4C7-D6E7-130D-8B03-627FADD6AF09}"/>
              </a:ext>
            </a:extLst>
          </p:cNvPr>
          <p:cNvSpPr>
            <a:spLocks noGrp="1"/>
          </p:cNvSpPr>
          <p:nvPr>
            <p:ph type="title"/>
          </p:nvPr>
        </p:nvSpPr>
        <p:spPr>
          <a:xfrm>
            <a:off x="553452" y="341061"/>
            <a:ext cx="5386137" cy="1325563"/>
          </a:xfrm>
        </p:spPr>
        <p:txBody>
          <a:bodyPr/>
          <a:lstStyle/>
          <a:p>
            <a:r>
              <a:rPr lang="en-US" dirty="0"/>
              <a:t>Cryptogram Puzzle</a:t>
            </a:r>
          </a:p>
        </p:txBody>
      </p:sp>
      <p:pic>
        <p:nvPicPr>
          <p:cNvPr id="3" name="Picture 2">
            <a:extLst>
              <a:ext uri="{FF2B5EF4-FFF2-40B4-BE49-F238E27FC236}">
                <a16:creationId xmlns:a16="http://schemas.microsoft.com/office/drawing/2014/main" id="{9361F8B5-5C34-062C-0694-DDD7F0E0F40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8721" b="97384" l="2400" r="90000">
                        <a14:foregroundMark x1="25800" y1="22238" x2="43600" y2="12209"/>
                        <a14:foregroundMark x1="43600" y1="12209" x2="60800" y2="8866"/>
                        <a14:foregroundMark x1="60800" y1="8866" x2="64000" y2="9302"/>
                        <a14:foregroundMark x1="27400" y1="47820" x2="6200" y2="50581"/>
                        <a14:foregroundMark x1="6200" y1="50581" x2="20400" y2="47965"/>
                        <a14:foregroundMark x1="20400" y1="47965" x2="4800" y2="48110"/>
                        <a14:foregroundMark x1="4800" y1="48110" x2="2400" y2="49128"/>
                        <a14:foregroundMark x1="10200" y1="55814" x2="13000" y2="68605"/>
                        <a14:foregroundMark x1="13000" y1="68605" x2="49400" y2="88227"/>
                        <a14:foregroundMark x1="49400" y1="88227" x2="69000" y2="71221"/>
                        <a14:foregroundMark x1="69000" y1="71221" x2="28800" y2="68605"/>
                        <a14:foregroundMark x1="28800" y1="68605" x2="14000" y2="82849"/>
                        <a14:foregroundMark x1="14000" y1="82849" x2="63000" y2="94913"/>
                        <a14:foregroundMark x1="63000" y1="94913" x2="82600" y2="88227"/>
                        <a14:foregroundMark x1="82600" y1="88227" x2="80000" y2="68605"/>
                        <a14:foregroundMark x1="80000" y1="68605" x2="51200" y2="58866"/>
                        <a14:foregroundMark x1="51200" y1="58866" x2="41000" y2="59738"/>
                        <a14:foregroundMark x1="68600" y1="57703" x2="75400" y2="64244"/>
                        <a14:foregroundMark x1="75400" y1="64244" x2="84400" y2="81541"/>
                        <a14:foregroundMark x1="84400" y1="81541" x2="86000" y2="94622"/>
                        <a14:foregroundMark x1="86000" y1="94622" x2="26400" y2="97384"/>
                        <a14:foregroundMark x1="75000" y1="29506" x2="73800" y2="20058"/>
                        <a14:foregroundMark x1="65800" y1="36773" x2="64400" y2="30669"/>
                        <a14:foregroundMark x1="28200" y1="24709" x2="26800" y2="31395"/>
                        <a14:foregroundMark x1="76400" y1="22384" x2="75800" y2="28924"/>
                        <a14:foregroundMark x1="56600" y1="44186" x2="54800" y2="42587"/>
                        <a14:foregroundMark x1="26400" y1="28052" x2="25000" y2="33721"/>
                        <a14:foregroundMark x1="25600" y1="22820" x2="26000" y2="35756"/>
                        <a14:foregroundMark x1="26400" y1="31831" x2="26800" y2="41279"/>
                        <a14:foregroundMark x1="24800" y1="23837" x2="31200" y2="16424"/>
                        <a14:foregroundMark x1="31200" y1="16424" x2="23400" y2="21657"/>
                        <a14:foregroundMark x1="23400" y1="21657" x2="23200" y2="2383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33398" y="3128211"/>
            <a:ext cx="2223445" cy="3060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AC2AFA8-609F-F406-206D-29AD50554639}"/>
              </a:ext>
            </a:extLst>
          </p:cNvPr>
          <p:cNvPicPr>
            <a:picLocks noChangeAspect="1"/>
          </p:cNvPicPr>
          <p:nvPr/>
        </p:nvPicPr>
        <p:blipFill>
          <a:blip r:embed="rId4">
            <a:clrChange>
              <a:clrFrom>
                <a:srgbClr val="FF0000"/>
              </a:clrFrom>
              <a:clrTo>
                <a:srgbClr val="FF0000">
                  <a:alpha val="0"/>
                </a:srgbClr>
              </a:clrTo>
            </a:clrChange>
          </a:blip>
          <a:stretch>
            <a:fillRect/>
          </a:stretch>
        </p:blipFill>
        <p:spPr>
          <a:xfrm>
            <a:off x="1540043" y="1011067"/>
            <a:ext cx="11727554" cy="196812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9" name="Speech Bubble: Rectangle with Corners Rounded 8">
            <a:extLst>
              <a:ext uri="{FF2B5EF4-FFF2-40B4-BE49-F238E27FC236}">
                <a16:creationId xmlns:a16="http://schemas.microsoft.com/office/drawing/2014/main" id="{89A16251-D377-F1EF-2492-E750D3F71C28}"/>
              </a:ext>
            </a:extLst>
          </p:cNvPr>
          <p:cNvSpPr/>
          <p:nvPr/>
        </p:nvSpPr>
        <p:spPr>
          <a:xfrm>
            <a:off x="397042" y="3765884"/>
            <a:ext cx="8325853" cy="2751055"/>
          </a:xfrm>
          <a:prstGeom prst="wedgeRoundRectCallout">
            <a:avLst>
              <a:gd name="adj1" fmla="val 60209"/>
              <a:gd name="adj2" fmla="val -171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My friends, word has reached us—quietly, courageously—from a little house church in the province of </a:t>
            </a:r>
            <a:r>
              <a:rPr lang="en-US" dirty="0" err="1">
                <a:latin typeface="Comic Sans MS" panose="030F0702030302020204" pitchFamily="66" charset="0"/>
              </a:rPr>
              <a:t>Jidaditapit</a:t>
            </a:r>
            <a:r>
              <a:rPr lang="en-US" dirty="0">
                <a:latin typeface="Comic Sans MS" panose="030F0702030302020204" pitchFamily="66" charset="0"/>
              </a:rPr>
              <a:t>. They smuggled a two‑part message all the way to our Baptist consulate in Mumbai. And they send it with one great desire: that we remember the final, burning testimony of the John the Baptizer we studied today.  Use this key to find the letters hidden in the number coded message.  We have prepared help and additional Family Activities for you to study at home.  Counselors are standing by at </a:t>
            </a:r>
            <a:r>
              <a:rPr lang="en-US" dirty="0">
                <a:latin typeface="Comic Sans MS" panose="030F0702030302020204" pitchFamily="66" charset="0"/>
                <a:hlinkClick r:id="rId5"/>
              </a:rPr>
              <a:t>https://tinyurl.com/5djynu24</a:t>
            </a:r>
            <a:r>
              <a:rPr lang="en-US" dirty="0">
                <a:latin typeface="Comic Sans MS" panose="030F0702030302020204" pitchFamily="66" charset="0"/>
              </a:rPr>
              <a:t>  </a:t>
            </a:r>
          </a:p>
        </p:txBody>
      </p:sp>
    </p:spTree>
    <p:extLst>
      <p:ext uri="{BB962C8B-B14F-4D97-AF65-F5344CB8AC3E}">
        <p14:creationId xmlns:p14="http://schemas.microsoft.com/office/powerpoint/2010/main" val="49549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2DBF9-C894-39CF-FD7B-54A5DC79EAB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2F6E0F-9A50-9A40-608D-E632865F168B}"/>
              </a:ext>
            </a:extLst>
          </p:cNvPr>
          <p:cNvPicPr>
            <a:picLocks noChangeAspect="1"/>
          </p:cNvPicPr>
          <p:nvPr/>
        </p:nvPicPr>
        <p:blipFill>
          <a:blip r:embed="rId2"/>
          <a:srcRect/>
          <a:stretch/>
        </p:blipFill>
        <p:spPr>
          <a:xfrm>
            <a:off x="-231370" y="-283028"/>
            <a:ext cx="12423370" cy="7141028"/>
          </a:xfrm>
          <a:prstGeom prst="rect">
            <a:avLst/>
          </a:prstGeom>
        </p:spPr>
      </p:pic>
      <p:sp>
        <p:nvSpPr>
          <p:cNvPr id="3" name="TextBox 2">
            <a:extLst>
              <a:ext uri="{FF2B5EF4-FFF2-40B4-BE49-F238E27FC236}">
                <a16:creationId xmlns:a16="http://schemas.microsoft.com/office/drawing/2014/main" id="{82CF2691-0D13-A080-1B97-B3205AAC18A4}"/>
              </a:ext>
            </a:extLst>
          </p:cNvPr>
          <p:cNvSpPr txBox="1"/>
          <p:nvPr/>
        </p:nvSpPr>
        <p:spPr>
          <a:xfrm>
            <a:off x="1074057" y="5588000"/>
            <a:ext cx="10043885" cy="769441"/>
          </a:xfrm>
          <a:prstGeom prst="rect">
            <a:avLst/>
          </a:prstGeom>
          <a:noFill/>
        </p:spPr>
        <p:txBody>
          <a:bodyPr wrap="square" rtlCol="0">
            <a:spAutoFit/>
          </a:bodyPr>
          <a:lstStyle/>
          <a:p>
            <a:pPr algn="ctr"/>
            <a:r>
              <a:rPr lang="en-US" sz="4400" b="1" dirty="0">
                <a:ln w="3175">
                  <a:solidFill>
                    <a:sysClr val="windowText" lastClr="000000"/>
                  </a:solidFill>
                  <a:prstDash val="solid"/>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John the Baptist’s Final Testimony</a:t>
            </a:r>
          </a:p>
        </p:txBody>
      </p:sp>
    </p:spTree>
    <p:extLst>
      <p:ext uri="{BB962C8B-B14F-4D97-AF65-F5344CB8AC3E}">
        <p14:creationId xmlns:p14="http://schemas.microsoft.com/office/powerpoint/2010/main" val="247661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A6D6-EA6C-A5B0-240A-56DECA56265E}"/>
              </a:ext>
            </a:extLst>
          </p:cNvPr>
          <p:cNvSpPr>
            <a:spLocks noGrp="1"/>
          </p:cNvSpPr>
          <p:nvPr>
            <p:ph type="title"/>
          </p:nvPr>
        </p:nvSpPr>
        <p:spPr/>
        <p:txBody>
          <a:bodyPr/>
          <a:lstStyle/>
          <a:p>
            <a:r>
              <a:rPr lang="en-US" dirty="0"/>
              <a:t>How can you tell?</a:t>
            </a:r>
          </a:p>
        </p:txBody>
      </p:sp>
      <p:sp>
        <p:nvSpPr>
          <p:cNvPr id="3" name="Content Placeholder 2">
            <a:extLst>
              <a:ext uri="{FF2B5EF4-FFF2-40B4-BE49-F238E27FC236}">
                <a16:creationId xmlns:a16="http://schemas.microsoft.com/office/drawing/2014/main" id="{150CD301-E613-8534-9293-2001970997C9}"/>
              </a:ext>
            </a:extLst>
          </p:cNvPr>
          <p:cNvSpPr>
            <a:spLocks noGrp="1"/>
          </p:cNvSpPr>
          <p:nvPr>
            <p:ph idx="1"/>
          </p:nvPr>
        </p:nvSpPr>
        <p:spPr/>
        <p:txBody>
          <a:bodyPr/>
          <a:lstStyle/>
          <a:p>
            <a:r>
              <a:rPr lang="en-US" dirty="0"/>
              <a:t>What makes someone’s testimony about an event seem either credible or incredible?</a:t>
            </a:r>
          </a:p>
          <a:p>
            <a:endParaRPr lang="en-US" dirty="0"/>
          </a:p>
        </p:txBody>
      </p:sp>
      <p:pic>
        <p:nvPicPr>
          <p:cNvPr id="5" name="Picture 4">
            <a:extLst>
              <a:ext uri="{FF2B5EF4-FFF2-40B4-BE49-F238E27FC236}">
                <a16:creationId xmlns:a16="http://schemas.microsoft.com/office/drawing/2014/main" id="{829500A9-A1A5-81EC-93F5-344881E00ED9}"/>
              </a:ext>
            </a:extLst>
          </p:cNvPr>
          <p:cNvPicPr>
            <a:picLocks noChangeAspect="1"/>
          </p:cNvPicPr>
          <p:nvPr/>
        </p:nvPicPr>
        <p:blipFill>
          <a:blip r:embed="rId2">
            <a:duotone>
              <a:schemeClr val="accent1">
                <a:shade val="45000"/>
                <a:satMod val="135000"/>
              </a:schemeClr>
              <a:prstClr val="white"/>
            </a:duotone>
          </a:blip>
          <a:srcRect r="26911"/>
          <a:stretch>
            <a:fillRect/>
          </a:stretch>
        </p:blipFill>
        <p:spPr>
          <a:xfrm>
            <a:off x="3040084" y="2728397"/>
            <a:ext cx="5902036" cy="4037611"/>
          </a:xfrm>
          <a:prstGeom prst="rect">
            <a:avLst/>
          </a:prstGeom>
        </p:spPr>
      </p:pic>
    </p:spTree>
    <p:extLst>
      <p:ext uri="{BB962C8B-B14F-4D97-AF65-F5344CB8AC3E}">
        <p14:creationId xmlns:p14="http://schemas.microsoft.com/office/powerpoint/2010/main" val="45711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42CB-0DCB-06F5-C675-45DF77868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AB632-47B1-569E-DDA8-AAA9117DB167}"/>
              </a:ext>
            </a:extLst>
          </p:cNvPr>
          <p:cNvSpPr>
            <a:spLocks noGrp="1"/>
          </p:cNvSpPr>
          <p:nvPr>
            <p:ph type="title"/>
          </p:nvPr>
        </p:nvSpPr>
        <p:spPr/>
        <p:txBody>
          <a:bodyPr/>
          <a:lstStyle/>
          <a:p>
            <a:r>
              <a:rPr lang="en-US" dirty="0"/>
              <a:t>Credible?</a:t>
            </a:r>
          </a:p>
        </p:txBody>
      </p:sp>
      <p:sp>
        <p:nvSpPr>
          <p:cNvPr id="3" name="Content Placeholder 2">
            <a:extLst>
              <a:ext uri="{FF2B5EF4-FFF2-40B4-BE49-F238E27FC236}">
                <a16:creationId xmlns:a16="http://schemas.microsoft.com/office/drawing/2014/main" id="{DDFF3401-2F2C-733C-D7DA-6A9363118BA8}"/>
              </a:ext>
            </a:extLst>
          </p:cNvPr>
          <p:cNvSpPr>
            <a:spLocks noGrp="1"/>
          </p:cNvSpPr>
          <p:nvPr>
            <p:ph idx="1"/>
          </p:nvPr>
        </p:nvSpPr>
        <p:spPr/>
        <p:txBody>
          <a:bodyPr>
            <a:normAutofit/>
          </a:bodyPr>
          <a:lstStyle/>
          <a:p>
            <a:r>
              <a:rPr lang="en-US" dirty="0">
                <a:solidFill>
                  <a:srgbClr val="C00000"/>
                </a:solidFill>
              </a:rPr>
              <a:t>Today we consider the last testimony of John the Baptist concerning Jesus.</a:t>
            </a:r>
          </a:p>
          <a:p>
            <a:pPr lvl="1"/>
            <a:r>
              <a:rPr lang="en-US" dirty="0">
                <a:solidFill>
                  <a:srgbClr val="C00000"/>
                </a:solidFill>
              </a:rPr>
              <a:t>John was </a:t>
            </a:r>
            <a:r>
              <a:rPr lang="en-US" i="1" dirty="0">
                <a:solidFill>
                  <a:srgbClr val="C00000"/>
                </a:solidFill>
              </a:rPr>
              <a:t>related</a:t>
            </a:r>
            <a:r>
              <a:rPr lang="en-US" dirty="0">
                <a:solidFill>
                  <a:srgbClr val="C00000"/>
                </a:solidFill>
              </a:rPr>
              <a:t> to Jesus</a:t>
            </a:r>
          </a:p>
          <a:p>
            <a:pPr lvl="1"/>
            <a:r>
              <a:rPr lang="en-US" dirty="0">
                <a:solidFill>
                  <a:srgbClr val="C00000"/>
                </a:solidFill>
              </a:rPr>
              <a:t>He had </a:t>
            </a:r>
            <a:r>
              <a:rPr lang="en-US" i="1" dirty="0">
                <a:solidFill>
                  <a:srgbClr val="C00000"/>
                </a:solidFill>
              </a:rPr>
              <a:t>personal interaction </a:t>
            </a:r>
            <a:r>
              <a:rPr lang="en-US" dirty="0">
                <a:solidFill>
                  <a:srgbClr val="C00000"/>
                </a:solidFill>
              </a:rPr>
              <a:t>with Jesus </a:t>
            </a:r>
          </a:p>
          <a:p>
            <a:pPr lvl="1"/>
            <a:r>
              <a:rPr lang="en-US" dirty="0">
                <a:solidFill>
                  <a:srgbClr val="C00000"/>
                </a:solidFill>
              </a:rPr>
              <a:t>He was Jesus’ </a:t>
            </a:r>
            <a:r>
              <a:rPr lang="en-US" i="1" dirty="0">
                <a:solidFill>
                  <a:srgbClr val="C00000"/>
                </a:solidFill>
              </a:rPr>
              <a:t>forerunner</a:t>
            </a:r>
            <a:r>
              <a:rPr lang="en-US" dirty="0">
                <a:solidFill>
                  <a:srgbClr val="C00000"/>
                </a:solidFill>
              </a:rPr>
              <a:t> – we might say the “warmup act”</a:t>
            </a:r>
          </a:p>
          <a:p>
            <a:pPr lvl="1"/>
            <a:r>
              <a:rPr lang="en-US" dirty="0">
                <a:solidFill>
                  <a:srgbClr val="C00000"/>
                </a:solidFill>
              </a:rPr>
              <a:t>His testimony was </a:t>
            </a:r>
            <a:r>
              <a:rPr lang="en-US" b="1" dirty="0">
                <a:solidFill>
                  <a:srgbClr val="C00000"/>
                </a:solidFill>
              </a:rPr>
              <a:t>entirely</a:t>
            </a:r>
            <a:r>
              <a:rPr lang="en-US" dirty="0">
                <a:solidFill>
                  <a:srgbClr val="C00000"/>
                </a:solidFill>
              </a:rPr>
              <a:t> credible</a:t>
            </a:r>
          </a:p>
          <a:p>
            <a:endParaRPr lang="en-US" dirty="0"/>
          </a:p>
        </p:txBody>
      </p:sp>
    </p:spTree>
    <p:extLst>
      <p:ext uri="{BB962C8B-B14F-4D97-AF65-F5344CB8AC3E}">
        <p14:creationId xmlns:p14="http://schemas.microsoft.com/office/powerpoint/2010/main" val="10693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Ministry in Transition—From </a:t>
            </a:r>
            <a:r>
              <a:rPr lang="en-US" sz="5500" dirty="0">
                <a:solidFill>
                  <a:srgbClr val="FFFF00"/>
                </a:solidFill>
              </a:rPr>
              <a:t>Forerunner</a:t>
            </a:r>
            <a:r>
              <a:rPr lang="en-US" sz="5500" dirty="0"/>
              <a:t> to </a:t>
            </a:r>
            <a:r>
              <a:rPr lang="en-US" sz="5500" dirty="0">
                <a:solidFill>
                  <a:srgbClr val="FFFF00"/>
                </a:solidFill>
              </a:rPr>
              <a:t>Witness</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CA82-A592-A5A9-7CEE-28D4F691CB1E}"/>
              </a:ext>
            </a:extLst>
          </p:cNvPr>
          <p:cNvSpPr>
            <a:spLocks noGrp="1"/>
          </p:cNvSpPr>
          <p:nvPr>
            <p:ph type="title"/>
          </p:nvPr>
        </p:nvSpPr>
        <p:spPr/>
        <p:txBody>
          <a:bodyPr/>
          <a:lstStyle/>
          <a:p>
            <a:pPr algn="l"/>
            <a:r>
              <a:rPr lang="en-US" dirty="0"/>
              <a:t>Listen for parallel ministries.</a:t>
            </a:r>
          </a:p>
        </p:txBody>
      </p:sp>
      <p:sp>
        <p:nvSpPr>
          <p:cNvPr id="3" name="Content Placeholder 2">
            <a:extLst>
              <a:ext uri="{FF2B5EF4-FFF2-40B4-BE49-F238E27FC236}">
                <a16:creationId xmlns:a16="http://schemas.microsoft.com/office/drawing/2014/main" id="{F9CCDF63-86BA-552E-B660-9E54D42E9C44}"/>
              </a:ext>
            </a:extLst>
          </p:cNvPr>
          <p:cNvSpPr>
            <a:spLocks noGrp="1"/>
          </p:cNvSpPr>
          <p:nvPr>
            <p:ph idx="1"/>
          </p:nvPr>
        </p:nvSpPr>
        <p:spPr/>
        <p:txBody>
          <a:bodyPr/>
          <a:lstStyle/>
          <a:p>
            <a:pPr marL="0" indent="0" algn="ctr">
              <a:buNone/>
            </a:pPr>
            <a:r>
              <a:rPr lang="en-US" dirty="0"/>
              <a:t>John 3:22-26 (NIV)  After this, Jesus and his disciples went out into the Judean countryside, where he spent some time with them, and baptized. 23  Now John also was baptizing at Aenon near Salim, because there was plenty of water, and people were constantly coming to be baptized. 24  (This was before John </a:t>
            </a:r>
          </a:p>
        </p:txBody>
      </p:sp>
    </p:spTree>
    <p:extLst>
      <p:ext uri="{BB962C8B-B14F-4D97-AF65-F5344CB8AC3E}">
        <p14:creationId xmlns:p14="http://schemas.microsoft.com/office/powerpoint/2010/main" val="22190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8CEB-A88D-72D8-D210-2AD199396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C7880-C2B8-8C61-2925-F8A88D3D475C}"/>
              </a:ext>
            </a:extLst>
          </p:cNvPr>
          <p:cNvSpPr>
            <a:spLocks noGrp="1"/>
          </p:cNvSpPr>
          <p:nvPr>
            <p:ph type="title"/>
          </p:nvPr>
        </p:nvSpPr>
        <p:spPr/>
        <p:txBody>
          <a:bodyPr/>
          <a:lstStyle/>
          <a:p>
            <a:pPr algn="l"/>
            <a:r>
              <a:rPr lang="en-US" dirty="0"/>
              <a:t>Listen for parallel ministries.</a:t>
            </a:r>
          </a:p>
        </p:txBody>
      </p:sp>
      <p:sp>
        <p:nvSpPr>
          <p:cNvPr id="3" name="Content Placeholder 2">
            <a:extLst>
              <a:ext uri="{FF2B5EF4-FFF2-40B4-BE49-F238E27FC236}">
                <a16:creationId xmlns:a16="http://schemas.microsoft.com/office/drawing/2014/main" id="{EE65A15F-96F8-0EF0-03BE-E92750609599}"/>
              </a:ext>
            </a:extLst>
          </p:cNvPr>
          <p:cNvSpPr>
            <a:spLocks noGrp="1"/>
          </p:cNvSpPr>
          <p:nvPr>
            <p:ph idx="1"/>
          </p:nvPr>
        </p:nvSpPr>
        <p:spPr/>
        <p:txBody>
          <a:bodyPr/>
          <a:lstStyle/>
          <a:p>
            <a:pPr marL="0" indent="0" algn="ctr">
              <a:buNone/>
            </a:pPr>
            <a:r>
              <a:rPr lang="en-US" dirty="0"/>
              <a:t>was put in prison.) 25  An argument developed between some of John's disciples and a certain Jew over the matter of ceremonial washing. 26  They came to John and said to him, "Rabbi, that man who was with you on the other side of the Jordan--the one you testified about--well, he is baptizing, and everyone is going to him."</a:t>
            </a:r>
          </a:p>
          <a:p>
            <a:pPr marL="0" indent="0" algn="ctr">
              <a:buNone/>
            </a:pPr>
            <a:endParaRPr lang="en-US" dirty="0"/>
          </a:p>
        </p:txBody>
      </p:sp>
      <p:pic>
        <p:nvPicPr>
          <p:cNvPr id="5" name="Picture 4">
            <a:extLst>
              <a:ext uri="{FF2B5EF4-FFF2-40B4-BE49-F238E27FC236}">
                <a16:creationId xmlns:a16="http://schemas.microsoft.com/office/drawing/2014/main" id="{94D7A1C5-2DCD-FB69-4C26-C400A4BD7D58}"/>
              </a:ext>
            </a:extLst>
          </p:cNvPr>
          <p:cNvPicPr>
            <a:picLocks noChangeAspect="1"/>
          </p:cNvPicPr>
          <p:nvPr/>
        </p:nvPicPr>
        <p:blipFill>
          <a:blip r:embed="rId2">
            <a:duotone>
              <a:prstClr val="black"/>
              <a:schemeClr val="accent5">
                <a:tint val="45000"/>
                <a:satMod val="400000"/>
              </a:schemeClr>
            </a:duotone>
          </a:blip>
          <a:stretch>
            <a:fillRect/>
          </a:stretch>
        </p:blipFill>
        <p:spPr>
          <a:xfrm>
            <a:off x="5034095" y="5786934"/>
            <a:ext cx="2123810" cy="238095"/>
          </a:xfrm>
          <a:prstGeom prst="rect">
            <a:avLst/>
          </a:prstGeom>
        </p:spPr>
      </p:pic>
    </p:spTree>
    <p:extLst>
      <p:ext uri="{BB962C8B-B14F-4D97-AF65-F5344CB8AC3E}">
        <p14:creationId xmlns:p14="http://schemas.microsoft.com/office/powerpoint/2010/main" val="291444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606C-A8AF-BB59-40C5-581A9CAC5B25}"/>
              </a:ext>
            </a:extLst>
          </p:cNvPr>
          <p:cNvSpPr>
            <a:spLocks noGrp="1"/>
          </p:cNvSpPr>
          <p:nvPr>
            <p:ph type="title"/>
          </p:nvPr>
        </p:nvSpPr>
        <p:spPr/>
        <p:txBody>
          <a:bodyPr/>
          <a:lstStyle/>
          <a:p>
            <a:r>
              <a:rPr lang="en-US" dirty="0"/>
              <a:t>From Forerunner to Witness</a:t>
            </a:r>
            <a:r>
              <a:rPr lang="en-US" u="sng" dirty="0"/>
              <a:t> </a:t>
            </a:r>
            <a:endParaRPr lang="en-US" dirty="0"/>
          </a:p>
        </p:txBody>
      </p:sp>
      <p:sp>
        <p:nvSpPr>
          <p:cNvPr id="3" name="Content Placeholder 2">
            <a:extLst>
              <a:ext uri="{FF2B5EF4-FFF2-40B4-BE49-F238E27FC236}">
                <a16:creationId xmlns:a16="http://schemas.microsoft.com/office/drawing/2014/main" id="{9756D608-719F-CA08-67CD-788E72B3B17C}"/>
              </a:ext>
            </a:extLst>
          </p:cNvPr>
          <p:cNvSpPr>
            <a:spLocks noGrp="1"/>
          </p:cNvSpPr>
          <p:nvPr>
            <p:ph idx="1"/>
          </p:nvPr>
        </p:nvSpPr>
        <p:spPr/>
        <p:txBody>
          <a:bodyPr/>
          <a:lstStyle/>
          <a:p>
            <a:r>
              <a:rPr lang="en-US" dirty="0"/>
              <a:t>Why might it have been difficult for John’s followers to see Jesus becoming more prominent than their own teacher?</a:t>
            </a:r>
          </a:p>
          <a:p>
            <a:r>
              <a:rPr lang="en-US" dirty="0"/>
              <a:t>What might they have expected John to do about Jesus’ growing influence?</a:t>
            </a:r>
          </a:p>
          <a:p>
            <a:r>
              <a:rPr lang="en-US" dirty="0"/>
              <a:t>How does this situation test whether John and his disciples truly understood his role as the forerunner?</a:t>
            </a:r>
          </a:p>
          <a:p>
            <a:endParaRPr lang="en-US" dirty="0"/>
          </a:p>
        </p:txBody>
      </p:sp>
    </p:spTree>
    <p:extLst>
      <p:ext uri="{BB962C8B-B14F-4D97-AF65-F5344CB8AC3E}">
        <p14:creationId xmlns:p14="http://schemas.microsoft.com/office/powerpoint/2010/main" val="10056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99E1-58E2-893D-580F-7BAD4A8EEEFA}"/>
              </a:ext>
            </a:extLst>
          </p:cNvPr>
          <p:cNvSpPr>
            <a:spLocks noGrp="1"/>
          </p:cNvSpPr>
          <p:nvPr>
            <p:ph type="title"/>
          </p:nvPr>
        </p:nvSpPr>
        <p:spPr/>
        <p:txBody>
          <a:bodyPr/>
          <a:lstStyle/>
          <a:p>
            <a:r>
              <a:rPr lang="en-US" dirty="0"/>
              <a:t>From Forerunner to Witness</a:t>
            </a:r>
            <a:r>
              <a:rPr lang="en-US" u="sng" dirty="0"/>
              <a:t> </a:t>
            </a:r>
            <a:endParaRPr lang="en-US" dirty="0"/>
          </a:p>
        </p:txBody>
      </p:sp>
      <p:sp>
        <p:nvSpPr>
          <p:cNvPr id="3" name="Content Placeholder 2">
            <a:extLst>
              <a:ext uri="{FF2B5EF4-FFF2-40B4-BE49-F238E27FC236}">
                <a16:creationId xmlns:a16="http://schemas.microsoft.com/office/drawing/2014/main" id="{349F6395-2392-A853-52FA-2DBFE2B3CC25}"/>
              </a:ext>
            </a:extLst>
          </p:cNvPr>
          <p:cNvSpPr>
            <a:spLocks noGrp="1"/>
          </p:cNvSpPr>
          <p:nvPr>
            <p:ph idx="1"/>
          </p:nvPr>
        </p:nvSpPr>
        <p:spPr/>
        <p:txBody>
          <a:bodyPr/>
          <a:lstStyle/>
          <a:p>
            <a:r>
              <a:rPr lang="en-US" dirty="0"/>
              <a:t>John’s task was to prepare the way.  What is the difference between preparing the way for someone and competing with them?</a:t>
            </a:r>
          </a:p>
          <a:p>
            <a:endParaRPr lang="en-US" dirty="0"/>
          </a:p>
        </p:txBody>
      </p:sp>
      <p:graphicFrame>
        <p:nvGraphicFramePr>
          <p:cNvPr id="4" name="Table 3">
            <a:extLst>
              <a:ext uri="{FF2B5EF4-FFF2-40B4-BE49-F238E27FC236}">
                <a16:creationId xmlns:a16="http://schemas.microsoft.com/office/drawing/2014/main" id="{7009AA1C-DE45-5722-D0D7-6D9F604B1A52}"/>
              </a:ext>
            </a:extLst>
          </p:cNvPr>
          <p:cNvGraphicFramePr>
            <a:graphicFrameLocks noGrp="1"/>
          </p:cNvGraphicFramePr>
          <p:nvPr>
            <p:extLst>
              <p:ext uri="{D42A27DB-BD31-4B8C-83A1-F6EECF244321}">
                <p14:modId xmlns:p14="http://schemas.microsoft.com/office/powerpoint/2010/main" val="2750003950"/>
              </p:ext>
            </p:extLst>
          </p:nvPr>
        </p:nvGraphicFramePr>
        <p:xfrm>
          <a:off x="884820" y="3810106"/>
          <a:ext cx="10422360" cy="1889760"/>
        </p:xfrm>
        <a:graphic>
          <a:graphicData uri="http://schemas.openxmlformats.org/drawingml/2006/table">
            <a:tbl>
              <a:tblPr firstRow="1" bandRow="1">
                <a:tableStyleId>{5C22544A-7EE6-4342-B048-85BDC9FD1C3A}</a:tableStyleId>
              </a:tblPr>
              <a:tblGrid>
                <a:gridCol w="5211180">
                  <a:extLst>
                    <a:ext uri="{9D8B030D-6E8A-4147-A177-3AD203B41FA5}">
                      <a16:colId xmlns:a16="http://schemas.microsoft.com/office/drawing/2014/main" val="384383263"/>
                    </a:ext>
                  </a:extLst>
                </a:gridCol>
                <a:gridCol w="5211180">
                  <a:extLst>
                    <a:ext uri="{9D8B030D-6E8A-4147-A177-3AD203B41FA5}">
                      <a16:colId xmlns:a16="http://schemas.microsoft.com/office/drawing/2014/main" val="3843795665"/>
                    </a:ext>
                  </a:extLst>
                </a:gridCol>
              </a:tblGrid>
              <a:tr h="370840">
                <a:tc>
                  <a:txBody>
                    <a:bodyPr/>
                    <a:lstStyle/>
                    <a:p>
                      <a:pPr algn="ctr"/>
                      <a:r>
                        <a:rPr lang="en-US" sz="2800" dirty="0"/>
                        <a:t>Preparing the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Competing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58514"/>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822423"/>
                  </a:ext>
                </a:extLst>
              </a:tr>
            </a:tbl>
          </a:graphicData>
        </a:graphic>
      </p:graphicFrame>
    </p:spTree>
    <p:extLst>
      <p:ext uri="{BB962C8B-B14F-4D97-AF65-F5344CB8AC3E}">
        <p14:creationId xmlns:p14="http://schemas.microsoft.com/office/powerpoint/2010/main" val="434584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74</TotalTime>
  <Words>1097</Words>
  <Application>Microsoft Office PowerPoint</Application>
  <PresentationFormat>Widescreen</PresentationFormat>
  <Paragraphs>68</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ADLaM Display</vt:lpstr>
      <vt:lpstr>Arial</vt:lpstr>
      <vt:lpstr>Calibri</vt:lpstr>
      <vt:lpstr>Comic Sans MS</vt:lpstr>
      <vt:lpstr>HelveticaNeueLT Std Lt</vt:lpstr>
      <vt:lpstr>Office Theme</vt:lpstr>
      <vt:lpstr>1_Office Theme</vt:lpstr>
      <vt:lpstr>PowerPoint Presentation</vt:lpstr>
      <vt:lpstr>Video Introduction</vt:lpstr>
      <vt:lpstr>How can you tell?</vt:lpstr>
      <vt:lpstr>Credible?</vt:lpstr>
      <vt:lpstr>1. Ministry in Transition—From Forerunner to Witness. </vt:lpstr>
      <vt:lpstr>Listen for parallel ministries.</vt:lpstr>
      <vt:lpstr>Listen for parallel ministries.</vt:lpstr>
      <vt:lpstr>From Forerunner to Witness </vt:lpstr>
      <vt:lpstr>From Forerunner to Witness </vt:lpstr>
      <vt:lpstr>From Forerunner to Witness </vt:lpstr>
      <vt:lpstr>2. Ministry in Submission— Jesus is Supreme.</vt:lpstr>
      <vt:lpstr>Listen for John’s response to his disciples.</vt:lpstr>
      <vt:lpstr>Listen for John’s response to his disciples.</vt:lpstr>
      <vt:lpstr>Jesus is Supreme</vt:lpstr>
      <vt:lpstr>Jesus is Supreme</vt:lpstr>
      <vt:lpstr>3. Ministry in Witness—Eternal Life in the Son.</vt:lpstr>
      <vt:lpstr>Listen for requirements for salvation.</vt:lpstr>
      <vt:lpstr>Listen for requirements for salvation.</vt:lpstr>
      <vt:lpstr>Eternal Life in the Son </vt:lpstr>
      <vt:lpstr>Eternal Life in the Son </vt:lpstr>
      <vt:lpstr>Eternal Life in the Son </vt:lpstr>
      <vt:lpstr>Eternal Life in the Son </vt:lpstr>
      <vt:lpstr>Eternal Life in the Son </vt:lpstr>
      <vt:lpstr>Application</vt:lpstr>
      <vt:lpstr>Cryptogram Puzzle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2026-03-17T18:02:04Z</dcterms:created>
  <dcterms:modified xsi:type="dcterms:W3CDTF">2026-03-17T19:16:20Z</dcterms:modified>
</cp:coreProperties>
</file>