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568" r:id="rId5"/>
    <p:sldId id="579" r:id="rId6"/>
    <p:sldId id="569" r:id="rId7"/>
    <p:sldId id="580" r:id="rId8"/>
    <p:sldId id="581" r:id="rId9"/>
    <p:sldId id="582" r:id="rId10"/>
    <p:sldId id="583" r:id="rId11"/>
    <p:sldId id="584" r:id="rId12"/>
    <p:sldId id="585" r:id="rId13"/>
    <p:sldId id="586" r:id="rId14"/>
    <p:sldId id="793" r:id="rId15"/>
    <p:sldId id="587" r:id="rId16"/>
    <p:sldId id="794" r:id="rId17"/>
    <p:sldId id="795" r:id="rId18"/>
    <p:sldId id="796" r:id="rId19"/>
    <p:sldId id="797" r:id="rId20"/>
    <p:sldId id="799" r:id="rId21"/>
    <p:sldId id="798" r:id="rId22"/>
    <p:sldId id="800" r:id="rId23"/>
    <p:sldId id="801" r:id="rId24"/>
    <p:sldId id="802" r:id="rId25"/>
    <p:sldId id="803" r:id="rId26"/>
    <p:sldId id="806" r:id="rId27"/>
    <p:sldId id="804" r:id="rId28"/>
    <p:sldId id="805" r:id="rId29"/>
    <p:sldId id="807" r:id="rId30"/>
    <p:sldId id="8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15078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558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778547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69847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35866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934660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393169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410340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00825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056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73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925877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2408718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196133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226782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52000">
                <a:schemeClr val="accent1">
                  <a:lumMod val="45000"/>
                  <a:lumOff val="55000"/>
                  <a:alpha val="82000"/>
                </a:schemeClr>
              </a:gs>
              <a:gs pos="83000">
                <a:schemeClr val="accent1">
                  <a:lumMod val="45000"/>
                  <a:lumOff val="55000"/>
                  <a:alpha val="82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291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8k2a8m7"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76200" y="-32798"/>
            <a:ext cx="12421780" cy="6966998"/>
          </a:xfrm>
          <a:prstGeom prst="rect">
            <a:avLst/>
          </a:prstGeom>
        </p:spPr>
      </p:pic>
      <p:sp>
        <p:nvSpPr>
          <p:cNvPr id="2" name="TextBox 1">
            <a:extLst>
              <a:ext uri="{FF2B5EF4-FFF2-40B4-BE49-F238E27FC236}">
                <a16:creationId xmlns:a16="http://schemas.microsoft.com/office/drawing/2014/main" id="{100C09C4-26EA-B6F8-95EA-0E3DFD5C0E9B}"/>
              </a:ext>
            </a:extLst>
          </p:cNvPr>
          <p:cNvSpPr txBox="1"/>
          <p:nvPr/>
        </p:nvSpPr>
        <p:spPr>
          <a:xfrm>
            <a:off x="1221179" y="5688281"/>
            <a:ext cx="9749642" cy="769441"/>
          </a:xfrm>
          <a:prstGeom prst="rect">
            <a:avLst/>
          </a:prstGeom>
          <a:noFill/>
        </p:spPr>
        <p:txBody>
          <a:bodyPr wrap="square" rtlCol="0">
            <a:spAutoFit/>
          </a:bodyPr>
          <a:lstStyle/>
          <a:p>
            <a:pPr algn="ctr"/>
            <a:r>
              <a:rPr lang="en-US" sz="44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Jesus’ Discourse on His Authority</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6F41D-2F55-E75F-0910-D24B4D864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33C01-4D1C-EEAC-CC66-ADE9C3175B73}"/>
              </a:ext>
            </a:extLst>
          </p:cNvPr>
          <p:cNvSpPr>
            <a:spLocks noGrp="1"/>
          </p:cNvSpPr>
          <p:nvPr>
            <p:ph type="title"/>
          </p:nvPr>
        </p:nvSpPr>
        <p:spPr/>
        <p:txBody>
          <a:bodyPr/>
          <a:lstStyle/>
          <a:p>
            <a:r>
              <a:rPr lang="en-US" dirty="0"/>
              <a:t>The Son’s Word and Authority</a:t>
            </a:r>
          </a:p>
        </p:txBody>
      </p:sp>
      <p:sp>
        <p:nvSpPr>
          <p:cNvPr id="3" name="Content Placeholder 2">
            <a:extLst>
              <a:ext uri="{FF2B5EF4-FFF2-40B4-BE49-F238E27FC236}">
                <a16:creationId xmlns:a16="http://schemas.microsoft.com/office/drawing/2014/main" id="{CDA450F4-D791-2D02-762F-8B76E0045C76}"/>
              </a:ext>
            </a:extLst>
          </p:cNvPr>
          <p:cNvSpPr>
            <a:spLocks noGrp="1"/>
          </p:cNvSpPr>
          <p:nvPr>
            <p:ph idx="1"/>
          </p:nvPr>
        </p:nvSpPr>
        <p:spPr>
          <a:xfrm>
            <a:off x="838200" y="1825624"/>
            <a:ext cx="10515600" cy="4818243"/>
          </a:xfrm>
        </p:spPr>
        <p:txBody>
          <a:bodyPr>
            <a:normAutofit fontScale="92500" lnSpcReduction="10000"/>
          </a:bodyPr>
          <a:lstStyle/>
          <a:p>
            <a:r>
              <a:rPr lang="en-US" dirty="0">
                <a:solidFill>
                  <a:srgbClr val="C00000"/>
                </a:solidFill>
              </a:rPr>
              <a:t>Note how the courtroom image of an expert witness helps us understand Jesus’s relationship with the Father and His authority over all. </a:t>
            </a:r>
          </a:p>
          <a:p>
            <a:pPr lvl="0"/>
            <a:r>
              <a:rPr lang="en-US" dirty="0">
                <a:solidFill>
                  <a:srgbClr val="C00000"/>
                </a:solidFill>
              </a:rPr>
              <a:t>The Father has life in Himself</a:t>
            </a:r>
            <a:endParaRPr lang="en-US" sz="3200" dirty="0">
              <a:solidFill>
                <a:srgbClr val="C00000"/>
              </a:solidFill>
            </a:endParaRPr>
          </a:p>
          <a:p>
            <a:pPr lvl="1"/>
            <a:r>
              <a:rPr lang="en-US" b="1" i="1" dirty="0">
                <a:solidFill>
                  <a:srgbClr val="C00000"/>
                </a:solidFill>
              </a:rPr>
              <a:t>Elohim</a:t>
            </a:r>
            <a:r>
              <a:rPr lang="en-US" dirty="0">
                <a:solidFill>
                  <a:srgbClr val="C00000"/>
                </a:solidFill>
              </a:rPr>
              <a:t>, God of all creation complete in and of yourself.</a:t>
            </a:r>
            <a:endParaRPr lang="en-US" sz="2800" dirty="0">
              <a:solidFill>
                <a:srgbClr val="C00000"/>
              </a:solidFill>
            </a:endParaRPr>
          </a:p>
          <a:p>
            <a:pPr lvl="1"/>
            <a:r>
              <a:rPr lang="en-US" b="1" i="1" dirty="0">
                <a:solidFill>
                  <a:srgbClr val="C00000"/>
                </a:solidFill>
              </a:rPr>
              <a:t>El Shadday </a:t>
            </a:r>
            <a:r>
              <a:rPr lang="en-US" dirty="0">
                <a:solidFill>
                  <a:srgbClr val="C00000"/>
                </a:solidFill>
              </a:rPr>
              <a:t>the unmoving, </a:t>
            </a:r>
            <a:r>
              <a:rPr lang="en-US" dirty="0" err="1">
                <a:solidFill>
                  <a:srgbClr val="C00000"/>
                </a:solidFill>
              </a:rPr>
              <a:t>unwanting</a:t>
            </a:r>
            <a:r>
              <a:rPr lang="en-US" dirty="0">
                <a:solidFill>
                  <a:srgbClr val="C00000"/>
                </a:solidFill>
              </a:rPr>
              <a:t> changeless enduring all-powerful GOD.</a:t>
            </a:r>
            <a:endParaRPr lang="en-US" sz="2800" dirty="0">
              <a:solidFill>
                <a:srgbClr val="C00000"/>
              </a:solidFill>
            </a:endParaRPr>
          </a:p>
          <a:p>
            <a:pPr lvl="0"/>
            <a:r>
              <a:rPr lang="en-US" dirty="0">
                <a:solidFill>
                  <a:srgbClr val="C00000"/>
                </a:solidFill>
              </a:rPr>
              <a:t>Jesus given the authority to judge</a:t>
            </a:r>
            <a:endParaRPr lang="en-US" sz="3200" dirty="0">
              <a:solidFill>
                <a:srgbClr val="C00000"/>
              </a:solidFill>
            </a:endParaRPr>
          </a:p>
          <a:p>
            <a:pPr lvl="0"/>
            <a:r>
              <a:rPr lang="en-US" dirty="0">
                <a:solidFill>
                  <a:srgbClr val="C00000"/>
                </a:solidFill>
              </a:rPr>
              <a:t>Jesus sought not to please Himself but to please the Father</a:t>
            </a:r>
            <a:endParaRPr lang="en-US" sz="3200" dirty="0">
              <a:solidFill>
                <a:srgbClr val="C00000"/>
              </a:solidFill>
            </a:endParaRPr>
          </a:p>
        </p:txBody>
      </p:sp>
    </p:spTree>
    <p:extLst>
      <p:ext uri="{BB962C8B-B14F-4D97-AF65-F5344CB8AC3E}">
        <p14:creationId xmlns:p14="http://schemas.microsoft.com/office/powerpoint/2010/main" val="42613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charRg st="332" end="39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2A9F-9F46-6430-709E-D506B24C73B7}"/>
              </a:ext>
            </a:extLst>
          </p:cNvPr>
          <p:cNvSpPr>
            <a:spLocks noGrp="1"/>
          </p:cNvSpPr>
          <p:nvPr>
            <p:ph type="title"/>
          </p:nvPr>
        </p:nvSpPr>
        <p:spPr/>
        <p:txBody>
          <a:bodyPr/>
          <a:lstStyle/>
          <a:p>
            <a:r>
              <a:rPr lang="en-US" dirty="0"/>
              <a:t>The Son’s Word and Authority</a:t>
            </a:r>
          </a:p>
        </p:txBody>
      </p:sp>
      <p:sp>
        <p:nvSpPr>
          <p:cNvPr id="3" name="Content Placeholder 2">
            <a:extLst>
              <a:ext uri="{FF2B5EF4-FFF2-40B4-BE49-F238E27FC236}">
                <a16:creationId xmlns:a16="http://schemas.microsoft.com/office/drawing/2014/main" id="{4FFF6539-3A39-2E3C-75D9-B0D0FE22D698}"/>
              </a:ext>
            </a:extLst>
          </p:cNvPr>
          <p:cNvSpPr>
            <a:spLocks noGrp="1"/>
          </p:cNvSpPr>
          <p:nvPr>
            <p:ph idx="1"/>
          </p:nvPr>
        </p:nvSpPr>
        <p:spPr/>
        <p:txBody>
          <a:bodyPr/>
          <a:lstStyle/>
          <a:p>
            <a:r>
              <a:rPr lang="en-US" dirty="0"/>
              <a:t>In what ways does this challenge modern notions of individual autonomy?</a:t>
            </a:r>
          </a:p>
          <a:p>
            <a:endParaRPr lang="en-US" dirty="0"/>
          </a:p>
        </p:txBody>
      </p:sp>
      <p:pic>
        <p:nvPicPr>
          <p:cNvPr id="4" name="Picture 3">
            <a:extLst>
              <a:ext uri="{FF2B5EF4-FFF2-40B4-BE49-F238E27FC236}">
                <a16:creationId xmlns:a16="http://schemas.microsoft.com/office/drawing/2014/main" id="{A03C7B31-7CC7-BA1A-D4F5-B7448BCC5392}"/>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278260" y="3073240"/>
            <a:ext cx="5368029" cy="32386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680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004A-D73D-FE43-443F-982C2E827B4B}"/>
              </a:ext>
            </a:extLst>
          </p:cNvPr>
          <p:cNvSpPr>
            <a:spLocks noGrp="1"/>
          </p:cNvSpPr>
          <p:nvPr>
            <p:ph type="title"/>
          </p:nvPr>
        </p:nvSpPr>
        <p:spPr/>
        <p:txBody>
          <a:bodyPr/>
          <a:lstStyle/>
          <a:p>
            <a:r>
              <a:rPr lang="en-US" dirty="0"/>
              <a:t>The Son’s Word and Authority</a:t>
            </a:r>
          </a:p>
        </p:txBody>
      </p:sp>
      <p:sp>
        <p:nvSpPr>
          <p:cNvPr id="3" name="Content Placeholder 2">
            <a:extLst>
              <a:ext uri="{FF2B5EF4-FFF2-40B4-BE49-F238E27FC236}">
                <a16:creationId xmlns:a16="http://schemas.microsoft.com/office/drawing/2014/main" id="{D999BD1D-B50A-E562-D4C3-CC053E0AF764}"/>
              </a:ext>
            </a:extLst>
          </p:cNvPr>
          <p:cNvSpPr>
            <a:spLocks noGrp="1"/>
          </p:cNvSpPr>
          <p:nvPr>
            <p:ph idx="1"/>
          </p:nvPr>
        </p:nvSpPr>
        <p:spPr/>
        <p:txBody>
          <a:bodyPr/>
          <a:lstStyle/>
          <a:p>
            <a:r>
              <a:rPr lang="en-US" dirty="0"/>
              <a:t>How can </a:t>
            </a:r>
            <a:r>
              <a:rPr lang="en-US" i="1" dirty="0"/>
              <a:t>we</a:t>
            </a:r>
            <a:r>
              <a:rPr lang="en-US" dirty="0"/>
              <a:t> join God and participate in His work?</a:t>
            </a:r>
          </a:p>
          <a:p>
            <a:endParaRPr lang="en-US" dirty="0"/>
          </a:p>
        </p:txBody>
      </p:sp>
      <p:pic>
        <p:nvPicPr>
          <p:cNvPr id="3074" name="Picture 2" descr="People are Having Conversation in a Meeting">
            <a:extLst>
              <a:ext uri="{FF2B5EF4-FFF2-40B4-BE49-F238E27FC236}">
                <a16:creationId xmlns:a16="http://schemas.microsoft.com/office/drawing/2014/main" id="{D65F6BCE-CD0A-BDF9-79E7-9890E0111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554" y="2725366"/>
            <a:ext cx="4438891" cy="37675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1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The </a:t>
            </a:r>
            <a:r>
              <a:rPr lang="en-US" sz="5500" dirty="0">
                <a:solidFill>
                  <a:srgbClr val="FFFF00"/>
                </a:solidFill>
              </a:rPr>
              <a:t>Corroborating</a:t>
            </a:r>
            <a:r>
              <a:rPr lang="en-US" sz="5500" dirty="0"/>
              <a:t> </a:t>
            </a:r>
            <a:br>
              <a:rPr lang="en-US" sz="5500" dirty="0"/>
            </a:br>
            <a:r>
              <a:rPr lang="en-US" sz="5500" dirty="0"/>
              <a:t>Witnesses: </a:t>
            </a:r>
            <a:r>
              <a:rPr lang="en-US" sz="5500" dirty="0">
                <a:solidFill>
                  <a:srgbClr val="FFFF00"/>
                </a:solidFill>
              </a:rPr>
              <a:t>John the Baptist</a:t>
            </a:r>
            <a:r>
              <a:rPr lang="en-US" sz="5500" dirty="0"/>
              <a:t>, Works, the </a:t>
            </a:r>
            <a:r>
              <a:rPr lang="en-US" sz="5500" dirty="0">
                <a:solidFill>
                  <a:srgbClr val="FFFF00"/>
                </a:solidFill>
              </a:rPr>
              <a:t>Father</a:t>
            </a:r>
            <a:r>
              <a:rPr lang="en-US" sz="5500" dirty="0"/>
              <a:t>, </a:t>
            </a:r>
            <a:r>
              <a:rPr lang="en-US" sz="5500" dirty="0">
                <a:solidFill>
                  <a:srgbClr val="FFFF00"/>
                </a:solidFill>
              </a:rPr>
              <a:t>Scripture</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3777-45D1-907A-7DCF-D843D12E43D4}"/>
              </a:ext>
            </a:extLst>
          </p:cNvPr>
          <p:cNvSpPr>
            <a:spLocks noGrp="1"/>
          </p:cNvSpPr>
          <p:nvPr>
            <p:ph type="title"/>
          </p:nvPr>
        </p:nvSpPr>
        <p:spPr/>
        <p:txBody>
          <a:bodyPr/>
          <a:lstStyle/>
          <a:p>
            <a:pPr algn="l"/>
            <a:r>
              <a:rPr lang="en-US" dirty="0"/>
              <a:t>Listen for three witnesses.</a:t>
            </a:r>
          </a:p>
        </p:txBody>
      </p:sp>
      <p:sp>
        <p:nvSpPr>
          <p:cNvPr id="3" name="Content Placeholder 2">
            <a:extLst>
              <a:ext uri="{FF2B5EF4-FFF2-40B4-BE49-F238E27FC236}">
                <a16:creationId xmlns:a16="http://schemas.microsoft.com/office/drawing/2014/main" id="{1074247F-EB90-8354-5217-B4810EF58A50}"/>
              </a:ext>
            </a:extLst>
          </p:cNvPr>
          <p:cNvSpPr>
            <a:spLocks noGrp="1"/>
          </p:cNvSpPr>
          <p:nvPr>
            <p:ph idx="1"/>
          </p:nvPr>
        </p:nvSpPr>
        <p:spPr>
          <a:xfrm>
            <a:off x="1136730" y="1883498"/>
            <a:ext cx="9918539" cy="4351338"/>
          </a:xfrm>
        </p:spPr>
        <p:txBody>
          <a:bodyPr/>
          <a:lstStyle/>
          <a:p>
            <a:pPr marL="0" indent="0" algn="ctr">
              <a:buNone/>
            </a:pPr>
            <a:r>
              <a:rPr lang="en-US" dirty="0"/>
              <a:t>John 5:31-40 (NIV)   "If I testify about myself, my testimony is not valid. 32  There is another who testifies in my favor, and I know that his testimony about me is valid. 33  "You have sent to John and he has testified to the truth. 34  Not that I accept human testimony; but I mention it that you may be saved. 35  John was </a:t>
            </a:r>
          </a:p>
        </p:txBody>
      </p:sp>
    </p:spTree>
    <p:extLst>
      <p:ext uri="{BB962C8B-B14F-4D97-AF65-F5344CB8AC3E}">
        <p14:creationId xmlns:p14="http://schemas.microsoft.com/office/powerpoint/2010/main" val="1934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42569-DD1A-3CA4-2B5A-5B1BBCF76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4D0AC-3880-BB98-3617-12A3EED99E2B}"/>
              </a:ext>
            </a:extLst>
          </p:cNvPr>
          <p:cNvSpPr>
            <a:spLocks noGrp="1"/>
          </p:cNvSpPr>
          <p:nvPr>
            <p:ph type="title"/>
          </p:nvPr>
        </p:nvSpPr>
        <p:spPr/>
        <p:txBody>
          <a:bodyPr/>
          <a:lstStyle/>
          <a:p>
            <a:pPr algn="l"/>
            <a:r>
              <a:rPr lang="en-US" dirty="0"/>
              <a:t>Listen for three witnesses.</a:t>
            </a:r>
          </a:p>
        </p:txBody>
      </p:sp>
      <p:sp>
        <p:nvSpPr>
          <p:cNvPr id="3" name="Content Placeholder 2">
            <a:extLst>
              <a:ext uri="{FF2B5EF4-FFF2-40B4-BE49-F238E27FC236}">
                <a16:creationId xmlns:a16="http://schemas.microsoft.com/office/drawing/2014/main" id="{830D7E01-8B65-0E65-5D16-903A541CE684}"/>
              </a:ext>
            </a:extLst>
          </p:cNvPr>
          <p:cNvSpPr>
            <a:spLocks noGrp="1"/>
          </p:cNvSpPr>
          <p:nvPr>
            <p:ph idx="1"/>
          </p:nvPr>
        </p:nvSpPr>
        <p:spPr>
          <a:xfrm>
            <a:off x="1136730" y="1883498"/>
            <a:ext cx="9918539" cy="4351338"/>
          </a:xfrm>
        </p:spPr>
        <p:txBody>
          <a:bodyPr/>
          <a:lstStyle/>
          <a:p>
            <a:pPr marL="0" indent="0" algn="ctr">
              <a:buNone/>
            </a:pPr>
            <a:r>
              <a:rPr lang="en-US" dirty="0"/>
              <a:t>a lamp that burned and gave light, and you chose for a time to enjoy his light. 36  "I have testimony weightier than that of John. For the very work that the Father has given me to finish, and which I am doing, testifies that the Father has sent me. 37  And the Father who sent me has himself testified concerning me. You have </a:t>
            </a:r>
          </a:p>
        </p:txBody>
      </p:sp>
    </p:spTree>
    <p:extLst>
      <p:ext uri="{BB962C8B-B14F-4D97-AF65-F5344CB8AC3E}">
        <p14:creationId xmlns:p14="http://schemas.microsoft.com/office/powerpoint/2010/main" val="230209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836A-2750-9770-0991-D499E2E74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30909-93E3-1C75-A700-44C29B636D54}"/>
              </a:ext>
            </a:extLst>
          </p:cNvPr>
          <p:cNvSpPr>
            <a:spLocks noGrp="1"/>
          </p:cNvSpPr>
          <p:nvPr>
            <p:ph type="title"/>
          </p:nvPr>
        </p:nvSpPr>
        <p:spPr/>
        <p:txBody>
          <a:bodyPr/>
          <a:lstStyle/>
          <a:p>
            <a:pPr algn="l"/>
            <a:r>
              <a:rPr lang="en-US" dirty="0"/>
              <a:t>Listen for three witnesses.</a:t>
            </a:r>
          </a:p>
        </p:txBody>
      </p:sp>
      <p:sp>
        <p:nvSpPr>
          <p:cNvPr id="3" name="Content Placeholder 2">
            <a:extLst>
              <a:ext uri="{FF2B5EF4-FFF2-40B4-BE49-F238E27FC236}">
                <a16:creationId xmlns:a16="http://schemas.microsoft.com/office/drawing/2014/main" id="{63F832BA-312E-E34C-21AE-5C75F74DE98A}"/>
              </a:ext>
            </a:extLst>
          </p:cNvPr>
          <p:cNvSpPr>
            <a:spLocks noGrp="1"/>
          </p:cNvSpPr>
          <p:nvPr>
            <p:ph idx="1"/>
          </p:nvPr>
        </p:nvSpPr>
        <p:spPr>
          <a:xfrm>
            <a:off x="1136730" y="1883498"/>
            <a:ext cx="9918539" cy="4351338"/>
          </a:xfrm>
        </p:spPr>
        <p:txBody>
          <a:bodyPr/>
          <a:lstStyle/>
          <a:p>
            <a:pPr marL="0" indent="0" algn="ctr">
              <a:buNone/>
            </a:pPr>
            <a:r>
              <a:rPr lang="en-US" dirty="0"/>
              <a:t>never heard his voice nor seen his form, 38  nor does his word dwell in you, for you do not believe the one he sent. 39  You diligently study the Scriptures because you think that by them you possess eternal life. These are the Scriptures that testify about me, 40  yet you refuse to come to me to have life.</a:t>
            </a:r>
          </a:p>
          <a:p>
            <a:pPr marL="0" indent="0" algn="ctr">
              <a:buNone/>
            </a:pPr>
            <a:endParaRPr lang="en-US" dirty="0"/>
          </a:p>
        </p:txBody>
      </p:sp>
      <p:pic>
        <p:nvPicPr>
          <p:cNvPr id="4" name="Picture 3">
            <a:extLst>
              <a:ext uri="{FF2B5EF4-FFF2-40B4-BE49-F238E27FC236}">
                <a16:creationId xmlns:a16="http://schemas.microsoft.com/office/drawing/2014/main" id="{5DDD0861-C1DD-956E-C738-7EDF123D55C6}"/>
              </a:ext>
            </a:extLst>
          </p:cNvPr>
          <p:cNvPicPr>
            <a:picLocks noChangeAspect="1"/>
          </p:cNvPicPr>
          <p:nvPr/>
        </p:nvPicPr>
        <p:blipFill>
          <a:blip r:embed="rId2"/>
          <a:stretch>
            <a:fillRect/>
          </a:stretch>
        </p:blipFill>
        <p:spPr>
          <a:xfrm>
            <a:off x="4885605" y="5786934"/>
            <a:ext cx="1980952" cy="278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983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F610-B8F2-D8FA-E753-B0039036FFFF}"/>
              </a:ext>
            </a:extLst>
          </p:cNvPr>
          <p:cNvSpPr>
            <a:spLocks noGrp="1"/>
          </p:cNvSpPr>
          <p:nvPr>
            <p:ph type="title"/>
          </p:nvPr>
        </p:nvSpPr>
        <p:spPr/>
        <p:txBody>
          <a:bodyPr/>
          <a:lstStyle/>
          <a:p>
            <a:r>
              <a:rPr lang="en-US" dirty="0"/>
              <a:t>Corroborating Witnesses</a:t>
            </a:r>
          </a:p>
        </p:txBody>
      </p:sp>
      <p:sp>
        <p:nvSpPr>
          <p:cNvPr id="3" name="Content Placeholder 2">
            <a:extLst>
              <a:ext uri="{FF2B5EF4-FFF2-40B4-BE49-F238E27FC236}">
                <a16:creationId xmlns:a16="http://schemas.microsoft.com/office/drawing/2014/main" id="{9E95A57C-B1C1-6543-C117-64348995E5AC}"/>
              </a:ext>
            </a:extLst>
          </p:cNvPr>
          <p:cNvSpPr>
            <a:spLocks noGrp="1"/>
          </p:cNvSpPr>
          <p:nvPr>
            <p:ph idx="1"/>
          </p:nvPr>
        </p:nvSpPr>
        <p:spPr/>
        <p:txBody>
          <a:bodyPr/>
          <a:lstStyle/>
          <a:p>
            <a:r>
              <a:rPr lang="en-US" dirty="0">
                <a:solidFill>
                  <a:srgbClr val="C00000"/>
                </a:solidFill>
              </a:rPr>
              <a:t>Note the three witnesses Jesus referenced.  </a:t>
            </a:r>
            <a:r>
              <a:rPr lang="en-US" i="1" dirty="0">
                <a:solidFill>
                  <a:srgbClr val="C00000"/>
                </a:solidFill>
              </a:rPr>
              <a:t>John the Baptist</a:t>
            </a:r>
            <a:r>
              <a:rPr lang="en-US" dirty="0">
                <a:solidFill>
                  <a:srgbClr val="C00000"/>
                </a:solidFill>
              </a:rPr>
              <a:t>, Jesus’ own </a:t>
            </a:r>
            <a:r>
              <a:rPr lang="en-US" i="1" dirty="0">
                <a:solidFill>
                  <a:srgbClr val="C00000"/>
                </a:solidFill>
              </a:rPr>
              <a:t>works</a:t>
            </a:r>
            <a:r>
              <a:rPr lang="en-US" dirty="0">
                <a:solidFill>
                  <a:srgbClr val="C00000"/>
                </a:solidFill>
              </a:rPr>
              <a:t>, </a:t>
            </a:r>
            <a:r>
              <a:rPr lang="en-US" i="1" dirty="0">
                <a:solidFill>
                  <a:srgbClr val="C00000"/>
                </a:solidFill>
              </a:rPr>
              <a:t>God the Father</a:t>
            </a:r>
            <a:r>
              <a:rPr lang="en-US" dirty="0">
                <a:solidFill>
                  <a:srgbClr val="C00000"/>
                </a:solidFill>
              </a:rPr>
              <a:t>.</a:t>
            </a:r>
          </a:p>
          <a:p>
            <a:r>
              <a:rPr lang="en-US" dirty="0"/>
              <a:t>In what way did </a:t>
            </a:r>
            <a:r>
              <a:rPr lang="en-US" b="1" dirty="0"/>
              <a:t>John the Baptist</a:t>
            </a:r>
            <a:r>
              <a:rPr lang="en-US" dirty="0"/>
              <a:t> prepare people to recognize Jesus? Why was his testimony significant to that audience?</a:t>
            </a:r>
          </a:p>
          <a:p>
            <a:r>
              <a:rPr lang="en-US" dirty="0"/>
              <a:t>What are some examples of Jesus’ “works” (miracles or actions)? How do these serve as evidence of His authority?</a:t>
            </a:r>
          </a:p>
          <a:p>
            <a:endParaRPr lang="en-US" dirty="0"/>
          </a:p>
        </p:txBody>
      </p:sp>
    </p:spTree>
    <p:extLst>
      <p:ext uri="{BB962C8B-B14F-4D97-AF65-F5344CB8AC3E}">
        <p14:creationId xmlns:p14="http://schemas.microsoft.com/office/powerpoint/2010/main" val="41203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C934-7283-4D81-3179-58D2D42B1CD0}"/>
              </a:ext>
            </a:extLst>
          </p:cNvPr>
          <p:cNvSpPr>
            <a:spLocks noGrp="1"/>
          </p:cNvSpPr>
          <p:nvPr>
            <p:ph type="title"/>
          </p:nvPr>
        </p:nvSpPr>
        <p:spPr/>
        <p:txBody>
          <a:bodyPr/>
          <a:lstStyle/>
          <a:p>
            <a:r>
              <a:rPr lang="en-US" dirty="0"/>
              <a:t>Corroborating Witnesses</a:t>
            </a:r>
          </a:p>
        </p:txBody>
      </p:sp>
      <p:sp>
        <p:nvSpPr>
          <p:cNvPr id="3" name="Content Placeholder 2">
            <a:extLst>
              <a:ext uri="{FF2B5EF4-FFF2-40B4-BE49-F238E27FC236}">
                <a16:creationId xmlns:a16="http://schemas.microsoft.com/office/drawing/2014/main" id="{CEDBDD14-0247-14BC-9AF2-CF9BD70566D3}"/>
              </a:ext>
            </a:extLst>
          </p:cNvPr>
          <p:cNvSpPr>
            <a:spLocks noGrp="1"/>
          </p:cNvSpPr>
          <p:nvPr>
            <p:ph idx="1"/>
          </p:nvPr>
        </p:nvSpPr>
        <p:spPr/>
        <p:txBody>
          <a:bodyPr/>
          <a:lstStyle/>
          <a:p>
            <a:r>
              <a:rPr lang="en-US" dirty="0"/>
              <a:t>What events can you think of that speak to how </a:t>
            </a:r>
            <a:r>
              <a:rPr lang="en-US" b="1" dirty="0"/>
              <a:t>God the Father</a:t>
            </a:r>
            <a:r>
              <a:rPr lang="en-US" dirty="0"/>
              <a:t> bore witness to Jesus? </a:t>
            </a:r>
          </a:p>
          <a:p>
            <a:r>
              <a:rPr lang="en-US" dirty="0"/>
              <a:t>If someone questioned Jesus’ authority today, how could you point to these same three witnesses as evidence?</a:t>
            </a:r>
          </a:p>
          <a:p>
            <a:endParaRPr lang="en-US" dirty="0"/>
          </a:p>
        </p:txBody>
      </p:sp>
    </p:spTree>
    <p:extLst>
      <p:ext uri="{BB962C8B-B14F-4D97-AF65-F5344CB8AC3E}">
        <p14:creationId xmlns:p14="http://schemas.microsoft.com/office/powerpoint/2010/main" val="231600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The </a:t>
            </a:r>
            <a:r>
              <a:rPr lang="en-US" sz="5500" dirty="0">
                <a:solidFill>
                  <a:srgbClr val="FFFF00"/>
                </a:solidFill>
              </a:rPr>
              <a:t>Verdict</a:t>
            </a:r>
            <a:r>
              <a:rPr lang="en-US" sz="5500" dirty="0"/>
              <a:t> of Rejection: </a:t>
            </a:r>
            <a:r>
              <a:rPr lang="en-US" sz="5500" dirty="0">
                <a:solidFill>
                  <a:srgbClr val="FFFF00"/>
                </a:solidFill>
              </a:rPr>
              <a:t>Ignoring</a:t>
            </a:r>
            <a:r>
              <a:rPr lang="en-US" sz="5500" dirty="0"/>
              <a:t> the Witness, </a:t>
            </a:r>
            <a:br>
              <a:rPr lang="en-US" sz="5500" dirty="0"/>
            </a:br>
            <a:r>
              <a:rPr lang="en-US" sz="5500" dirty="0"/>
              <a:t>Rejecting </a:t>
            </a:r>
            <a:r>
              <a:rPr lang="en-US" sz="5500" dirty="0">
                <a:solidFill>
                  <a:srgbClr val="FFFF00"/>
                </a:solidFill>
              </a:rPr>
              <a:t>Christ</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B6F82-7E2E-426A-E708-41264560921F}"/>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77ADC782-A886-68B6-C231-51E1D10C6F4F}"/>
              </a:ext>
            </a:extLst>
          </p:cNvPr>
          <p:cNvGrpSpPr/>
          <p:nvPr/>
        </p:nvGrpSpPr>
        <p:grpSpPr>
          <a:xfrm>
            <a:off x="2849598" y="1567542"/>
            <a:ext cx="6492803" cy="4284827"/>
            <a:chOff x="2849598" y="1567542"/>
            <a:chExt cx="6492803" cy="4284827"/>
          </a:xfrm>
        </p:grpSpPr>
        <p:pic>
          <p:nvPicPr>
            <p:cNvPr id="6" name="Picture 5">
              <a:extLst>
                <a:ext uri="{FF2B5EF4-FFF2-40B4-BE49-F238E27FC236}">
                  <a16:creationId xmlns:a16="http://schemas.microsoft.com/office/drawing/2014/main" id="{246E1BB9-5024-3A50-44F3-4681C48BF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19476"/>
              <a:ext cx="5714286" cy="3219048"/>
            </a:xfrm>
            <a:prstGeom prst="rect">
              <a:avLst/>
            </a:prstGeom>
          </p:spPr>
        </p:pic>
        <p:pic>
          <p:nvPicPr>
            <p:cNvPr id="8" name="Picture 7">
              <a:hlinkClick r:id="rId3"/>
              <a:extLst>
                <a:ext uri="{FF2B5EF4-FFF2-40B4-BE49-F238E27FC236}">
                  <a16:creationId xmlns:a16="http://schemas.microsoft.com/office/drawing/2014/main" id="{B4F39B66-2550-4EA2-9128-A62778A80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7542"/>
              <a:ext cx="6492803" cy="4284827"/>
            </a:xfrm>
            <a:prstGeom prst="rect">
              <a:avLst/>
            </a:prstGeom>
          </p:spPr>
        </p:pic>
      </p:grpSp>
      <p:sp>
        <p:nvSpPr>
          <p:cNvPr id="10" name="TextBox 9">
            <a:extLst>
              <a:ext uri="{FF2B5EF4-FFF2-40B4-BE49-F238E27FC236}">
                <a16:creationId xmlns:a16="http://schemas.microsoft.com/office/drawing/2014/main" id="{BF07D369-01E9-3B43-89CC-72C5FBBAC62C}"/>
              </a:ext>
            </a:extLst>
          </p:cNvPr>
          <p:cNvSpPr txBox="1"/>
          <p:nvPr/>
        </p:nvSpPr>
        <p:spPr>
          <a:xfrm>
            <a:off x="4381995" y="5852369"/>
            <a:ext cx="342009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CEAF-F505-808B-7947-044131C854D6}"/>
              </a:ext>
            </a:extLst>
          </p:cNvPr>
          <p:cNvSpPr>
            <a:spLocks noGrp="1"/>
          </p:cNvSpPr>
          <p:nvPr>
            <p:ph type="title"/>
          </p:nvPr>
        </p:nvSpPr>
        <p:spPr/>
        <p:txBody>
          <a:bodyPr/>
          <a:lstStyle/>
          <a:p>
            <a:pPr algn="l"/>
            <a:r>
              <a:rPr lang="en-US" dirty="0"/>
              <a:t>Listen for Jesus’ verdict.</a:t>
            </a:r>
          </a:p>
        </p:txBody>
      </p:sp>
      <p:sp>
        <p:nvSpPr>
          <p:cNvPr id="3" name="Content Placeholder 2">
            <a:extLst>
              <a:ext uri="{FF2B5EF4-FFF2-40B4-BE49-F238E27FC236}">
                <a16:creationId xmlns:a16="http://schemas.microsoft.com/office/drawing/2014/main" id="{9D0A6498-AA45-E0DE-9B7C-4AD842967218}"/>
              </a:ext>
            </a:extLst>
          </p:cNvPr>
          <p:cNvSpPr>
            <a:spLocks noGrp="1"/>
          </p:cNvSpPr>
          <p:nvPr>
            <p:ph idx="1"/>
          </p:nvPr>
        </p:nvSpPr>
        <p:spPr/>
        <p:txBody>
          <a:bodyPr/>
          <a:lstStyle/>
          <a:p>
            <a:pPr marL="0" indent="0" algn="ctr">
              <a:buNone/>
            </a:pPr>
            <a:r>
              <a:rPr lang="en-US" dirty="0"/>
              <a:t>John 5:41 – 47 (NIV)  41  "I do not accept praise from men, 42  but I know you. I know that you do not have the love of God in your hearts. 43  I have come in my Father's name, and you do not accept me; but if someone else comes in his own name, you will accept him. 44  How can you believe if you accept praise from one another, yet </a:t>
            </a:r>
          </a:p>
        </p:txBody>
      </p:sp>
    </p:spTree>
    <p:extLst>
      <p:ext uri="{BB962C8B-B14F-4D97-AF65-F5344CB8AC3E}">
        <p14:creationId xmlns:p14="http://schemas.microsoft.com/office/powerpoint/2010/main" val="10352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8EC0-DB57-B7C9-739E-2ED68313C1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4EA6F-30DB-6110-DC69-1CE01F15588B}"/>
              </a:ext>
            </a:extLst>
          </p:cNvPr>
          <p:cNvSpPr>
            <a:spLocks noGrp="1"/>
          </p:cNvSpPr>
          <p:nvPr>
            <p:ph type="title"/>
          </p:nvPr>
        </p:nvSpPr>
        <p:spPr/>
        <p:txBody>
          <a:bodyPr/>
          <a:lstStyle/>
          <a:p>
            <a:pPr algn="l"/>
            <a:r>
              <a:rPr lang="en-US" dirty="0"/>
              <a:t>Listen for Jesus’ verdict.</a:t>
            </a:r>
          </a:p>
        </p:txBody>
      </p:sp>
      <p:sp>
        <p:nvSpPr>
          <p:cNvPr id="3" name="Content Placeholder 2">
            <a:extLst>
              <a:ext uri="{FF2B5EF4-FFF2-40B4-BE49-F238E27FC236}">
                <a16:creationId xmlns:a16="http://schemas.microsoft.com/office/drawing/2014/main" id="{3C1C05E5-F8BC-8B6C-A079-ABEE637B7F36}"/>
              </a:ext>
            </a:extLst>
          </p:cNvPr>
          <p:cNvSpPr>
            <a:spLocks noGrp="1"/>
          </p:cNvSpPr>
          <p:nvPr>
            <p:ph idx="1"/>
          </p:nvPr>
        </p:nvSpPr>
        <p:spPr/>
        <p:txBody>
          <a:bodyPr/>
          <a:lstStyle/>
          <a:p>
            <a:pPr marL="0" indent="0" algn="ctr">
              <a:buNone/>
            </a:pPr>
            <a:r>
              <a:rPr lang="en-US" dirty="0"/>
              <a:t>make no effort to obtain the praise that comes from the only God? 45  "But do not think I will accuse you before the Father. Your accuser is Moses, on whom your hopes are set. 46  If you believed Moses, you would believe me, for he wrote about me. 47  But since you do not believe what he wrote, how are you going to believe what I say?"</a:t>
            </a:r>
          </a:p>
        </p:txBody>
      </p:sp>
      <p:pic>
        <p:nvPicPr>
          <p:cNvPr id="4" name="Picture 3">
            <a:extLst>
              <a:ext uri="{FF2B5EF4-FFF2-40B4-BE49-F238E27FC236}">
                <a16:creationId xmlns:a16="http://schemas.microsoft.com/office/drawing/2014/main" id="{5173C796-67B5-0E73-4500-720D1001BA34}"/>
              </a:ext>
            </a:extLst>
          </p:cNvPr>
          <p:cNvPicPr>
            <a:picLocks noChangeAspect="1"/>
          </p:cNvPicPr>
          <p:nvPr/>
        </p:nvPicPr>
        <p:blipFill>
          <a:blip r:embed="rId2"/>
          <a:stretch>
            <a:fillRect/>
          </a:stretch>
        </p:blipFill>
        <p:spPr>
          <a:xfrm>
            <a:off x="4885605" y="5786934"/>
            <a:ext cx="1980952" cy="278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7939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CFAD3-4C82-6555-B465-0FB45AE8E1FB}"/>
              </a:ext>
            </a:extLst>
          </p:cNvPr>
          <p:cNvSpPr>
            <a:spLocks noGrp="1"/>
          </p:cNvSpPr>
          <p:nvPr>
            <p:ph type="title"/>
          </p:nvPr>
        </p:nvSpPr>
        <p:spPr/>
        <p:txBody>
          <a:bodyPr/>
          <a:lstStyle/>
          <a:p>
            <a:r>
              <a:rPr lang="en-US" dirty="0"/>
              <a:t>The Verdict of Rejection</a:t>
            </a:r>
          </a:p>
        </p:txBody>
      </p:sp>
      <p:sp>
        <p:nvSpPr>
          <p:cNvPr id="3" name="Content Placeholder 2">
            <a:extLst>
              <a:ext uri="{FF2B5EF4-FFF2-40B4-BE49-F238E27FC236}">
                <a16:creationId xmlns:a16="http://schemas.microsoft.com/office/drawing/2014/main" id="{04748127-9B60-E4CC-EBED-3EA78A231B78}"/>
              </a:ext>
            </a:extLst>
          </p:cNvPr>
          <p:cNvSpPr>
            <a:spLocks noGrp="1"/>
          </p:cNvSpPr>
          <p:nvPr>
            <p:ph idx="1"/>
          </p:nvPr>
        </p:nvSpPr>
        <p:spPr/>
        <p:txBody>
          <a:bodyPr/>
          <a:lstStyle/>
          <a:p>
            <a:r>
              <a:rPr lang="en-US" dirty="0"/>
              <a:t>According to verse 43 - 44, whose approval are the people seeking instead of God’s?</a:t>
            </a:r>
          </a:p>
          <a:p>
            <a:endParaRPr lang="en-US" dirty="0"/>
          </a:p>
        </p:txBody>
      </p:sp>
      <p:sp>
        <p:nvSpPr>
          <p:cNvPr id="5" name="TextBox 4">
            <a:extLst>
              <a:ext uri="{FF2B5EF4-FFF2-40B4-BE49-F238E27FC236}">
                <a16:creationId xmlns:a16="http://schemas.microsoft.com/office/drawing/2014/main" id="{9C5BB243-73C4-F9A2-6BB8-5B3653AFC570}"/>
              </a:ext>
            </a:extLst>
          </p:cNvPr>
          <p:cNvSpPr txBox="1"/>
          <p:nvPr/>
        </p:nvSpPr>
        <p:spPr>
          <a:xfrm>
            <a:off x="1223058" y="3333509"/>
            <a:ext cx="9745884" cy="2554545"/>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 have come in my Father's name, and you do not accept me; but if someone else comes in his own name, you will accept him.   How can you believe if you accept praise from one another, yet make no effort to obtain the praise that comes from the only God? </a:t>
            </a:r>
          </a:p>
        </p:txBody>
      </p:sp>
    </p:spTree>
    <p:extLst>
      <p:ext uri="{BB962C8B-B14F-4D97-AF65-F5344CB8AC3E}">
        <p14:creationId xmlns:p14="http://schemas.microsoft.com/office/powerpoint/2010/main" val="4202977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67DE-BD57-1AED-E6F0-1115FD6A0B21}"/>
              </a:ext>
            </a:extLst>
          </p:cNvPr>
          <p:cNvSpPr>
            <a:spLocks noGrp="1"/>
          </p:cNvSpPr>
          <p:nvPr>
            <p:ph type="title"/>
          </p:nvPr>
        </p:nvSpPr>
        <p:spPr/>
        <p:txBody>
          <a:bodyPr/>
          <a:lstStyle/>
          <a:p>
            <a:r>
              <a:rPr lang="en-US" dirty="0"/>
              <a:t>The Verdict of Rejection</a:t>
            </a:r>
          </a:p>
        </p:txBody>
      </p:sp>
      <p:sp>
        <p:nvSpPr>
          <p:cNvPr id="3" name="Content Placeholder 2">
            <a:extLst>
              <a:ext uri="{FF2B5EF4-FFF2-40B4-BE49-F238E27FC236}">
                <a16:creationId xmlns:a16="http://schemas.microsoft.com/office/drawing/2014/main" id="{2B66E5D4-B421-E502-BA85-FF621FB1F5E3}"/>
              </a:ext>
            </a:extLst>
          </p:cNvPr>
          <p:cNvSpPr>
            <a:spLocks noGrp="1"/>
          </p:cNvSpPr>
          <p:nvPr>
            <p:ph idx="1"/>
          </p:nvPr>
        </p:nvSpPr>
        <p:spPr/>
        <p:txBody>
          <a:bodyPr>
            <a:normAutofit/>
          </a:bodyPr>
          <a:lstStyle/>
          <a:p>
            <a:r>
              <a:rPr lang="en-US" dirty="0">
                <a:solidFill>
                  <a:srgbClr val="C00000"/>
                </a:solidFill>
              </a:rPr>
              <a:t>Note the warning Jesus gave about accepting others while rejecting Him.</a:t>
            </a:r>
          </a:p>
          <a:p>
            <a:pPr lvl="1"/>
            <a:r>
              <a:rPr lang="en-US" dirty="0">
                <a:solidFill>
                  <a:srgbClr val="C00000"/>
                </a:solidFill>
              </a:rPr>
              <a:t>Jesus says it won’t have to be He who accuses at the judgment</a:t>
            </a:r>
          </a:p>
          <a:p>
            <a:pPr lvl="1"/>
            <a:r>
              <a:rPr lang="en-US" dirty="0">
                <a:solidFill>
                  <a:srgbClr val="C00000"/>
                </a:solidFill>
              </a:rPr>
              <a:t>It will be Moses … they set their hopes on him</a:t>
            </a:r>
          </a:p>
          <a:p>
            <a:pPr lvl="1"/>
            <a:r>
              <a:rPr lang="en-US" dirty="0">
                <a:solidFill>
                  <a:srgbClr val="C00000"/>
                </a:solidFill>
              </a:rPr>
              <a:t>But he will see that they have rejected God</a:t>
            </a:r>
          </a:p>
          <a:p>
            <a:pPr lvl="1"/>
            <a:r>
              <a:rPr lang="en-US" dirty="0">
                <a:solidFill>
                  <a:srgbClr val="C00000"/>
                </a:solidFill>
              </a:rPr>
              <a:t>If they believed Moses, they should believe Jesus</a:t>
            </a:r>
          </a:p>
          <a:p>
            <a:pPr lvl="1"/>
            <a:r>
              <a:rPr lang="en-US" dirty="0">
                <a:solidFill>
                  <a:srgbClr val="C00000"/>
                </a:solidFill>
              </a:rPr>
              <a:t>In reality they have believed neither Moses nor Jesus</a:t>
            </a:r>
          </a:p>
          <a:p>
            <a:endParaRPr lang="en-US" dirty="0"/>
          </a:p>
        </p:txBody>
      </p:sp>
    </p:spTree>
    <p:extLst>
      <p:ext uri="{BB962C8B-B14F-4D97-AF65-F5344CB8AC3E}">
        <p14:creationId xmlns:p14="http://schemas.microsoft.com/office/powerpoint/2010/main" val="99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CC66-8B2E-35B4-B9ED-046982D5BF66}"/>
              </a:ext>
            </a:extLst>
          </p:cNvPr>
          <p:cNvSpPr>
            <a:spLocks noGrp="1"/>
          </p:cNvSpPr>
          <p:nvPr>
            <p:ph type="title"/>
          </p:nvPr>
        </p:nvSpPr>
        <p:spPr/>
        <p:txBody>
          <a:bodyPr/>
          <a:lstStyle/>
          <a:p>
            <a:r>
              <a:rPr lang="en-US" dirty="0"/>
              <a:t>The Verdict of Rejection</a:t>
            </a:r>
          </a:p>
        </p:txBody>
      </p:sp>
      <p:sp>
        <p:nvSpPr>
          <p:cNvPr id="3" name="Content Placeholder 2">
            <a:extLst>
              <a:ext uri="{FF2B5EF4-FFF2-40B4-BE49-F238E27FC236}">
                <a16:creationId xmlns:a16="http://schemas.microsoft.com/office/drawing/2014/main" id="{A7876DBA-C234-95A2-C57F-9880DB09A502}"/>
              </a:ext>
            </a:extLst>
          </p:cNvPr>
          <p:cNvSpPr>
            <a:spLocks noGrp="1"/>
          </p:cNvSpPr>
          <p:nvPr>
            <p:ph idx="1"/>
          </p:nvPr>
        </p:nvSpPr>
        <p:spPr/>
        <p:txBody>
          <a:bodyPr/>
          <a:lstStyle/>
          <a:p>
            <a:r>
              <a:rPr lang="en-US" dirty="0"/>
              <a:t>What does it mean to “not have the love of God” in you (v. 42)? How is that connected to rejecting Jesus?</a:t>
            </a:r>
          </a:p>
          <a:p>
            <a:r>
              <a:rPr lang="en-US" dirty="0"/>
              <a:t>Why do you think people sometimes reject truth even when there is strong evidence?</a:t>
            </a:r>
          </a:p>
          <a:p>
            <a:r>
              <a:rPr lang="en-US" dirty="0"/>
              <a:t>How can we guard against becoming familiar with Scripture but failing to truly believe and follow Christ?</a:t>
            </a:r>
          </a:p>
          <a:p>
            <a:endParaRPr lang="en-US" dirty="0"/>
          </a:p>
        </p:txBody>
      </p:sp>
    </p:spTree>
    <p:extLst>
      <p:ext uri="{BB962C8B-B14F-4D97-AF65-F5344CB8AC3E}">
        <p14:creationId xmlns:p14="http://schemas.microsoft.com/office/powerpoint/2010/main" val="20548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25C81-08B7-676F-FC2E-5BA4A7C5B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DAA6B-E24C-12C6-140F-D60362D4D20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52D6C35-DF3B-00D2-ACC0-4136586E48B4}"/>
              </a:ext>
            </a:extLst>
          </p:cNvPr>
          <p:cNvSpPr>
            <a:spLocks noGrp="1"/>
          </p:cNvSpPr>
          <p:nvPr>
            <p:ph idx="1"/>
          </p:nvPr>
        </p:nvSpPr>
        <p:spPr/>
        <p:txBody>
          <a:bodyPr/>
          <a:lstStyle/>
          <a:p>
            <a:r>
              <a:rPr lang="en-US" dirty="0"/>
              <a:t>Submit to authority. </a:t>
            </a:r>
          </a:p>
          <a:p>
            <a:pPr lvl="1"/>
            <a:r>
              <a:rPr lang="en-US" sz="3600" dirty="0"/>
              <a:t>Reflect upon areas of your life where you have not submitted to God’s authority. </a:t>
            </a:r>
          </a:p>
          <a:p>
            <a:pPr lvl="1"/>
            <a:r>
              <a:rPr lang="en-US" sz="3600" dirty="0"/>
              <a:t>Consider the difference it would make if you did so today. </a:t>
            </a:r>
          </a:p>
          <a:p>
            <a:pPr lvl="1"/>
            <a:r>
              <a:rPr lang="en-US" sz="3600" dirty="0"/>
              <a:t>Write those things down and surrender them to Him.</a:t>
            </a:r>
          </a:p>
          <a:p>
            <a:endParaRPr lang="en-US" dirty="0"/>
          </a:p>
        </p:txBody>
      </p:sp>
    </p:spTree>
    <p:extLst>
      <p:ext uri="{BB962C8B-B14F-4D97-AF65-F5344CB8AC3E}">
        <p14:creationId xmlns:p14="http://schemas.microsoft.com/office/powerpoint/2010/main" val="1509249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748D-6170-F6C0-05FC-8B7D1186B70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3B925DD-3179-65EB-D846-EC1F124D343C}"/>
              </a:ext>
            </a:extLst>
          </p:cNvPr>
          <p:cNvSpPr>
            <a:spLocks noGrp="1"/>
          </p:cNvSpPr>
          <p:nvPr>
            <p:ph idx="1"/>
          </p:nvPr>
        </p:nvSpPr>
        <p:spPr/>
        <p:txBody>
          <a:bodyPr/>
          <a:lstStyle/>
          <a:p>
            <a:r>
              <a:rPr lang="en-US" dirty="0"/>
              <a:t>Share gratitude. </a:t>
            </a:r>
          </a:p>
          <a:p>
            <a:pPr lvl="1"/>
            <a:r>
              <a:rPr lang="en-US" sz="3600" dirty="0"/>
              <a:t>Gratitude helps with moments of skepticism. </a:t>
            </a:r>
          </a:p>
          <a:p>
            <a:pPr lvl="1"/>
            <a:r>
              <a:rPr lang="en-US" sz="3600" dirty="0"/>
              <a:t>Share with your group or a friend, things you are grateful for in your life. </a:t>
            </a:r>
          </a:p>
          <a:p>
            <a:pPr lvl="1"/>
            <a:r>
              <a:rPr lang="en-US" sz="3600" dirty="0"/>
              <a:t>Be sure to direct the thanks to God.</a:t>
            </a:r>
          </a:p>
          <a:p>
            <a:endParaRPr lang="en-US" dirty="0"/>
          </a:p>
        </p:txBody>
      </p:sp>
    </p:spTree>
    <p:extLst>
      <p:ext uri="{BB962C8B-B14F-4D97-AF65-F5344CB8AC3E}">
        <p14:creationId xmlns:p14="http://schemas.microsoft.com/office/powerpoint/2010/main" val="1578291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07437-E92F-B40B-7C65-CC2B465B9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50031-CCCB-C034-9CD0-D360D18A15E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E473943-1125-63A1-41C9-56E9BB45BF61}"/>
              </a:ext>
            </a:extLst>
          </p:cNvPr>
          <p:cNvSpPr>
            <a:spLocks noGrp="1"/>
          </p:cNvSpPr>
          <p:nvPr>
            <p:ph idx="1"/>
          </p:nvPr>
        </p:nvSpPr>
        <p:spPr/>
        <p:txBody>
          <a:bodyPr/>
          <a:lstStyle/>
          <a:p>
            <a:r>
              <a:rPr lang="en-US" dirty="0"/>
              <a:t>Celebrate with others. </a:t>
            </a:r>
          </a:p>
          <a:p>
            <a:pPr lvl="1"/>
            <a:r>
              <a:rPr lang="en-US" sz="3600" dirty="0"/>
              <a:t>Find a way to celebrate with someone in your group or family, something that the Lord has done recently in his or her life. </a:t>
            </a:r>
          </a:p>
          <a:p>
            <a:pPr lvl="1"/>
            <a:r>
              <a:rPr lang="en-US" sz="3600" dirty="0"/>
              <a:t>Spend time worshiping God for His faithfulness. </a:t>
            </a:r>
          </a:p>
          <a:p>
            <a:endParaRPr lang="en-US" dirty="0"/>
          </a:p>
        </p:txBody>
      </p:sp>
    </p:spTree>
    <p:extLst>
      <p:ext uri="{BB962C8B-B14F-4D97-AF65-F5344CB8AC3E}">
        <p14:creationId xmlns:p14="http://schemas.microsoft.com/office/powerpoint/2010/main" val="3447591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9B86-51C8-876B-54CC-CF4F6C1A1E12}"/>
              </a:ext>
            </a:extLst>
          </p:cNvPr>
          <p:cNvSpPr>
            <a:spLocks noGrp="1"/>
          </p:cNvSpPr>
          <p:nvPr>
            <p:ph type="title"/>
          </p:nvPr>
        </p:nvSpPr>
        <p:spPr>
          <a:xfrm>
            <a:off x="838200" y="365125"/>
            <a:ext cx="9148011" cy="1325563"/>
          </a:xfrm>
        </p:spPr>
        <p:txBody>
          <a:bodyPr/>
          <a:lstStyle/>
          <a:p>
            <a:r>
              <a:rPr lang="en-US" dirty="0"/>
              <a:t>Family Activities</a:t>
            </a:r>
          </a:p>
        </p:txBody>
      </p:sp>
      <p:pic>
        <p:nvPicPr>
          <p:cNvPr id="9" name="Picture 8">
            <a:extLst>
              <a:ext uri="{FF2B5EF4-FFF2-40B4-BE49-F238E27FC236}">
                <a16:creationId xmlns:a16="http://schemas.microsoft.com/office/drawing/2014/main" id="{60C0352D-8C6D-1A87-8F37-522E14CD82FA}"/>
              </a:ext>
            </a:extLst>
          </p:cNvPr>
          <p:cNvPicPr>
            <a:picLocks noChangeAspect="1"/>
          </p:cNvPicPr>
          <p:nvPr/>
        </p:nvPicPr>
        <p:blipFill>
          <a:blip r:embed="rId2">
            <a:duotone>
              <a:prstClr val="black"/>
              <a:schemeClr val="accent6">
                <a:tint val="45000"/>
                <a:satMod val="400000"/>
              </a:schemeClr>
            </a:duotone>
          </a:blip>
          <a:stretch>
            <a:fillRect/>
          </a:stretch>
        </p:blipFill>
        <p:spPr>
          <a:xfrm>
            <a:off x="3348621" y="1459328"/>
            <a:ext cx="8580952" cy="314285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10" name="Picture 9">
            <a:extLst>
              <a:ext uri="{FF2B5EF4-FFF2-40B4-BE49-F238E27FC236}">
                <a16:creationId xmlns:a16="http://schemas.microsoft.com/office/drawing/2014/main" id="{E57AA94A-4AF9-D924-E930-DE9A60E79961}"/>
              </a:ext>
            </a:extLst>
          </p:cNvPr>
          <p:cNvPicPr>
            <a:picLocks noChangeAspect="1"/>
          </p:cNvPicPr>
          <p:nvPr/>
        </p:nvPicPr>
        <p:blipFill>
          <a:blip r:embed="rId3" cstate="print">
            <a:clrChange>
              <a:clrFrom>
                <a:srgbClr val="F1CA7B"/>
              </a:clrFrom>
              <a:clrTo>
                <a:srgbClr val="F1CA7B">
                  <a:alpha val="0"/>
                </a:srgbClr>
              </a:clrTo>
            </a:clrChange>
            <a:extLst>
              <a:ext uri="{28A0092B-C50C-407E-A947-70E740481C1C}">
                <a14:useLocalDpi xmlns:a14="http://schemas.microsoft.com/office/drawing/2010/main" val="0"/>
              </a:ext>
            </a:extLst>
          </a:blip>
          <a:srcRect/>
          <a:stretch/>
        </p:blipFill>
        <p:spPr>
          <a:xfrm>
            <a:off x="1218560" y="1382493"/>
            <a:ext cx="2286835" cy="2286835"/>
          </a:xfrm>
          <a:prstGeom prst="rect">
            <a:avLst/>
          </a:prstGeom>
        </p:spPr>
      </p:pic>
      <p:sp>
        <p:nvSpPr>
          <p:cNvPr id="11" name="Speech Bubble: Rectangle with Corners Rounded 10">
            <a:extLst>
              <a:ext uri="{FF2B5EF4-FFF2-40B4-BE49-F238E27FC236}">
                <a16:creationId xmlns:a16="http://schemas.microsoft.com/office/drawing/2014/main" id="{EAA6BCDC-1973-C0AF-2242-BDA80053644A}"/>
              </a:ext>
            </a:extLst>
          </p:cNvPr>
          <p:cNvSpPr/>
          <p:nvPr/>
        </p:nvSpPr>
        <p:spPr>
          <a:xfrm>
            <a:off x="838202" y="4391527"/>
            <a:ext cx="7752346" cy="1888958"/>
          </a:xfrm>
          <a:prstGeom prst="wedgeRoundRectCallout">
            <a:avLst>
              <a:gd name="adj1" fmla="val -29461"/>
              <a:gd name="adj2" fmla="val -1130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By an untimely and wayward storm, certain letters on the billboard have been cast down and disordered among their columns, and the civil authorities, not yet restored to their proper function, are unable to render aid.   Therefore, we earnestly appeal to all who are able, that they might give their attention to this matter.</a:t>
            </a:r>
          </a:p>
        </p:txBody>
      </p:sp>
    </p:spTree>
    <p:extLst>
      <p:ext uri="{BB962C8B-B14F-4D97-AF65-F5344CB8AC3E}">
        <p14:creationId xmlns:p14="http://schemas.microsoft.com/office/powerpoint/2010/main" val="2822305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82CC6-5456-A5A8-4C3E-CBF0FB83B76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70FC966-D3F0-A3F9-F3A7-C25F1D5B38A9}"/>
              </a:ext>
            </a:extLst>
          </p:cNvPr>
          <p:cNvPicPr>
            <a:picLocks noChangeAspect="1"/>
          </p:cNvPicPr>
          <p:nvPr/>
        </p:nvPicPr>
        <p:blipFill>
          <a:blip r:embed="rId2"/>
          <a:srcRect/>
          <a:stretch/>
        </p:blipFill>
        <p:spPr>
          <a:xfrm>
            <a:off x="-76200" y="-32798"/>
            <a:ext cx="12421780" cy="6966998"/>
          </a:xfrm>
          <a:prstGeom prst="rect">
            <a:avLst/>
          </a:prstGeom>
        </p:spPr>
      </p:pic>
      <p:sp>
        <p:nvSpPr>
          <p:cNvPr id="2" name="TextBox 1">
            <a:extLst>
              <a:ext uri="{FF2B5EF4-FFF2-40B4-BE49-F238E27FC236}">
                <a16:creationId xmlns:a16="http://schemas.microsoft.com/office/drawing/2014/main" id="{AEB58A61-64EE-4DA7-AF2F-3E4F7C3D8914}"/>
              </a:ext>
            </a:extLst>
          </p:cNvPr>
          <p:cNvSpPr txBox="1"/>
          <p:nvPr/>
        </p:nvSpPr>
        <p:spPr>
          <a:xfrm>
            <a:off x="1221179" y="5688281"/>
            <a:ext cx="9749642" cy="769441"/>
          </a:xfrm>
          <a:prstGeom prst="rect">
            <a:avLst/>
          </a:prstGeom>
          <a:noFill/>
        </p:spPr>
        <p:txBody>
          <a:bodyPr wrap="square" rtlCol="0">
            <a:spAutoFit/>
          </a:bodyPr>
          <a:lstStyle/>
          <a:p>
            <a:pPr algn="ctr"/>
            <a:r>
              <a:rPr lang="en-US" sz="44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Jesus’ Discourse on His Authority</a:t>
            </a:r>
          </a:p>
        </p:txBody>
      </p:sp>
    </p:spTree>
    <p:extLst>
      <p:ext uri="{BB962C8B-B14F-4D97-AF65-F5344CB8AC3E}">
        <p14:creationId xmlns:p14="http://schemas.microsoft.com/office/powerpoint/2010/main" val="212945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2B45-C12F-2051-9031-45E1452C9C79}"/>
              </a:ext>
            </a:extLst>
          </p:cNvPr>
          <p:cNvSpPr>
            <a:spLocks noGrp="1"/>
          </p:cNvSpPr>
          <p:nvPr>
            <p:ph type="title"/>
          </p:nvPr>
        </p:nvSpPr>
        <p:spPr/>
        <p:txBody>
          <a:bodyPr/>
          <a:lstStyle/>
          <a:p>
            <a:r>
              <a:rPr lang="en-US" dirty="0"/>
              <a:t>Who do you trust?</a:t>
            </a:r>
          </a:p>
        </p:txBody>
      </p:sp>
      <p:sp>
        <p:nvSpPr>
          <p:cNvPr id="3" name="Content Placeholder 2">
            <a:extLst>
              <a:ext uri="{FF2B5EF4-FFF2-40B4-BE49-F238E27FC236}">
                <a16:creationId xmlns:a16="http://schemas.microsoft.com/office/drawing/2014/main" id="{0BB626B2-14FB-7CB2-4E7F-971D9F3C3D58}"/>
              </a:ext>
            </a:extLst>
          </p:cNvPr>
          <p:cNvSpPr>
            <a:spLocks noGrp="1"/>
          </p:cNvSpPr>
          <p:nvPr>
            <p:ph idx="1"/>
          </p:nvPr>
        </p:nvSpPr>
        <p:spPr>
          <a:xfrm>
            <a:off x="773113" y="1825625"/>
            <a:ext cx="10515600" cy="4351338"/>
          </a:xfrm>
        </p:spPr>
        <p:txBody>
          <a:bodyPr>
            <a:normAutofit lnSpcReduction="10000"/>
          </a:bodyPr>
          <a:lstStyle/>
          <a:p>
            <a:r>
              <a:rPr lang="en-US" dirty="0"/>
              <a:t>“If you were on a jury, what would make you trust one witness more than another?”</a:t>
            </a:r>
          </a:p>
          <a:p>
            <a:r>
              <a:rPr lang="en-US" dirty="0">
                <a:solidFill>
                  <a:srgbClr val="C00000"/>
                </a:solidFill>
              </a:rPr>
              <a:t>Today we look at Jesus’ testimony before the leaders of the day.</a:t>
            </a:r>
          </a:p>
          <a:p>
            <a:pPr lvl="1"/>
            <a:r>
              <a:rPr lang="en-US" dirty="0">
                <a:solidFill>
                  <a:srgbClr val="C00000"/>
                </a:solidFill>
              </a:rPr>
              <a:t>He told them they were ignoring the truth right before their eyes.</a:t>
            </a:r>
          </a:p>
          <a:p>
            <a:pPr lvl="1"/>
            <a:r>
              <a:rPr lang="en-US" dirty="0">
                <a:solidFill>
                  <a:srgbClr val="C00000"/>
                </a:solidFill>
              </a:rPr>
              <a:t>He gives them evidence that He is the Messiah.</a:t>
            </a:r>
          </a:p>
          <a:p>
            <a:pPr lvl="1"/>
            <a:r>
              <a:rPr lang="en-US" dirty="0">
                <a:solidFill>
                  <a:srgbClr val="C00000"/>
                </a:solidFill>
              </a:rPr>
              <a:t>We will consider how we respond to Jesus authority in our lives.</a:t>
            </a:r>
          </a:p>
          <a:p>
            <a:endParaRPr lang="en-US" dirty="0"/>
          </a:p>
        </p:txBody>
      </p:sp>
      <p:grpSp>
        <p:nvGrpSpPr>
          <p:cNvPr id="4" name="Group 3">
            <a:extLst>
              <a:ext uri="{FF2B5EF4-FFF2-40B4-BE49-F238E27FC236}">
                <a16:creationId xmlns:a16="http://schemas.microsoft.com/office/drawing/2014/main" id="{932930F5-5141-1828-3719-115A9E2DD29A}"/>
              </a:ext>
            </a:extLst>
          </p:cNvPr>
          <p:cNvGrpSpPr/>
          <p:nvPr/>
        </p:nvGrpSpPr>
        <p:grpSpPr>
          <a:xfrm>
            <a:off x="1680331" y="3009418"/>
            <a:ext cx="9010854" cy="2587391"/>
            <a:chOff x="1989992" y="2997089"/>
            <a:chExt cx="9010854" cy="2587391"/>
          </a:xfrm>
        </p:grpSpPr>
        <p:pic>
          <p:nvPicPr>
            <p:cNvPr id="1026" name="Picture 2" descr="Courtroom">
              <a:extLst>
                <a:ext uri="{FF2B5EF4-FFF2-40B4-BE49-F238E27FC236}">
                  <a16:creationId xmlns:a16="http://schemas.microsoft.com/office/drawing/2014/main" id="{CC0C5F18-256B-0044-6A2D-42CB7A80B8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463"/>
            <a:stretch>
              <a:fillRect/>
            </a:stretch>
          </p:blipFill>
          <p:spPr bwMode="auto">
            <a:xfrm>
              <a:off x="4551353" y="3429000"/>
              <a:ext cx="2959120" cy="2155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Robert) Businessman is Turning Down a Deal">
              <a:extLst>
                <a:ext uri="{FF2B5EF4-FFF2-40B4-BE49-F238E27FC236}">
                  <a16:creationId xmlns:a16="http://schemas.microsoft.com/office/drawing/2014/main" id="{E5CA5337-E3E3-64DF-60FC-AE0F7EAABA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7078" y="3170712"/>
              <a:ext cx="2413768" cy="2413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Lawyer">
              <a:extLst>
                <a:ext uri="{FF2B5EF4-FFF2-40B4-BE49-F238E27FC236}">
                  <a16:creationId xmlns:a16="http://schemas.microsoft.com/office/drawing/2014/main" id="{D7E915FB-9CFF-2FE0-EC59-3DBF0AA0AD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992" y="2997089"/>
              <a:ext cx="1484756" cy="2587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5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The </a:t>
            </a:r>
            <a:r>
              <a:rPr lang="en-US" sz="5500" dirty="0">
                <a:solidFill>
                  <a:srgbClr val="FFFF00"/>
                </a:solidFill>
              </a:rPr>
              <a:t>Expert</a:t>
            </a:r>
            <a:r>
              <a:rPr lang="en-US" sz="5500" dirty="0"/>
              <a:t> Witness: The </a:t>
            </a:r>
            <a:br>
              <a:rPr lang="en-US" sz="5500" dirty="0"/>
            </a:br>
            <a:r>
              <a:rPr lang="en-US" sz="5500" dirty="0"/>
              <a:t>Son’s </a:t>
            </a:r>
            <a:r>
              <a:rPr lang="en-US" sz="5500" dirty="0">
                <a:solidFill>
                  <a:srgbClr val="FFFF00"/>
                </a:solidFill>
              </a:rPr>
              <a:t>Word</a:t>
            </a:r>
            <a:r>
              <a:rPr lang="en-US" sz="5500" dirty="0"/>
              <a:t> and </a:t>
            </a:r>
            <a:r>
              <a:rPr lang="en-US" sz="5500" dirty="0">
                <a:solidFill>
                  <a:srgbClr val="FFFF00"/>
                </a:solidFill>
              </a:rPr>
              <a:t>Authority</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4CDA-C074-9387-947A-CEE684561F19}"/>
              </a:ext>
            </a:extLst>
          </p:cNvPr>
          <p:cNvSpPr>
            <a:spLocks noGrp="1"/>
          </p:cNvSpPr>
          <p:nvPr>
            <p:ph type="title"/>
          </p:nvPr>
        </p:nvSpPr>
        <p:spPr/>
        <p:txBody>
          <a:bodyPr/>
          <a:lstStyle/>
          <a:p>
            <a:pPr algn="l"/>
            <a:r>
              <a:rPr lang="en-US" dirty="0"/>
              <a:t>Listen for an assassination plan.</a:t>
            </a:r>
          </a:p>
        </p:txBody>
      </p:sp>
      <p:sp>
        <p:nvSpPr>
          <p:cNvPr id="3" name="Content Placeholder 2">
            <a:extLst>
              <a:ext uri="{FF2B5EF4-FFF2-40B4-BE49-F238E27FC236}">
                <a16:creationId xmlns:a16="http://schemas.microsoft.com/office/drawing/2014/main" id="{F6D73BF6-6771-395D-B01E-471C4ED2F013}"/>
              </a:ext>
            </a:extLst>
          </p:cNvPr>
          <p:cNvSpPr>
            <a:spLocks noGrp="1"/>
          </p:cNvSpPr>
          <p:nvPr>
            <p:ph idx="1"/>
          </p:nvPr>
        </p:nvSpPr>
        <p:spPr>
          <a:xfrm>
            <a:off x="1194604" y="1825625"/>
            <a:ext cx="9802792" cy="4351338"/>
          </a:xfrm>
        </p:spPr>
        <p:txBody>
          <a:bodyPr/>
          <a:lstStyle/>
          <a:p>
            <a:pPr marL="0" indent="0" algn="ctr">
              <a:buNone/>
            </a:pPr>
            <a:r>
              <a:rPr lang="en-US" dirty="0"/>
              <a:t>John 5:17-20 (NIV)  Jesus said to them, "My Father is always at his work to this very day, and I, too, am working." 18  For this reason the Jews tried all the harder to kill him; not only was he breaking the Sabbath, but he was even calling God his own Father, making himself equal with God. 19  Jesus gave</a:t>
            </a:r>
          </a:p>
        </p:txBody>
      </p:sp>
    </p:spTree>
    <p:extLst>
      <p:ext uri="{BB962C8B-B14F-4D97-AF65-F5344CB8AC3E}">
        <p14:creationId xmlns:p14="http://schemas.microsoft.com/office/powerpoint/2010/main" val="26895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0BA5F-0E8E-A209-5DBE-80F1D321E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B55F0-4AC7-89BD-3799-48615EBE5A18}"/>
              </a:ext>
            </a:extLst>
          </p:cNvPr>
          <p:cNvSpPr>
            <a:spLocks noGrp="1"/>
          </p:cNvSpPr>
          <p:nvPr>
            <p:ph type="title"/>
          </p:nvPr>
        </p:nvSpPr>
        <p:spPr/>
        <p:txBody>
          <a:bodyPr/>
          <a:lstStyle/>
          <a:p>
            <a:pPr algn="l"/>
            <a:r>
              <a:rPr lang="en-US" dirty="0"/>
              <a:t>Listen for an assassination plan.</a:t>
            </a:r>
          </a:p>
        </p:txBody>
      </p:sp>
      <p:sp>
        <p:nvSpPr>
          <p:cNvPr id="3" name="Content Placeholder 2">
            <a:extLst>
              <a:ext uri="{FF2B5EF4-FFF2-40B4-BE49-F238E27FC236}">
                <a16:creationId xmlns:a16="http://schemas.microsoft.com/office/drawing/2014/main" id="{2B63BC44-D879-BA88-8E15-D56282B01FAE}"/>
              </a:ext>
            </a:extLst>
          </p:cNvPr>
          <p:cNvSpPr>
            <a:spLocks noGrp="1"/>
          </p:cNvSpPr>
          <p:nvPr>
            <p:ph idx="1"/>
          </p:nvPr>
        </p:nvSpPr>
        <p:spPr>
          <a:xfrm>
            <a:off x="1194604" y="1825625"/>
            <a:ext cx="9802792" cy="4351338"/>
          </a:xfrm>
        </p:spPr>
        <p:txBody>
          <a:bodyPr/>
          <a:lstStyle/>
          <a:p>
            <a:pPr marL="0" indent="0" algn="ctr">
              <a:buNone/>
            </a:pPr>
            <a:r>
              <a:rPr lang="en-US" dirty="0"/>
              <a:t>them this answer: "I tell you the truth, the Son can do nothing by himself; he can do only what he sees his Father doing, because whatever the Father does the Son also does. 20  For the Father loves the Son and shows him all he does. Yes, to your amazement he will show him even greater things than these.</a:t>
            </a:r>
          </a:p>
        </p:txBody>
      </p:sp>
      <p:pic>
        <p:nvPicPr>
          <p:cNvPr id="5" name="Picture 4">
            <a:extLst>
              <a:ext uri="{FF2B5EF4-FFF2-40B4-BE49-F238E27FC236}">
                <a16:creationId xmlns:a16="http://schemas.microsoft.com/office/drawing/2014/main" id="{4DB44A95-A730-16B8-F17B-BA1D094BA7D7}"/>
              </a:ext>
            </a:extLst>
          </p:cNvPr>
          <p:cNvPicPr>
            <a:picLocks noChangeAspect="1"/>
          </p:cNvPicPr>
          <p:nvPr/>
        </p:nvPicPr>
        <p:blipFill>
          <a:blip r:embed="rId2"/>
          <a:stretch>
            <a:fillRect/>
          </a:stretch>
        </p:blipFill>
        <p:spPr>
          <a:xfrm>
            <a:off x="4885605" y="5786934"/>
            <a:ext cx="1980952" cy="278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21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B153-DC67-BD38-9E9F-76FCEE52ABE9}"/>
              </a:ext>
            </a:extLst>
          </p:cNvPr>
          <p:cNvSpPr>
            <a:spLocks noGrp="1"/>
          </p:cNvSpPr>
          <p:nvPr>
            <p:ph type="title"/>
          </p:nvPr>
        </p:nvSpPr>
        <p:spPr/>
        <p:txBody>
          <a:bodyPr/>
          <a:lstStyle/>
          <a:p>
            <a:r>
              <a:rPr lang="en-US" dirty="0"/>
              <a:t>The Son’s Word and Authority</a:t>
            </a:r>
          </a:p>
        </p:txBody>
      </p:sp>
      <p:sp>
        <p:nvSpPr>
          <p:cNvPr id="3" name="Content Placeholder 2">
            <a:extLst>
              <a:ext uri="{FF2B5EF4-FFF2-40B4-BE49-F238E27FC236}">
                <a16:creationId xmlns:a16="http://schemas.microsoft.com/office/drawing/2014/main" id="{B6AA5218-6663-CBB8-D6FC-08378A03F84C}"/>
              </a:ext>
            </a:extLst>
          </p:cNvPr>
          <p:cNvSpPr>
            <a:spLocks noGrp="1"/>
          </p:cNvSpPr>
          <p:nvPr>
            <p:ph idx="1"/>
          </p:nvPr>
        </p:nvSpPr>
        <p:spPr/>
        <p:txBody>
          <a:bodyPr/>
          <a:lstStyle/>
          <a:p>
            <a:r>
              <a:rPr lang="en-US" dirty="0"/>
              <a:t>What words and phrases point to the source of Jesus’ power to act? </a:t>
            </a:r>
          </a:p>
          <a:p>
            <a:endParaRPr lang="en-US" dirty="0"/>
          </a:p>
        </p:txBody>
      </p:sp>
      <p:sp>
        <p:nvSpPr>
          <p:cNvPr id="4" name="TextBox 3">
            <a:extLst>
              <a:ext uri="{FF2B5EF4-FFF2-40B4-BE49-F238E27FC236}">
                <a16:creationId xmlns:a16="http://schemas.microsoft.com/office/drawing/2014/main" id="{0728FB38-9C8C-73CA-E6CF-77A34C165467}"/>
              </a:ext>
            </a:extLst>
          </p:cNvPr>
          <p:cNvSpPr txBox="1"/>
          <p:nvPr/>
        </p:nvSpPr>
        <p:spPr>
          <a:xfrm>
            <a:off x="1257782" y="3298784"/>
            <a:ext cx="9676435" cy="3046988"/>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 Jesus gave them this answer: "I tell you the truth, the Son can do nothing by himself; he can do only what he sees his Father doing, because whatever the Father does the Son also does.   For the Father loves the Son and shows him all he does. Yes, to your amazement he will show him even greater things than these.</a:t>
            </a:r>
          </a:p>
        </p:txBody>
      </p:sp>
    </p:spTree>
    <p:extLst>
      <p:ext uri="{BB962C8B-B14F-4D97-AF65-F5344CB8AC3E}">
        <p14:creationId xmlns:p14="http://schemas.microsoft.com/office/powerpoint/2010/main" val="307270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D4D5-5BD6-4906-4FA4-8E04FC217BCA}"/>
              </a:ext>
            </a:extLst>
          </p:cNvPr>
          <p:cNvSpPr>
            <a:spLocks noGrp="1"/>
          </p:cNvSpPr>
          <p:nvPr>
            <p:ph type="title"/>
          </p:nvPr>
        </p:nvSpPr>
        <p:spPr/>
        <p:txBody>
          <a:bodyPr/>
          <a:lstStyle/>
          <a:p>
            <a:r>
              <a:rPr lang="en-US" dirty="0"/>
              <a:t>The Son’s Word and Authority</a:t>
            </a:r>
          </a:p>
        </p:txBody>
      </p:sp>
      <p:sp>
        <p:nvSpPr>
          <p:cNvPr id="3" name="Content Placeholder 2">
            <a:extLst>
              <a:ext uri="{FF2B5EF4-FFF2-40B4-BE49-F238E27FC236}">
                <a16:creationId xmlns:a16="http://schemas.microsoft.com/office/drawing/2014/main" id="{FBBB8786-F1BB-BA8C-4354-C2D8FA2773CD}"/>
              </a:ext>
            </a:extLst>
          </p:cNvPr>
          <p:cNvSpPr>
            <a:spLocks noGrp="1"/>
          </p:cNvSpPr>
          <p:nvPr>
            <p:ph idx="1"/>
          </p:nvPr>
        </p:nvSpPr>
        <p:spPr/>
        <p:txBody>
          <a:bodyPr/>
          <a:lstStyle/>
          <a:p>
            <a:r>
              <a:rPr lang="en-US" dirty="0"/>
              <a:t>What can we learn from the fact that the Son gives life to “whom He wishes” or “to whom He is pleased to give it”?</a:t>
            </a:r>
          </a:p>
          <a:p>
            <a:r>
              <a:rPr lang="en-US" dirty="0"/>
              <a:t>What did Jesus say that suggests what the Father does through the Son is not limited? What was at least one greater work that the Son would do?</a:t>
            </a:r>
          </a:p>
          <a:p>
            <a:endParaRPr lang="en-US" dirty="0"/>
          </a:p>
        </p:txBody>
      </p:sp>
    </p:spTree>
    <p:extLst>
      <p:ext uri="{BB962C8B-B14F-4D97-AF65-F5344CB8AC3E}">
        <p14:creationId xmlns:p14="http://schemas.microsoft.com/office/powerpoint/2010/main" val="343164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D1A8-1175-7D1A-FD65-0163D2ECD57F}"/>
              </a:ext>
            </a:extLst>
          </p:cNvPr>
          <p:cNvSpPr>
            <a:spLocks noGrp="1"/>
          </p:cNvSpPr>
          <p:nvPr>
            <p:ph type="title"/>
          </p:nvPr>
        </p:nvSpPr>
        <p:spPr/>
        <p:txBody>
          <a:bodyPr/>
          <a:lstStyle/>
          <a:p>
            <a:r>
              <a:rPr lang="en-US" dirty="0"/>
              <a:t>The Son’s Word and Authority</a:t>
            </a:r>
          </a:p>
        </p:txBody>
      </p:sp>
      <p:sp>
        <p:nvSpPr>
          <p:cNvPr id="3" name="Content Placeholder 2">
            <a:extLst>
              <a:ext uri="{FF2B5EF4-FFF2-40B4-BE49-F238E27FC236}">
                <a16:creationId xmlns:a16="http://schemas.microsoft.com/office/drawing/2014/main" id="{EE21EEE6-0A92-93EA-AB39-F959984D7B8B}"/>
              </a:ext>
            </a:extLst>
          </p:cNvPr>
          <p:cNvSpPr>
            <a:spLocks noGrp="1"/>
          </p:cNvSpPr>
          <p:nvPr>
            <p:ph idx="1"/>
          </p:nvPr>
        </p:nvSpPr>
        <p:spPr/>
        <p:txBody>
          <a:bodyPr/>
          <a:lstStyle/>
          <a:p>
            <a:r>
              <a:rPr lang="en-US" dirty="0">
                <a:solidFill>
                  <a:srgbClr val="C00000"/>
                </a:solidFill>
              </a:rPr>
              <a:t>Note how the courtroom image of an expert witness helps us understand Jesus’s relationship with the Father and His authority over all. </a:t>
            </a:r>
          </a:p>
          <a:p>
            <a:pPr lvl="1"/>
            <a:r>
              <a:rPr lang="en-US" dirty="0">
                <a:solidFill>
                  <a:srgbClr val="C00000"/>
                </a:solidFill>
              </a:rPr>
              <a:t>Jesus acts only with/by the authority/direction of God the Father</a:t>
            </a:r>
          </a:p>
          <a:p>
            <a:pPr lvl="1"/>
            <a:r>
              <a:rPr lang="en-US" dirty="0">
                <a:solidFill>
                  <a:srgbClr val="C00000"/>
                </a:solidFill>
              </a:rPr>
              <a:t>God the Father will speak</a:t>
            </a:r>
          </a:p>
          <a:p>
            <a:pPr lvl="1"/>
            <a:r>
              <a:rPr lang="en-US" dirty="0">
                <a:solidFill>
                  <a:srgbClr val="C00000"/>
                </a:solidFill>
              </a:rPr>
              <a:t>Those who hear/listen will live</a:t>
            </a:r>
          </a:p>
          <a:p>
            <a:endParaRPr lang="en-US" dirty="0"/>
          </a:p>
        </p:txBody>
      </p:sp>
    </p:spTree>
    <p:extLst>
      <p:ext uri="{BB962C8B-B14F-4D97-AF65-F5344CB8AC3E}">
        <p14:creationId xmlns:p14="http://schemas.microsoft.com/office/powerpoint/2010/main" val="32255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63</TotalTime>
  <Words>1507</Words>
  <Application>Microsoft Office PowerPoint</Application>
  <PresentationFormat>Widescreen</PresentationFormat>
  <Paragraphs>86</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ADLaM Display</vt:lpstr>
      <vt:lpstr>Arial</vt:lpstr>
      <vt:lpstr>Calibri</vt:lpstr>
      <vt:lpstr>Comic Sans MS</vt:lpstr>
      <vt:lpstr>HelveticaNeueLT Std Lt</vt:lpstr>
      <vt:lpstr>Office Theme</vt:lpstr>
      <vt:lpstr>1_Office Theme</vt:lpstr>
      <vt:lpstr>PowerPoint Presentation</vt:lpstr>
      <vt:lpstr>Video Introduction</vt:lpstr>
      <vt:lpstr>Who do you trust?</vt:lpstr>
      <vt:lpstr>1. The Expert Witness: The  Son’s Word and Authority. </vt:lpstr>
      <vt:lpstr>Listen for an assassination plan.</vt:lpstr>
      <vt:lpstr>Listen for an assassination plan.</vt:lpstr>
      <vt:lpstr>The Son’s Word and Authority</vt:lpstr>
      <vt:lpstr>The Son’s Word and Authority</vt:lpstr>
      <vt:lpstr>The Son’s Word and Authority</vt:lpstr>
      <vt:lpstr>The Son’s Word and Authority</vt:lpstr>
      <vt:lpstr>The Son’s Word and Authority</vt:lpstr>
      <vt:lpstr>The Son’s Word and Authority</vt:lpstr>
      <vt:lpstr>2. The Corroborating  Witnesses: John the Baptist, Works, the Father, Scripture.</vt:lpstr>
      <vt:lpstr>Listen for three witnesses.</vt:lpstr>
      <vt:lpstr>Listen for three witnesses.</vt:lpstr>
      <vt:lpstr>Listen for three witnesses.</vt:lpstr>
      <vt:lpstr>Corroborating Witnesses</vt:lpstr>
      <vt:lpstr>Corroborating Witnesses</vt:lpstr>
      <vt:lpstr>3. The Verdict of Rejection: Ignoring the Witness,  Rejecting Christ.</vt:lpstr>
      <vt:lpstr>Listen for Jesus’ verdict.</vt:lpstr>
      <vt:lpstr>Listen for Jesus’ verdict.</vt:lpstr>
      <vt:lpstr>The Verdict of Rejection</vt:lpstr>
      <vt:lpstr>The Verdict of Rejection</vt:lpstr>
      <vt:lpstr>The Verdict of Rejection</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2026-04-09T19:30:51Z</dcterms:created>
  <dcterms:modified xsi:type="dcterms:W3CDTF">2026-04-09T20:34:50Z</dcterms:modified>
</cp:coreProperties>
</file>