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79" r:id="rId6"/>
    <p:sldId id="569" r:id="rId7"/>
    <p:sldId id="580" r:id="rId8"/>
    <p:sldId id="581" r:id="rId9"/>
    <p:sldId id="582" r:id="rId10"/>
    <p:sldId id="583" r:id="rId11"/>
    <p:sldId id="584" r:id="rId12"/>
    <p:sldId id="793" r:id="rId13"/>
    <p:sldId id="585" r:id="rId14"/>
    <p:sldId id="586" r:id="rId15"/>
    <p:sldId id="794" r:id="rId16"/>
    <p:sldId id="795" r:id="rId17"/>
    <p:sldId id="797" r:id="rId18"/>
    <p:sldId id="796" r:id="rId19"/>
    <p:sldId id="798" r:id="rId20"/>
    <p:sldId id="799" r:id="rId21"/>
    <p:sldId id="800" r:id="rId22"/>
    <p:sldId id="801" r:id="rId23"/>
    <p:sldId id="802" r:id="rId24"/>
    <p:sldId id="803" r:id="rId25"/>
    <p:sldId id="804" r:id="rId26"/>
    <p:sldId id="805" r:id="rId27"/>
    <p:sldId id="8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922426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012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383216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8690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045245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482379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8364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48000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14067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757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829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355038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1513836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244925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59138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225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wuv3ewp" TargetMode="External"/><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s://tinyurl.com/4f8w9ee4" TargetMode="Externa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722" y="-142504"/>
            <a:ext cx="12227441" cy="7000503"/>
          </a:xfrm>
          <a:prstGeom prst="rect">
            <a:avLst/>
          </a:prstGeom>
        </p:spPr>
      </p:pic>
      <p:sp>
        <p:nvSpPr>
          <p:cNvPr id="2" name="TextBox 1">
            <a:extLst>
              <a:ext uri="{FF2B5EF4-FFF2-40B4-BE49-F238E27FC236}">
                <a16:creationId xmlns:a16="http://schemas.microsoft.com/office/drawing/2014/main" id="{642ACE74-E9B1-4859-69B1-0D9EDD81896C}"/>
              </a:ext>
            </a:extLst>
          </p:cNvPr>
          <p:cNvSpPr txBox="1"/>
          <p:nvPr/>
        </p:nvSpPr>
        <p:spPr>
          <a:xfrm>
            <a:off x="1785255" y="5759532"/>
            <a:ext cx="8621485" cy="646331"/>
          </a:xfrm>
          <a:prstGeom prst="rect">
            <a:avLst/>
          </a:prstGeom>
          <a:noFill/>
        </p:spPr>
        <p:txBody>
          <a:bodyPr wrap="square" rtlCol="0">
            <a:spAutoFit/>
          </a:bodyPr>
          <a:lstStyle/>
          <a:p>
            <a:pPr algn="ctr"/>
            <a:r>
              <a:rPr lang="en-US" sz="3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Introduction to The Gospel of John</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0902-4522-0432-3C05-C94849C06A3D}"/>
              </a:ext>
            </a:extLst>
          </p:cNvPr>
          <p:cNvSpPr>
            <a:spLocks noGrp="1"/>
          </p:cNvSpPr>
          <p:nvPr>
            <p:ph type="title"/>
          </p:nvPr>
        </p:nvSpPr>
        <p:spPr/>
        <p:txBody>
          <a:bodyPr/>
          <a:lstStyle/>
          <a:p>
            <a:r>
              <a:rPr lang="en-US" dirty="0"/>
              <a:t>The Word – Present in Creation</a:t>
            </a:r>
          </a:p>
        </p:txBody>
      </p:sp>
      <p:sp>
        <p:nvSpPr>
          <p:cNvPr id="3" name="Content Placeholder 2">
            <a:extLst>
              <a:ext uri="{FF2B5EF4-FFF2-40B4-BE49-F238E27FC236}">
                <a16:creationId xmlns:a16="http://schemas.microsoft.com/office/drawing/2014/main" id="{FEF12466-D5EC-DE0F-47E1-15FC885F7079}"/>
              </a:ext>
            </a:extLst>
          </p:cNvPr>
          <p:cNvSpPr>
            <a:spLocks noGrp="1"/>
          </p:cNvSpPr>
          <p:nvPr>
            <p:ph idx="1"/>
          </p:nvPr>
        </p:nvSpPr>
        <p:spPr/>
        <p:txBody>
          <a:bodyPr/>
          <a:lstStyle/>
          <a:p>
            <a:r>
              <a:rPr lang="en-US" dirty="0"/>
              <a:t>Verse 5 speaks of the darkness not understanding “the light.”  Why do you think that happens?</a:t>
            </a:r>
          </a:p>
          <a:p>
            <a:r>
              <a:rPr lang="en-US" dirty="0"/>
              <a:t>How can you be more receptive to God’s light in your life?</a:t>
            </a:r>
          </a:p>
          <a:p>
            <a:endParaRPr lang="en-US" dirty="0"/>
          </a:p>
        </p:txBody>
      </p:sp>
    </p:spTree>
    <p:extLst>
      <p:ext uri="{BB962C8B-B14F-4D97-AF65-F5344CB8AC3E}">
        <p14:creationId xmlns:p14="http://schemas.microsoft.com/office/powerpoint/2010/main" val="249572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The Word — True </a:t>
            </a:r>
            <a:r>
              <a:rPr lang="en-US" sz="5500" dirty="0">
                <a:solidFill>
                  <a:srgbClr val="FFFF00"/>
                </a:solidFill>
              </a:rPr>
              <a:t>Light</a:t>
            </a:r>
            <a:r>
              <a:rPr lang="en-US" sz="5500" dirty="0"/>
              <a:t> </a:t>
            </a:r>
            <a:br>
              <a:rPr lang="en-US" sz="5500" dirty="0"/>
            </a:br>
            <a:r>
              <a:rPr lang="en-US" sz="5500" dirty="0"/>
              <a:t>and True </a:t>
            </a:r>
            <a:r>
              <a:rPr lang="en-US" sz="5500" dirty="0">
                <a:solidFill>
                  <a:srgbClr val="FFFF00"/>
                </a:solidFill>
              </a:rPr>
              <a:t>Life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14790-E890-4425-E419-66A282F83E2D}"/>
              </a:ext>
            </a:extLst>
          </p:cNvPr>
          <p:cNvSpPr>
            <a:spLocks noGrp="1"/>
          </p:cNvSpPr>
          <p:nvPr>
            <p:ph type="title"/>
          </p:nvPr>
        </p:nvSpPr>
        <p:spPr/>
        <p:txBody>
          <a:bodyPr/>
          <a:lstStyle/>
          <a:p>
            <a:pPr algn="l"/>
            <a:r>
              <a:rPr lang="en-US" dirty="0"/>
              <a:t>Listen for thoughts about light</a:t>
            </a:r>
          </a:p>
        </p:txBody>
      </p:sp>
      <p:sp>
        <p:nvSpPr>
          <p:cNvPr id="3" name="Content Placeholder 2">
            <a:extLst>
              <a:ext uri="{FF2B5EF4-FFF2-40B4-BE49-F238E27FC236}">
                <a16:creationId xmlns:a16="http://schemas.microsoft.com/office/drawing/2014/main" id="{81DEF755-456E-013A-83C8-28D04B20DDDC}"/>
              </a:ext>
            </a:extLst>
          </p:cNvPr>
          <p:cNvSpPr>
            <a:spLocks noGrp="1"/>
          </p:cNvSpPr>
          <p:nvPr>
            <p:ph idx="1"/>
          </p:nvPr>
        </p:nvSpPr>
        <p:spPr/>
        <p:txBody>
          <a:bodyPr/>
          <a:lstStyle/>
          <a:p>
            <a:pPr marL="0" indent="0" algn="ctr">
              <a:buNone/>
            </a:pPr>
            <a:r>
              <a:rPr lang="en-US" dirty="0"/>
              <a:t>John 1:6-13 (NIV)  There came a man who was sent from God; his name was John. 7  He came as a witness to testify concerning that light, so that through him all men might believe. 8  He himself was not the light; he came only as a witness to the light. 9  The true light that gives light to every man was coming into the world. 10  He was in the world, and though</a:t>
            </a:r>
          </a:p>
        </p:txBody>
      </p:sp>
    </p:spTree>
    <p:extLst>
      <p:ext uri="{BB962C8B-B14F-4D97-AF65-F5344CB8AC3E}">
        <p14:creationId xmlns:p14="http://schemas.microsoft.com/office/powerpoint/2010/main" val="33486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47E9E-4CFE-F74E-091D-4DACF11F0E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FACEF-FD4F-80AA-113A-512335624ED3}"/>
              </a:ext>
            </a:extLst>
          </p:cNvPr>
          <p:cNvSpPr>
            <a:spLocks noGrp="1"/>
          </p:cNvSpPr>
          <p:nvPr>
            <p:ph type="title"/>
          </p:nvPr>
        </p:nvSpPr>
        <p:spPr/>
        <p:txBody>
          <a:bodyPr/>
          <a:lstStyle/>
          <a:p>
            <a:pPr algn="l"/>
            <a:r>
              <a:rPr lang="en-US" dirty="0"/>
              <a:t>Listen for thoughts about light</a:t>
            </a:r>
          </a:p>
        </p:txBody>
      </p:sp>
      <p:sp>
        <p:nvSpPr>
          <p:cNvPr id="3" name="Content Placeholder 2">
            <a:extLst>
              <a:ext uri="{FF2B5EF4-FFF2-40B4-BE49-F238E27FC236}">
                <a16:creationId xmlns:a16="http://schemas.microsoft.com/office/drawing/2014/main" id="{90667D44-E9C7-DB6D-1221-D69380E83375}"/>
              </a:ext>
            </a:extLst>
          </p:cNvPr>
          <p:cNvSpPr>
            <a:spLocks noGrp="1"/>
          </p:cNvSpPr>
          <p:nvPr>
            <p:ph idx="1"/>
          </p:nvPr>
        </p:nvSpPr>
        <p:spPr>
          <a:xfrm>
            <a:off x="1219682" y="1690688"/>
            <a:ext cx="9752635" cy="4351338"/>
          </a:xfrm>
        </p:spPr>
        <p:txBody>
          <a:bodyPr/>
          <a:lstStyle/>
          <a:p>
            <a:pPr marL="0" indent="0" algn="ctr">
              <a:buNone/>
            </a:pPr>
            <a:r>
              <a:rPr lang="en-US" dirty="0"/>
              <a:t>the world was made through him, the world did not recognize him. 11  He came to that which was his own, but his own did not receive him. 12  Yet to all who received him, to those who believed in his name, he gave the right to become children of God-- 13  children born not of natural descent, nor of human decision or a husband's will, but born of God.</a:t>
            </a:r>
          </a:p>
        </p:txBody>
      </p:sp>
      <p:pic>
        <p:nvPicPr>
          <p:cNvPr id="4" name="Picture 3">
            <a:extLst>
              <a:ext uri="{FF2B5EF4-FFF2-40B4-BE49-F238E27FC236}">
                <a16:creationId xmlns:a16="http://schemas.microsoft.com/office/drawing/2014/main" id="{0DC636FE-8A19-7DBC-DBE3-A5CAC6A7CAF5}"/>
              </a:ext>
            </a:extLst>
          </p:cNvPr>
          <p:cNvPicPr>
            <a:picLocks noChangeAspect="1"/>
          </p:cNvPicPr>
          <p:nvPr/>
        </p:nvPicPr>
        <p:blipFill>
          <a:blip r:embed="rId2"/>
          <a:stretch>
            <a:fillRect/>
          </a:stretch>
        </p:blipFill>
        <p:spPr>
          <a:xfrm>
            <a:off x="5343439" y="5894407"/>
            <a:ext cx="1505119"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6912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8FD2-5EFB-FF27-4B73-5C6818440226}"/>
              </a:ext>
            </a:extLst>
          </p:cNvPr>
          <p:cNvSpPr>
            <a:spLocks noGrp="1"/>
          </p:cNvSpPr>
          <p:nvPr>
            <p:ph type="title"/>
          </p:nvPr>
        </p:nvSpPr>
        <p:spPr/>
        <p:txBody>
          <a:bodyPr/>
          <a:lstStyle/>
          <a:p>
            <a:r>
              <a:rPr lang="en-US" dirty="0"/>
              <a:t>The Word – True Light and True Life</a:t>
            </a:r>
          </a:p>
        </p:txBody>
      </p:sp>
      <p:sp>
        <p:nvSpPr>
          <p:cNvPr id="3" name="Content Placeholder 2">
            <a:extLst>
              <a:ext uri="{FF2B5EF4-FFF2-40B4-BE49-F238E27FC236}">
                <a16:creationId xmlns:a16="http://schemas.microsoft.com/office/drawing/2014/main" id="{3A7EE570-0FF7-ED02-A40E-AEE38DF6B0F5}"/>
              </a:ext>
            </a:extLst>
          </p:cNvPr>
          <p:cNvSpPr>
            <a:spLocks noGrp="1"/>
          </p:cNvSpPr>
          <p:nvPr>
            <p:ph idx="1"/>
          </p:nvPr>
        </p:nvSpPr>
        <p:spPr/>
        <p:txBody>
          <a:bodyPr/>
          <a:lstStyle/>
          <a:p>
            <a:r>
              <a:rPr lang="en-US" dirty="0"/>
              <a:t>How did the “true light” give light to every person? </a:t>
            </a:r>
          </a:p>
          <a:p>
            <a:r>
              <a:rPr lang="en-US" dirty="0"/>
              <a:t>Why didn’t the world recognize the light? </a:t>
            </a:r>
          </a:p>
          <a:p>
            <a:r>
              <a:rPr lang="en-US" dirty="0"/>
              <a:t>What’s the difference between believing </a:t>
            </a:r>
            <a:r>
              <a:rPr lang="en-US" i="1" dirty="0"/>
              <a:t>about</a:t>
            </a:r>
            <a:r>
              <a:rPr lang="en-US" dirty="0"/>
              <a:t> Jesus and believing </a:t>
            </a:r>
            <a:r>
              <a:rPr lang="en-US" i="1" dirty="0"/>
              <a:t>in</a:t>
            </a:r>
            <a:r>
              <a:rPr lang="en-US" dirty="0"/>
              <a:t> Jesus?  In what way does </a:t>
            </a:r>
            <a:r>
              <a:rPr lang="en-US" i="1" dirty="0"/>
              <a:t>believe in </a:t>
            </a:r>
            <a:r>
              <a:rPr lang="en-US" dirty="0"/>
              <a:t> mean more than intellectual assent?</a:t>
            </a:r>
          </a:p>
          <a:p>
            <a:endParaRPr lang="en-US" dirty="0"/>
          </a:p>
        </p:txBody>
      </p:sp>
      <p:graphicFrame>
        <p:nvGraphicFramePr>
          <p:cNvPr id="4" name="Table 3">
            <a:extLst>
              <a:ext uri="{FF2B5EF4-FFF2-40B4-BE49-F238E27FC236}">
                <a16:creationId xmlns:a16="http://schemas.microsoft.com/office/drawing/2014/main" id="{E6807B4C-5920-6B56-3AE4-ABEE713D54F0}"/>
              </a:ext>
            </a:extLst>
          </p:cNvPr>
          <p:cNvGraphicFramePr>
            <a:graphicFrameLocks noGrp="1"/>
          </p:cNvGraphicFramePr>
          <p:nvPr>
            <p:extLst>
              <p:ext uri="{D42A27DB-BD31-4B8C-83A1-F6EECF244321}">
                <p14:modId xmlns:p14="http://schemas.microsoft.com/office/powerpoint/2010/main" val="212227540"/>
              </p:ext>
            </p:extLst>
          </p:nvPr>
        </p:nvGraphicFramePr>
        <p:xfrm>
          <a:off x="1101202" y="4848860"/>
          <a:ext cx="10252598" cy="1463040"/>
        </p:xfrm>
        <a:graphic>
          <a:graphicData uri="http://schemas.openxmlformats.org/drawingml/2006/table">
            <a:tbl>
              <a:tblPr firstRow="1" bandRow="1">
                <a:tableStyleId>{5C22544A-7EE6-4342-B048-85BDC9FD1C3A}</a:tableStyleId>
              </a:tblPr>
              <a:tblGrid>
                <a:gridCol w="5126299">
                  <a:extLst>
                    <a:ext uri="{9D8B030D-6E8A-4147-A177-3AD203B41FA5}">
                      <a16:colId xmlns:a16="http://schemas.microsoft.com/office/drawing/2014/main" val="3662612721"/>
                    </a:ext>
                  </a:extLst>
                </a:gridCol>
                <a:gridCol w="5126299">
                  <a:extLst>
                    <a:ext uri="{9D8B030D-6E8A-4147-A177-3AD203B41FA5}">
                      <a16:colId xmlns:a16="http://schemas.microsoft.com/office/drawing/2014/main" val="530998665"/>
                    </a:ext>
                  </a:extLst>
                </a:gridCol>
              </a:tblGrid>
              <a:tr h="176106">
                <a:tc>
                  <a:txBody>
                    <a:bodyPr/>
                    <a:lstStyle/>
                    <a:p>
                      <a:pPr algn="ctr"/>
                      <a:r>
                        <a:rPr lang="en-US" sz="2800" dirty="0"/>
                        <a:t>Believing </a:t>
                      </a:r>
                      <a:r>
                        <a:rPr lang="en-US" sz="2800" i="1" dirty="0">
                          <a:solidFill>
                            <a:srgbClr val="FFFF00"/>
                          </a:solidFill>
                        </a:rPr>
                        <a:t>about</a:t>
                      </a:r>
                      <a:r>
                        <a:rPr lang="en-US" sz="2800" i="0" dirty="0"/>
                        <a:t> Jesus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Believing </a:t>
                      </a:r>
                      <a:r>
                        <a:rPr lang="en-US" sz="2800" i="1" dirty="0">
                          <a:solidFill>
                            <a:srgbClr val="FFFF00"/>
                          </a:solidFill>
                        </a:rPr>
                        <a:t>in</a:t>
                      </a:r>
                      <a:r>
                        <a:rPr lang="en-US" sz="2800" i="0" dirty="0"/>
                        <a:t> Jesus</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2885846"/>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885463"/>
                  </a:ext>
                </a:extLst>
              </a:tr>
            </a:tbl>
          </a:graphicData>
        </a:graphic>
      </p:graphicFrame>
    </p:spTree>
    <p:extLst>
      <p:ext uri="{BB962C8B-B14F-4D97-AF65-F5344CB8AC3E}">
        <p14:creationId xmlns:p14="http://schemas.microsoft.com/office/powerpoint/2010/main" val="182264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257F-09C3-08BF-713D-3A21187A3E45}"/>
              </a:ext>
            </a:extLst>
          </p:cNvPr>
          <p:cNvSpPr>
            <a:spLocks noGrp="1"/>
          </p:cNvSpPr>
          <p:nvPr>
            <p:ph type="title"/>
          </p:nvPr>
        </p:nvSpPr>
        <p:spPr/>
        <p:txBody>
          <a:bodyPr/>
          <a:lstStyle/>
          <a:p>
            <a:r>
              <a:rPr lang="en-US" dirty="0"/>
              <a:t>The Word – True Light and True Life</a:t>
            </a:r>
          </a:p>
        </p:txBody>
      </p:sp>
      <p:sp>
        <p:nvSpPr>
          <p:cNvPr id="3" name="Content Placeholder 2">
            <a:extLst>
              <a:ext uri="{FF2B5EF4-FFF2-40B4-BE49-F238E27FC236}">
                <a16:creationId xmlns:a16="http://schemas.microsoft.com/office/drawing/2014/main" id="{F797F1B6-C38E-9935-2AB8-207EAA125FE7}"/>
              </a:ext>
            </a:extLst>
          </p:cNvPr>
          <p:cNvSpPr>
            <a:spLocks noGrp="1"/>
          </p:cNvSpPr>
          <p:nvPr>
            <p:ph idx="1"/>
          </p:nvPr>
        </p:nvSpPr>
        <p:spPr>
          <a:xfrm>
            <a:off x="838200" y="1825624"/>
            <a:ext cx="10515600" cy="4471003"/>
          </a:xfrm>
        </p:spPr>
        <p:txBody>
          <a:bodyPr>
            <a:normAutofit/>
          </a:bodyPr>
          <a:lstStyle/>
          <a:p>
            <a:r>
              <a:rPr lang="en-US" dirty="0">
                <a:solidFill>
                  <a:srgbClr val="C00000"/>
                </a:solidFill>
              </a:rPr>
              <a:t>C.S. Lewis points out three possibilities about Jesus’ claims</a:t>
            </a:r>
          </a:p>
          <a:p>
            <a:pPr lvl="1"/>
            <a:r>
              <a:rPr lang="en-US" sz="3600" dirty="0">
                <a:solidFill>
                  <a:srgbClr val="C00000"/>
                </a:solidFill>
              </a:rPr>
              <a:t>He was God as He </a:t>
            </a:r>
            <a:r>
              <a:rPr lang="en-US" sz="3600" b="1" dirty="0">
                <a:solidFill>
                  <a:srgbClr val="C00000"/>
                </a:solidFill>
              </a:rPr>
              <a:t>said</a:t>
            </a:r>
            <a:r>
              <a:rPr lang="en-US" sz="3600" dirty="0">
                <a:solidFill>
                  <a:srgbClr val="C00000"/>
                </a:solidFill>
              </a:rPr>
              <a:t> He was … or</a:t>
            </a:r>
          </a:p>
          <a:p>
            <a:pPr lvl="1"/>
            <a:r>
              <a:rPr lang="en-US" sz="3600" dirty="0">
                <a:solidFill>
                  <a:srgbClr val="C00000"/>
                </a:solidFill>
              </a:rPr>
              <a:t>He was a liar … or</a:t>
            </a:r>
          </a:p>
          <a:p>
            <a:pPr lvl="1"/>
            <a:r>
              <a:rPr lang="en-US" sz="3600" dirty="0">
                <a:solidFill>
                  <a:srgbClr val="C00000"/>
                </a:solidFill>
              </a:rPr>
              <a:t>He was a lunatic</a:t>
            </a:r>
          </a:p>
          <a:p>
            <a:r>
              <a:rPr lang="en-US" dirty="0"/>
              <a:t>Why could Lewis make that statement?  Why could Jesus not be merely a good teacher or prophet?</a:t>
            </a:r>
          </a:p>
          <a:p>
            <a:endParaRPr lang="en-US" dirty="0"/>
          </a:p>
        </p:txBody>
      </p:sp>
    </p:spTree>
    <p:extLst>
      <p:ext uri="{BB962C8B-B14F-4D97-AF65-F5344CB8AC3E}">
        <p14:creationId xmlns:p14="http://schemas.microsoft.com/office/powerpoint/2010/main" val="311156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The Word — </a:t>
            </a:r>
            <a:r>
              <a:rPr lang="en-US" sz="5500" dirty="0">
                <a:solidFill>
                  <a:srgbClr val="FFFF00"/>
                </a:solidFill>
              </a:rPr>
              <a:t>Dwells</a:t>
            </a:r>
            <a:r>
              <a:rPr lang="en-US" sz="5500" dirty="0"/>
              <a:t> </a:t>
            </a:r>
            <a:br>
              <a:rPr lang="en-US" sz="5500" dirty="0"/>
            </a:br>
            <a:r>
              <a:rPr lang="en-US" sz="5500" dirty="0"/>
              <a:t>Among His </a:t>
            </a:r>
            <a:r>
              <a:rPr lang="en-US" sz="5500" dirty="0">
                <a:solidFill>
                  <a:srgbClr val="FFFF00"/>
                </a:solidFill>
              </a:rPr>
              <a:t>People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12E6-3552-9F75-6757-5F3FB3E658C8}"/>
              </a:ext>
            </a:extLst>
          </p:cNvPr>
          <p:cNvSpPr>
            <a:spLocks noGrp="1"/>
          </p:cNvSpPr>
          <p:nvPr>
            <p:ph type="title"/>
          </p:nvPr>
        </p:nvSpPr>
        <p:spPr/>
        <p:txBody>
          <a:bodyPr/>
          <a:lstStyle/>
          <a:p>
            <a:pPr algn="l"/>
            <a:r>
              <a:rPr lang="en-US" dirty="0"/>
              <a:t>Listen for more about “the Word.”</a:t>
            </a:r>
          </a:p>
        </p:txBody>
      </p:sp>
      <p:sp>
        <p:nvSpPr>
          <p:cNvPr id="3" name="Content Placeholder 2">
            <a:extLst>
              <a:ext uri="{FF2B5EF4-FFF2-40B4-BE49-F238E27FC236}">
                <a16:creationId xmlns:a16="http://schemas.microsoft.com/office/drawing/2014/main" id="{3192129E-34D9-7F43-BA7E-D401EA07FD68}"/>
              </a:ext>
            </a:extLst>
          </p:cNvPr>
          <p:cNvSpPr>
            <a:spLocks noGrp="1"/>
          </p:cNvSpPr>
          <p:nvPr>
            <p:ph idx="1"/>
          </p:nvPr>
        </p:nvSpPr>
        <p:spPr>
          <a:xfrm>
            <a:off x="1570781" y="1895073"/>
            <a:ext cx="9050438" cy="4351338"/>
          </a:xfrm>
        </p:spPr>
        <p:txBody>
          <a:bodyPr/>
          <a:lstStyle/>
          <a:p>
            <a:pPr marL="0" indent="0" algn="ctr">
              <a:buNone/>
            </a:pPr>
            <a:r>
              <a:rPr lang="en-US" dirty="0"/>
              <a:t>John 1:14-18 (NIV)   The Word became flesh and made his dwelling among us. We have seen his glory, the glory of the One and Only, who came from the Father, full of grace and truth. 15  John testifies concerning him. He cries out, saying, "This was he of whom I said, 'He who comes</a:t>
            </a:r>
          </a:p>
        </p:txBody>
      </p:sp>
    </p:spTree>
    <p:extLst>
      <p:ext uri="{BB962C8B-B14F-4D97-AF65-F5344CB8AC3E}">
        <p14:creationId xmlns:p14="http://schemas.microsoft.com/office/powerpoint/2010/main" val="67833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3818D-78BB-A239-D1AE-93D077F5A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EDC3CB-C120-2375-CFBB-36F049AAA6A7}"/>
              </a:ext>
            </a:extLst>
          </p:cNvPr>
          <p:cNvSpPr>
            <a:spLocks noGrp="1"/>
          </p:cNvSpPr>
          <p:nvPr>
            <p:ph type="title"/>
          </p:nvPr>
        </p:nvSpPr>
        <p:spPr/>
        <p:txBody>
          <a:bodyPr/>
          <a:lstStyle/>
          <a:p>
            <a:pPr algn="l"/>
            <a:r>
              <a:rPr lang="en-US" dirty="0"/>
              <a:t>Listen for more about “the Word.”</a:t>
            </a:r>
          </a:p>
        </p:txBody>
      </p:sp>
      <p:sp>
        <p:nvSpPr>
          <p:cNvPr id="3" name="Content Placeholder 2">
            <a:extLst>
              <a:ext uri="{FF2B5EF4-FFF2-40B4-BE49-F238E27FC236}">
                <a16:creationId xmlns:a16="http://schemas.microsoft.com/office/drawing/2014/main" id="{CDF3F813-895A-44E1-4ABA-D26C4AEF4E5C}"/>
              </a:ext>
            </a:extLst>
          </p:cNvPr>
          <p:cNvSpPr>
            <a:spLocks noGrp="1"/>
          </p:cNvSpPr>
          <p:nvPr>
            <p:ph idx="1"/>
          </p:nvPr>
        </p:nvSpPr>
        <p:spPr>
          <a:xfrm>
            <a:off x="1481800" y="1690688"/>
            <a:ext cx="9228399" cy="4351338"/>
          </a:xfrm>
        </p:spPr>
        <p:txBody>
          <a:bodyPr>
            <a:normAutofit/>
          </a:bodyPr>
          <a:lstStyle/>
          <a:p>
            <a:pPr marL="0" indent="0" algn="ctr">
              <a:buNone/>
            </a:pPr>
            <a:r>
              <a:rPr lang="en-US" dirty="0"/>
              <a:t>after me has surpassed me because he was before me.'" 16  From the fullness of his grace we have all received one blessing after another. 17  For the law was given through Moses; grace and truth came through Jesus Christ. 18  No one has ever seen God, but God the One and Only, who is at the Father's side, has made him known.</a:t>
            </a:r>
          </a:p>
        </p:txBody>
      </p:sp>
      <p:pic>
        <p:nvPicPr>
          <p:cNvPr id="4" name="Picture 3">
            <a:extLst>
              <a:ext uri="{FF2B5EF4-FFF2-40B4-BE49-F238E27FC236}">
                <a16:creationId xmlns:a16="http://schemas.microsoft.com/office/drawing/2014/main" id="{FCB2248B-D15A-934D-AC11-CD99A9B62824}"/>
              </a:ext>
            </a:extLst>
          </p:cNvPr>
          <p:cNvPicPr>
            <a:picLocks noChangeAspect="1"/>
          </p:cNvPicPr>
          <p:nvPr/>
        </p:nvPicPr>
        <p:blipFill>
          <a:blip r:embed="rId2"/>
          <a:stretch>
            <a:fillRect/>
          </a:stretch>
        </p:blipFill>
        <p:spPr>
          <a:xfrm>
            <a:off x="5343439" y="5894407"/>
            <a:ext cx="1505119"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83731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B6FCC-B6F8-C100-4D26-81287C94CDF6}"/>
              </a:ext>
            </a:extLst>
          </p:cNvPr>
          <p:cNvSpPr>
            <a:spLocks noGrp="1"/>
          </p:cNvSpPr>
          <p:nvPr>
            <p:ph type="title"/>
          </p:nvPr>
        </p:nvSpPr>
        <p:spPr/>
        <p:txBody>
          <a:bodyPr/>
          <a:lstStyle/>
          <a:p>
            <a:r>
              <a:rPr lang="en-US" dirty="0"/>
              <a:t>The Word – Dwells among His People</a:t>
            </a:r>
          </a:p>
        </p:txBody>
      </p:sp>
      <p:sp>
        <p:nvSpPr>
          <p:cNvPr id="3" name="Content Placeholder 2">
            <a:extLst>
              <a:ext uri="{FF2B5EF4-FFF2-40B4-BE49-F238E27FC236}">
                <a16:creationId xmlns:a16="http://schemas.microsoft.com/office/drawing/2014/main" id="{4B76DA8F-AAB6-F9F8-EE1C-31D66B271F48}"/>
              </a:ext>
            </a:extLst>
          </p:cNvPr>
          <p:cNvSpPr>
            <a:spLocks noGrp="1"/>
          </p:cNvSpPr>
          <p:nvPr>
            <p:ph idx="1"/>
          </p:nvPr>
        </p:nvSpPr>
        <p:spPr/>
        <p:txBody>
          <a:bodyPr/>
          <a:lstStyle/>
          <a:p>
            <a:r>
              <a:rPr lang="en-US" dirty="0"/>
              <a:t>In vs. 14, John declared “</a:t>
            </a:r>
            <a:r>
              <a:rPr lang="en-US" i="1" dirty="0">
                <a:solidFill>
                  <a:srgbClr val="C00000"/>
                </a:solidFill>
              </a:rPr>
              <a:t>The Word became flesh and made his dwelling among us</a:t>
            </a:r>
            <a:r>
              <a:rPr lang="en-US" dirty="0"/>
              <a:t>.”  How is Jesus being completely human more significant than God the Son simply taking human form?</a:t>
            </a:r>
          </a:p>
          <a:p>
            <a:endParaRPr lang="en-US" dirty="0"/>
          </a:p>
          <a:p>
            <a:pPr marL="0" indent="0" algn="ctr">
              <a:buNone/>
            </a:pPr>
            <a:r>
              <a:rPr lang="en-US" b="1" dirty="0">
                <a:solidFill>
                  <a:srgbClr val="C00000"/>
                </a:solidFill>
              </a:rPr>
              <a:t>He had to be </a:t>
            </a:r>
            <a:r>
              <a:rPr lang="en-US" b="1" i="1" dirty="0">
                <a:solidFill>
                  <a:srgbClr val="C00000"/>
                </a:solidFill>
              </a:rPr>
              <a:t>both</a:t>
            </a:r>
            <a:r>
              <a:rPr lang="en-US" b="1" dirty="0">
                <a:solidFill>
                  <a:srgbClr val="C00000"/>
                </a:solidFill>
              </a:rPr>
              <a:t> God and man … </a:t>
            </a:r>
          </a:p>
          <a:p>
            <a:pPr marL="0" indent="0" algn="ctr">
              <a:buNone/>
            </a:pPr>
            <a:r>
              <a:rPr lang="en-US" b="1" dirty="0">
                <a:solidFill>
                  <a:srgbClr val="C00000"/>
                </a:solidFill>
              </a:rPr>
              <a:t>equally and totally</a:t>
            </a:r>
          </a:p>
          <a:p>
            <a:endParaRPr lang="en-US" dirty="0"/>
          </a:p>
          <a:p>
            <a:endParaRPr lang="en-US" dirty="0"/>
          </a:p>
        </p:txBody>
      </p:sp>
    </p:spTree>
    <p:extLst>
      <p:ext uri="{BB962C8B-B14F-4D97-AF65-F5344CB8AC3E}">
        <p14:creationId xmlns:p14="http://schemas.microsoft.com/office/powerpoint/2010/main" val="8860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6BB49-B198-AE14-5516-FEAB761E67B0}"/>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5210305-097A-7076-E706-F17122CC5EC1}"/>
              </a:ext>
            </a:extLst>
          </p:cNvPr>
          <p:cNvGrpSpPr/>
          <p:nvPr/>
        </p:nvGrpSpPr>
        <p:grpSpPr>
          <a:xfrm>
            <a:off x="2849598" y="1591294"/>
            <a:ext cx="6492803" cy="4261076"/>
            <a:chOff x="2849598" y="1591294"/>
            <a:chExt cx="6492803" cy="4261076"/>
          </a:xfrm>
        </p:grpSpPr>
        <p:pic>
          <p:nvPicPr>
            <p:cNvPr id="6" name="Picture 5">
              <a:extLst>
                <a:ext uri="{FF2B5EF4-FFF2-40B4-BE49-F238E27FC236}">
                  <a16:creationId xmlns:a16="http://schemas.microsoft.com/office/drawing/2014/main" id="{E6A390AD-B8BE-0659-F77E-193A5C2D7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43087"/>
              <a:ext cx="5715000" cy="3171825"/>
            </a:xfrm>
            <a:prstGeom prst="rect">
              <a:avLst/>
            </a:prstGeom>
          </p:spPr>
        </p:pic>
        <p:pic>
          <p:nvPicPr>
            <p:cNvPr id="8" name="Picture 7">
              <a:hlinkClick r:id="rId3"/>
              <a:extLst>
                <a:ext uri="{FF2B5EF4-FFF2-40B4-BE49-F238E27FC236}">
                  <a16:creationId xmlns:a16="http://schemas.microsoft.com/office/drawing/2014/main" id="{3038D46A-C84A-36E5-72F1-33BC563882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91294"/>
              <a:ext cx="6492803" cy="4261076"/>
            </a:xfrm>
            <a:prstGeom prst="rect">
              <a:avLst/>
            </a:prstGeom>
          </p:spPr>
        </p:pic>
      </p:grpSp>
      <p:sp>
        <p:nvSpPr>
          <p:cNvPr id="10" name="TextBox 9">
            <a:extLst>
              <a:ext uri="{FF2B5EF4-FFF2-40B4-BE49-F238E27FC236}">
                <a16:creationId xmlns:a16="http://schemas.microsoft.com/office/drawing/2014/main" id="{201AD5D4-08CB-5752-F3E1-45E374B4C3F2}"/>
              </a:ext>
            </a:extLst>
          </p:cNvPr>
          <p:cNvSpPr txBox="1"/>
          <p:nvPr/>
        </p:nvSpPr>
        <p:spPr>
          <a:xfrm>
            <a:off x="4334494" y="5852370"/>
            <a:ext cx="3503220"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E8383-958F-ADC3-444A-9DB8753E5C87}"/>
              </a:ext>
            </a:extLst>
          </p:cNvPr>
          <p:cNvSpPr>
            <a:spLocks noGrp="1"/>
          </p:cNvSpPr>
          <p:nvPr>
            <p:ph type="title"/>
          </p:nvPr>
        </p:nvSpPr>
        <p:spPr/>
        <p:txBody>
          <a:bodyPr/>
          <a:lstStyle/>
          <a:p>
            <a:r>
              <a:rPr lang="en-US" dirty="0"/>
              <a:t>The Word – Dwells among His People</a:t>
            </a:r>
          </a:p>
        </p:txBody>
      </p:sp>
      <p:sp>
        <p:nvSpPr>
          <p:cNvPr id="3" name="Content Placeholder 2">
            <a:extLst>
              <a:ext uri="{FF2B5EF4-FFF2-40B4-BE49-F238E27FC236}">
                <a16:creationId xmlns:a16="http://schemas.microsoft.com/office/drawing/2014/main" id="{66BCF0CF-516C-9F8E-F6D6-AA7029B091EB}"/>
              </a:ext>
            </a:extLst>
          </p:cNvPr>
          <p:cNvSpPr>
            <a:spLocks noGrp="1"/>
          </p:cNvSpPr>
          <p:nvPr>
            <p:ph idx="1"/>
          </p:nvPr>
        </p:nvSpPr>
        <p:spPr/>
        <p:txBody>
          <a:bodyPr>
            <a:normAutofit/>
          </a:bodyPr>
          <a:lstStyle/>
          <a:p>
            <a:r>
              <a:rPr lang="en-US" dirty="0"/>
              <a:t>How should this truth that God the son came to earth as a human being affect the way we live?</a:t>
            </a:r>
          </a:p>
          <a:p>
            <a:r>
              <a:rPr lang="en-US" dirty="0">
                <a:solidFill>
                  <a:srgbClr val="C00000"/>
                </a:solidFill>
              </a:rPr>
              <a:t>Note the definition of “glory” and some synonyms:</a:t>
            </a:r>
          </a:p>
          <a:p>
            <a:pPr lvl="1"/>
            <a:r>
              <a:rPr lang="en-US" dirty="0">
                <a:solidFill>
                  <a:srgbClr val="C00000"/>
                </a:solidFill>
              </a:rPr>
              <a:t>Glory: high renown or honor won by notable achievements.</a:t>
            </a:r>
          </a:p>
          <a:p>
            <a:pPr lvl="1"/>
            <a:r>
              <a:rPr lang="en-US" dirty="0">
                <a:solidFill>
                  <a:srgbClr val="C00000"/>
                </a:solidFill>
              </a:rPr>
              <a:t>Synonyms : renown, fame, prestige, honor, distinction, kudos, eminence, acclaim, praise; celebrity, recognition, reputation</a:t>
            </a:r>
          </a:p>
          <a:p>
            <a:endParaRPr lang="en-US" dirty="0"/>
          </a:p>
        </p:txBody>
      </p:sp>
    </p:spTree>
    <p:extLst>
      <p:ext uri="{BB962C8B-B14F-4D97-AF65-F5344CB8AC3E}">
        <p14:creationId xmlns:p14="http://schemas.microsoft.com/office/powerpoint/2010/main" val="4981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F1FF-5D00-140D-F61F-0FC24EABB474}"/>
              </a:ext>
            </a:extLst>
          </p:cNvPr>
          <p:cNvSpPr>
            <a:spLocks noGrp="1"/>
          </p:cNvSpPr>
          <p:nvPr>
            <p:ph type="title"/>
          </p:nvPr>
        </p:nvSpPr>
        <p:spPr/>
        <p:txBody>
          <a:bodyPr/>
          <a:lstStyle/>
          <a:p>
            <a:r>
              <a:rPr lang="en-US" dirty="0"/>
              <a:t>The Word – Dwells among His People</a:t>
            </a:r>
          </a:p>
        </p:txBody>
      </p:sp>
      <p:sp>
        <p:nvSpPr>
          <p:cNvPr id="3" name="Content Placeholder 2">
            <a:extLst>
              <a:ext uri="{FF2B5EF4-FFF2-40B4-BE49-F238E27FC236}">
                <a16:creationId xmlns:a16="http://schemas.microsoft.com/office/drawing/2014/main" id="{87E4CF0A-59B9-C030-FBDB-42D5E7417C32}"/>
              </a:ext>
            </a:extLst>
          </p:cNvPr>
          <p:cNvSpPr>
            <a:spLocks noGrp="1"/>
          </p:cNvSpPr>
          <p:nvPr>
            <p:ph idx="1"/>
          </p:nvPr>
        </p:nvSpPr>
        <p:spPr/>
        <p:txBody>
          <a:bodyPr/>
          <a:lstStyle/>
          <a:p>
            <a:r>
              <a:rPr lang="en-US" dirty="0"/>
              <a:t>So, how did Jesus’ earthly life reveal God’s glory?</a:t>
            </a:r>
          </a:p>
          <a:p>
            <a:r>
              <a:rPr lang="en-US" dirty="0"/>
              <a:t>How can </a:t>
            </a:r>
            <a:r>
              <a:rPr lang="en-US" i="1" dirty="0"/>
              <a:t>we</a:t>
            </a:r>
            <a:r>
              <a:rPr lang="en-US" dirty="0"/>
              <a:t> </a:t>
            </a:r>
            <a:br>
              <a:rPr lang="en-US" dirty="0"/>
            </a:br>
            <a:r>
              <a:rPr lang="en-US" dirty="0"/>
              <a:t>reflect God’s glory?</a:t>
            </a:r>
          </a:p>
          <a:p>
            <a:endParaRPr lang="en-US" dirty="0"/>
          </a:p>
          <a:p>
            <a:endParaRPr lang="en-US" dirty="0"/>
          </a:p>
        </p:txBody>
      </p:sp>
      <p:pic>
        <p:nvPicPr>
          <p:cNvPr id="7" name="Picture 6">
            <a:extLst>
              <a:ext uri="{FF2B5EF4-FFF2-40B4-BE49-F238E27FC236}">
                <a16:creationId xmlns:a16="http://schemas.microsoft.com/office/drawing/2014/main" id="{0486F75D-8C71-9A6F-0E8A-ABB0161609C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375" b="97188" l="636" r="98410">
                        <a14:foregroundMark x1="54690" y1="8125" x2="50397" y2="9375"/>
                        <a14:foregroundMark x1="55803" y1="6719" x2="51987" y2="4375"/>
                        <a14:foregroundMark x1="6836" y1="81875" x2="18283" y2="80156"/>
                        <a14:foregroundMark x1="18283" y1="80156" x2="24165" y2="77344"/>
                        <a14:foregroundMark x1="6359" y1="78438" x2="4452" y2="78438"/>
                        <a14:foregroundMark x1="6836" y1="82969" x2="636" y2="82969"/>
                        <a14:foregroundMark x1="38474" y1="90938" x2="50397" y2="94531"/>
                        <a14:foregroundMark x1="50397" y1="94531" x2="64706" y2="93281"/>
                        <a14:foregroundMark x1="64706" y1="93281" x2="65342" y2="92031"/>
                        <a14:foregroundMark x1="66614" y1="97188" x2="35453" y2="95469"/>
                        <a14:foregroundMark x1="84420" y1="76563" x2="93959" y2="79375"/>
                        <a14:foregroundMark x1="93959" y1="79375" x2="86804" y2="86250"/>
                        <a14:foregroundMark x1="86804" y1="86250" x2="86169" y2="87500"/>
                        <a14:foregroundMark x1="98410" y1="84688" x2="98410" y2="84688"/>
                        <a14:foregroundMark x1="98410" y1="90000" x2="98410" y2="90000"/>
                      </a14:backgroundRemoval>
                    </a14:imgEffect>
                  </a14:imgLayer>
                </a14:imgProps>
              </a:ext>
              <a:ext uri="{28A0092B-C50C-407E-A947-70E740481C1C}">
                <a14:useLocalDpi xmlns:a14="http://schemas.microsoft.com/office/drawing/2010/main" val="0"/>
              </a:ext>
            </a:extLst>
          </a:blip>
          <a:stretch>
            <a:fillRect/>
          </a:stretch>
        </p:blipFill>
        <p:spPr>
          <a:xfrm>
            <a:off x="6096000" y="2456862"/>
            <a:ext cx="3788780" cy="3855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54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907E-01CA-CB06-2591-7E7B2BA657A4}"/>
              </a:ext>
            </a:extLst>
          </p:cNvPr>
          <p:cNvSpPr>
            <a:spLocks noGrp="1"/>
          </p:cNvSpPr>
          <p:nvPr>
            <p:ph type="title"/>
          </p:nvPr>
        </p:nvSpPr>
        <p:spPr/>
        <p:txBody>
          <a:bodyPr/>
          <a:lstStyle/>
          <a:p>
            <a:r>
              <a:rPr lang="en-US" dirty="0"/>
              <a:t>Application </a:t>
            </a:r>
          </a:p>
        </p:txBody>
      </p:sp>
      <p:sp>
        <p:nvSpPr>
          <p:cNvPr id="3" name="Content Placeholder 2">
            <a:extLst>
              <a:ext uri="{FF2B5EF4-FFF2-40B4-BE49-F238E27FC236}">
                <a16:creationId xmlns:a16="http://schemas.microsoft.com/office/drawing/2014/main" id="{AF48D108-ACD5-F099-287E-A7B445D3EF42}"/>
              </a:ext>
            </a:extLst>
          </p:cNvPr>
          <p:cNvSpPr>
            <a:spLocks noGrp="1"/>
          </p:cNvSpPr>
          <p:nvPr>
            <p:ph idx="1"/>
          </p:nvPr>
        </p:nvSpPr>
        <p:spPr>
          <a:xfrm>
            <a:off x="838200" y="2442257"/>
            <a:ext cx="10515600" cy="3734705"/>
          </a:xfrm>
        </p:spPr>
        <p:txBody>
          <a:bodyPr/>
          <a:lstStyle/>
          <a:p>
            <a:r>
              <a:rPr lang="en-US" dirty="0"/>
              <a:t>The </a:t>
            </a:r>
            <a:r>
              <a:rPr lang="en-US" i="1" dirty="0"/>
              <a:t>Word</a:t>
            </a:r>
            <a:r>
              <a:rPr lang="en-US" dirty="0"/>
              <a:t> of God was preexistent</a:t>
            </a:r>
          </a:p>
          <a:p>
            <a:pPr lvl="1"/>
            <a:r>
              <a:rPr lang="en-US" dirty="0"/>
              <a:t>The </a:t>
            </a:r>
            <a:r>
              <a:rPr lang="en-US" i="1" dirty="0"/>
              <a:t>Word</a:t>
            </a:r>
            <a:r>
              <a:rPr lang="en-US" dirty="0"/>
              <a:t> (Jesus, the Messiah) was the divine agent in creation</a:t>
            </a:r>
          </a:p>
          <a:p>
            <a:pPr lvl="1"/>
            <a:r>
              <a:rPr lang="en-US" dirty="0"/>
              <a:t>Allow Him to bring  light and life to your life new year</a:t>
            </a:r>
          </a:p>
          <a:p>
            <a:endParaRPr lang="en-US" dirty="0"/>
          </a:p>
        </p:txBody>
      </p:sp>
    </p:spTree>
    <p:extLst>
      <p:ext uri="{BB962C8B-B14F-4D97-AF65-F5344CB8AC3E}">
        <p14:creationId xmlns:p14="http://schemas.microsoft.com/office/powerpoint/2010/main" val="228306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E4056-0FBD-027A-A83E-FAE6AEF47A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99A7D-E944-C737-1DF6-8655FE71DC1F}"/>
              </a:ext>
            </a:extLst>
          </p:cNvPr>
          <p:cNvSpPr>
            <a:spLocks noGrp="1"/>
          </p:cNvSpPr>
          <p:nvPr>
            <p:ph type="title"/>
          </p:nvPr>
        </p:nvSpPr>
        <p:spPr/>
        <p:txBody>
          <a:bodyPr/>
          <a:lstStyle/>
          <a:p>
            <a:r>
              <a:rPr lang="en-US" dirty="0"/>
              <a:t>Application </a:t>
            </a:r>
          </a:p>
        </p:txBody>
      </p:sp>
      <p:sp>
        <p:nvSpPr>
          <p:cNvPr id="3" name="Content Placeholder 2">
            <a:extLst>
              <a:ext uri="{FF2B5EF4-FFF2-40B4-BE49-F238E27FC236}">
                <a16:creationId xmlns:a16="http://schemas.microsoft.com/office/drawing/2014/main" id="{B39B674E-ACC6-6413-A8C8-00DCDC953F6E}"/>
              </a:ext>
            </a:extLst>
          </p:cNvPr>
          <p:cNvSpPr>
            <a:spLocks noGrp="1"/>
          </p:cNvSpPr>
          <p:nvPr>
            <p:ph idx="1"/>
          </p:nvPr>
        </p:nvSpPr>
        <p:spPr/>
        <p:txBody>
          <a:bodyPr/>
          <a:lstStyle/>
          <a:p>
            <a:r>
              <a:rPr lang="en-US" dirty="0"/>
              <a:t>Receiving Jesus involves personal trust and commitment</a:t>
            </a:r>
          </a:p>
          <a:p>
            <a:pPr lvl="1"/>
            <a:r>
              <a:rPr lang="en-US" dirty="0"/>
              <a:t>Who do you know who needs to believe in Jesus and experience a new birth?</a:t>
            </a:r>
          </a:p>
          <a:p>
            <a:pPr lvl="1"/>
            <a:r>
              <a:rPr lang="en-US" dirty="0"/>
              <a:t>Pray for people you know who need to allow God to give them new life in Christ</a:t>
            </a:r>
          </a:p>
          <a:p>
            <a:pPr lvl="1"/>
            <a:r>
              <a:rPr lang="en-US" dirty="0"/>
              <a:t>Invite them to our small group Bible Study</a:t>
            </a:r>
          </a:p>
          <a:p>
            <a:endParaRPr lang="en-US" dirty="0"/>
          </a:p>
        </p:txBody>
      </p:sp>
    </p:spTree>
    <p:extLst>
      <p:ext uri="{BB962C8B-B14F-4D97-AF65-F5344CB8AC3E}">
        <p14:creationId xmlns:p14="http://schemas.microsoft.com/office/powerpoint/2010/main" val="1592921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D07EE-CD9C-406F-E129-EC5C86A8E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D68E99-6BF2-0B8A-A04F-CDAFA8F22307}"/>
              </a:ext>
            </a:extLst>
          </p:cNvPr>
          <p:cNvSpPr>
            <a:spLocks noGrp="1"/>
          </p:cNvSpPr>
          <p:nvPr>
            <p:ph type="title"/>
          </p:nvPr>
        </p:nvSpPr>
        <p:spPr/>
        <p:txBody>
          <a:bodyPr/>
          <a:lstStyle/>
          <a:p>
            <a:r>
              <a:rPr lang="en-US" dirty="0"/>
              <a:t>Application </a:t>
            </a:r>
          </a:p>
        </p:txBody>
      </p:sp>
      <p:sp>
        <p:nvSpPr>
          <p:cNvPr id="3" name="Content Placeholder 2">
            <a:extLst>
              <a:ext uri="{FF2B5EF4-FFF2-40B4-BE49-F238E27FC236}">
                <a16:creationId xmlns:a16="http://schemas.microsoft.com/office/drawing/2014/main" id="{64071BF6-552B-B8EB-CDD0-D8F9F16A065A}"/>
              </a:ext>
            </a:extLst>
          </p:cNvPr>
          <p:cNvSpPr>
            <a:spLocks noGrp="1"/>
          </p:cNvSpPr>
          <p:nvPr>
            <p:ph idx="1"/>
          </p:nvPr>
        </p:nvSpPr>
        <p:spPr>
          <a:xfrm>
            <a:off x="838200" y="2245489"/>
            <a:ext cx="10515600" cy="3931474"/>
          </a:xfrm>
        </p:spPr>
        <p:txBody>
          <a:bodyPr/>
          <a:lstStyle/>
          <a:p>
            <a:r>
              <a:rPr lang="en-US" dirty="0"/>
              <a:t>Faith in Christ is necessary for, is the only way to salvation</a:t>
            </a:r>
          </a:p>
          <a:p>
            <a:pPr lvl="1"/>
            <a:r>
              <a:rPr lang="en-US" dirty="0"/>
              <a:t>When you receive Christ as your own personal savior, you become a Child of God</a:t>
            </a:r>
          </a:p>
          <a:p>
            <a:pPr lvl="1"/>
            <a:r>
              <a:rPr lang="en-US" dirty="0"/>
              <a:t>A child of God seeks to please his Savior – what new commitments will you make to Jesusthis year?</a:t>
            </a:r>
          </a:p>
          <a:p>
            <a:endParaRPr lang="en-US" dirty="0"/>
          </a:p>
        </p:txBody>
      </p:sp>
    </p:spTree>
    <p:extLst>
      <p:ext uri="{BB962C8B-B14F-4D97-AF65-F5344CB8AC3E}">
        <p14:creationId xmlns:p14="http://schemas.microsoft.com/office/powerpoint/2010/main" val="6733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4595-4DE3-58BF-3290-7C53752F5E02}"/>
              </a:ext>
            </a:extLst>
          </p:cNvPr>
          <p:cNvSpPr>
            <a:spLocks noGrp="1"/>
          </p:cNvSpPr>
          <p:nvPr>
            <p:ph type="title"/>
          </p:nvPr>
        </p:nvSpPr>
        <p:spPr>
          <a:xfrm>
            <a:off x="838200" y="365125"/>
            <a:ext cx="9000281" cy="1325563"/>
          </a:xfrm>
        </p:spPr>
        <p:txBody>
          <a:bodyPr/>
          <a:lstStyle/>
          <a:p>
            <a:r>
              <a:rPr lang="en-US" dirty="0"/>
              <a:t>Family Activities</a:t>
            </a:r>
          </a:p>
        </p:txBody>
      </p:sp>
      <p:pic>
        <p:nvPicPr>
          <p:cNvPr id="4" name="Picture 3">
            <a:extLst>
              <a:ext uri="{FF2B5EF4-FFF2-40B4-BE49-F238E27FC236}">
                <a16:creationId xmlns:a16="http://schemas.microsoft.com/office/drawing/2014/main" id="{A36AB73F-808D-E06A-0E90-61EB68ED00A0}"/>
              </a:ext>
            </a:extLst>
          </p:cNvPr>
          <p:cNvPicPr>
            <a:picLocks noChangeAspect="1"/>
          </p:cNvPicPr>
          <p:nvPr/>
        </p:nvPicPr>
        <p:blipFill>
          <a:blip r:embed="rId2">
            <a:clrChange>
              <a:clrFrom>
                <a:srgbClr val="FF0000"/>
              </a:clrFrom>
              <a:clrTo>
                <a:srgbClr val="FF0000">
                  <a:alpha val="0"/>
                </a:srgbClr>
              </a:clrTo>
            </a:clrChange>
            <a:duotone>
              <a:prstClr val="black"/>
              <a:schemeClr val="accent4">
                <a:tint val="45000"/>
                <a:satMod val="400000"/>
              </a:schemeClr>
            </a:duotone>
          </a:blip>
          <a:stretch>
            <a:fillRect/>
          </a:stretch>
        </p:blipFill>
        <p:spPr>
          <a:xfrm>
            <a:off x="-277105" y="1027906"/>
            <a:ext cx="5928926" cy="611461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2050" name="Picture 2" descr="Phone Fraud">
            <a:extLst>
              <a:ext uri="{FF2B5EF4-FFF2-40B4-BE49-F238E27FC236}">
                <a16:creationId xmlns:a16="http://schemas.microsoft.com/office/drawing/2014/main" id="{5135478E-B11A-FC4C-0C20-0496E7EC8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85213" y="3142682"/>
            <a:ext cx="2933217" cy="42593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4F136739-0417-D232-C7B9-7A5408AF8F66}"/>
              </a:ext>
            </a:extLst>
          </p:cNvPr>
          <p:cNvSpPr/>
          <p:nvPr/>
        </p:nvSpPr>
        <p:spPr>
          <a:xfrm>
            <a:off x="4768770" y="1690687"/>
            <a:ext cx="1998356" cy="1608097"/>
          </a:xfrm>
          <a:prstGeom prst="wedgeRoundRectCallout">
            <a:avLst>
              <a:gd name="adj1" fmla="val -10407"/>
              <a:gd name="adj2" fmla="val 747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For $500 I can tell you the right words in the squares.</a:t>
            </a:r>
          </a:p>
        </p:txBody>
      </p:sp>
      <p:pic>
        <p:nvPicPr>
          <p:cNvPr id="2052" name="Picture 4" descr="Office Lady Acting as a Guide">
            <a:extLst>
              <a:ext uri="{FF2B5EF4-FFF2-40B4-BE49-F238E27FC236}">
                <a16:creationId xmlns:a16="http://schemas.microsoft.com/office/drawing/2014/main" id="{01BC1C0D-8ADD-D1BF-40DF-A349B1CF59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5190" y="3604655"/>
            <a:ext cx="2411392" cy="32533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F4A3D857-5E17-4C73-8ECB-2BE121F7C6FA}"/>
              </a:ext>
            </a:extLst>
          </p:cNvPr>
          <p:cNvSpPr/>
          <p:nvPr/>
        </p:nvSpPr>
        <p:spPr>
          <a:xfrm>
            <a:off x="7592993" y="1027907"/>
            <a:ext cx="3936460" cy="2192828"/>
          </a:xfrm>
          <a:prstGeom prst="wedgeRoundRectCallout">
            <a:avLst>
              <a:gd name="adj1" fmla="val -10407"/>
              <a:gd name="adj2" fmla="val 7473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That’s crazy.  I can find the clues and words in the Bible Study passage. And there’s even more fun Family Activities at </a:t>
            </a:r>
            <a:r>
              <a:rPr lang="en-US" dirty="0">
                <a:latin typeface="Comic Sans MS" panose="030F0702030302020204" pitchFamily="66" charset="0"/>
                <a:hlinkClick r:id="rId5"/>
              </a:rPr>
              <a:t>https://tinyurl.com/4f8w9ee4</a:t>
            </a:r>
            <a:r>
              <a:rPr lang="en-US" dirty="0">
                <a:latin typeface="Comic Sans MS" panose="030F0702030302020204" pitchFamily="66" charset="0"/>
              </a:rPr>
              <a:t> </a:t>
            </a:r>
          </a:p>
        </p:txBody>
      </p:sp>
    </p:spTree>
    <p:extLst>
      <p:ext uri="{BB962C8B-B14F-4D97-AF65-F5344CB8AC3E}">
        <p14:creationId xmlns:p14="http://schemas.microsoft.com/office/powerpoint/2010/main" val="111089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24B07-15EB-FA63-CDF1-BEBAA1913F4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9E88388-3059-D6E6-15B6-48B33DB2F592}"/>
              </a:ext>
            </a:extLst>
          </p:cNvPr>
          <p:cNvPicPr>
            <a:picLocks noChangeAspect="1"/>
          </p:cNvPicPr>
          <p:nvPr/>
        </p:nvPicPr>
        <p:blipFill>
          <a:blip r:embed="rId2"/>
          <a:srcRect/>
          <a:stretch/>
        </p:blipFill>
        <p:spPr>
          <a:xfrm>
            <a:off x="-17722" y="-142504"/>
            <a:ext cx="12227441" cy="7000503"/>
          </a:xfrm>
          <a:prstGeom prst="rect">
            <a:avLst/>
          </a:prstGeom>
        </p:spPr>
      </p:pic>
      <p:sp>
        <p:nvSpPr>
          <p:cNvPr id="2" name="TextBox 1">
            <a:extLst>
              <a:ext uri="{FF2B5EF4-FFF2-40B4-BE49-F238E27FC236}">
                <a16:creationId xmlns:a16="http://schemas.microsoft.com/office/drawing/2014/main" id="{EB529EAD-B868-8DC3-59A5-14A422107ECA}"/>
              </a:ext>
            </a:extLst>
          </p:cNvPr>
          <p:cNvSpPr txBox="1"/>
          <p:nvPr/>
        </p:nvSpPr>
        <p:spPr>
          <a:xfrm>
            <a:off x="1785255" y="5759532"/>
            <a:ext cx="8621485" cy="646331"/>
          </a:xfrm>
          <a:prstGeom prst="rect">
            <a:avLst/>
          </a:prstGeom>
          <a:noFill/>
        </p:spPr>
        <p:txBody>
          <a:bodyPr wrap="square" rtlCol="0">
            <a:spAutoFit/>
          </a:bodyPr>
          <a:lstStyle/>
          <a:p>
            <a:pPr algn="ctr"/>
            <a:r>
              <a:rPr lang="en-US" sz="3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Introduction to The Gospel of John</a:t>
            </a:r>
          </a:p>
        </p:txBody>
      </p:sp>
    </p:spTree>
    <p:extLst>
      <p:ext uri="{BB962C8B-B14F-4D97-AF65-F5344CB8AC3E}">
        <p14:creationId xmlns:p14="http://schemas.microsoft.com/office/powerpoint/2010/main" val="421069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08BB-E738-C3FF-DB0A-269CB7EB2377}"/>
              </a:ext>
            </a:extLst>
          </p:cNvPr>
          <p:cNvSpPr>
            <a:spLocks noGrp="1"/>
          </p:cNvSpPr>
          <p:nvPr>
            <p:ph type="title"/>
          </p:nvPr>
        </p:nvSpPr>
        <p:spPr/>
        <p:txBody>
          <a:bodyPr/>
          <a:lstStyle/>
          <a:p>
            <a:r>
              <a:rPr lang="en-US" dirty="0"/>
              <a:t>Play it again, Sam!</a:t>
            </a:r>
          </a:p>
        </p:txBody>
      </p:sp>
      <p:sp>
        <p:nvSpPr>
          <p:cNvPr id="3" name="Content Placeholder 2">
            <a:extLst>
              <a:ext uri="{FF2B5EF4-FFF2-40B4-BE49-F238E27FC236}">
                <a16:creationId xmlns:a16="http://schemas.microsoft.com/office/drawing/2014/main" id="{9FD987EC-7413-953F-862B-0ECF67AA7881}"/>
              </a:ext>
            </a:extLst>
          </p:cNvPr>
          <p:cNvSpPr>
            <a:spLocks noGrp="1"/>
          </p:cNvSpPr>
          <p:nvPr>
            <p:ph idx="1"/>
          </p:nvPr>
        </p:nvSpPr>
        <p:spPr/>
        <p:txBody>
          <a:bodyPr/>
          <a:lstStyle/>
          <a:p>
            <a:r>
              <a:rPr lang="en-US" dirty="0"/>
              <a:t>What are some memorable opening lines to a book or a movie.</a:t>
            </a:r>
            <a:br>
              <a:rPr lang="en-US" dirty="0"/>
            </a:br>
            <a:endParaRPr lang="en-US" dirty="0"/>
          </a:p>
          <a:p>
            <a:r>
              <a:rPr lang="en-US" dirty="0">
                <a:solidFill>
                  <a:srgbClr val="C00000"/>
                </a:solidFill>
              </a:rPr>
              <a:t>John opens his Gospel with one of the most famous opening lines ever written:</a:t>
            </a:r>
          </a:p>
          <a:p>
            <a:pPr lvl="1"/>
            <a:r>
              <a:rPr lang="en-US" dirty="0">
                <a:solidFill>
                  <a:srgbClr val="C00000"/>
                </a:solidFill>
              </a:rPr>
              <a:t>“In the beginning was the Word.” </a:t>
            </a:r>
          </a:p>
          <a:p>
            <a:pPr lvl="1"/>
            <a:r>
              <a:rPr lang="en-US" dirty="0">
                <a:solidFill>
                  <a:srgbClr val="C00000"/>
                </a:solidFill>
              </a:rPr>
              <a:t>He was referring to Jesus</a:t>
            </a:r>
          </a:p>
          <a:p>
            <a:pPr lvl="1"/>
            <a:r>
              <a:rPr lang="en-US" dirty="0">
                <a:solidFill>
                  <a:srgbClr val="C00000"/>
                </a:solidFill>
              </a:rPr>
              <a:t>He goes on to describe attributes of Jesus</a:t>
            </a:r>
          </a:p>
          <a:p>
            <a:endParaRPr lang="en-US" dirty="0"/>
          </a:p>
        </p:txBody>
      </p:sp>
      <p:grpSp>
        <p:nvGrpSpPr>
          <p:cNvPr id="8" name="Group 7">
            <a:extLst>
              <a:ext uri="{FF2B5EF4-FFF2-40B4-BE49-F238E27FC236}">
                <a16:creationId xmlns:a16="http://schemas.microsoft.com/office/drawing/2014/main" id="{9F0A6313-25C8-F4C4-93D5-B89703B80FC3}"/>
              </a:ext>
            </a:extLst>
          </p:cNvPr>
          <p:cNvGrpSpPr/>
          <p:nvPr/>
        </p:nvGrpSpPr>
        <p:grpSpPr>
          <a:xfrm>
            <a:off x="1684613" y="2933655"/>
            <a:ext cx="8822774" cy="3081647"/>
            <a:chOff x="1584614" y="3016332"/>
            <a:chExt cx="8822774" cy="3081647"/>
          </a:xfrm>
        </p:grpSpPr>
        <p:pic>
          <p:nvPicPr>
            <p:cNvPr id="1026" name="Picture 2" descr="Dark Clouds and Lightning">
              <a:extLst>
                <a:ext uri="{FF2B5EF4-FFF2-40B4-BE49-F238E27FC236}">
                  <a16:creationId xmlns:a16="http://schemas.microsoft.com/office/drawing/2014/main" id="{BBC8A794-831C-4FB0-ABE8-BFAEFA8623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614" y="3253837"/>
              <a:ext cx="2142401" cy="230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E8D5EE-F212-44D3-9D04-9208C1954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78864" y="3016332"/>
              <a:ext cx="2328524" cy="306977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39E04B67-DCC2-33BD-F4ED-A6BE98FBE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2848" y="3028207"/>
              <a:ext cx="1334683" cy="306977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4991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The </a:t>
            </a:r>
            <a:r>
              <a:rPr lang="en-US" sz="5500" dirty="0">
                <a:solidFill>
                  <a:srgbClr val="FFFF00"/>
                </a:solidFill>
              </a:rPr>
              <a:t>Word</a:t>
            </a:r>
            <a:r>
              <a:rPr lang="en-US" sz="5500" dirty="0"/>
              <a:t> — Present </a:t>
            </a:r>
            <a:br>
              <a:rPr lang="en-US" sz="5500" dirty="0"/>
            </a:br>
            <a:r>
              <a:rPr lang="en-US" sz="5500" dirty="0"/>
              <a:t>in </a:t>
            </a:r>
            <a:r>
              <a:rPr lang="en-US" sz="5500" dirty="0">
                <a:solidFill>
                  <a:srgbClr val="FFFF00"/>
                </a:solidFill>
              </a:rPr>
              <a:t>Creation</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D03F-7E4F-E45D-7213-19A9B64F9DA9}"/>
              </a:ext>
            </a:extLst>
          </p:cNvPr>
          <p:cNvSpPr>
            <a:spLocks noGrp="1"/>
          </p:cNvSpPr>
          <p:nvPr>
            <p:ph type="title"/>
          </p:nvPr>
        </p:nvSpPr>
        <p:spPr/>
        <p:txBody>
          <a:bodyPr>
            <a:normAutofit/>
          </a:bodyPr>
          <a:lstStyle/>
          <a:p>
            <a:pPr algn="l"/>
            <a:r>
              <a:rPr lang="en-US" dirty="0"/>
              <a:t>Listen for words and phrases which speak to the identity of Jesus.</a:t>
            </a:r>
          </a:p>
        </p:txBody>
      </p:sp>
      <p:sp>
        <p:nvSpPr>
          <p:cNvPr id="3" name="Content Placeholder 2">
            <a:extLst>
              <a:ext uri="{FF2B5EF4-FFF2-40B4-BE49-F238E27FC236}">
                <a16:creationId xmlns:a16="http://schemas.microsoft.com/office/drawing/2014/main" id="{9DA73173-E522-E645-10F1-841E1178E958}"/>
              </a:ext>
            </a:extLst>
          </p:cNvPr>
          <p:cNvSpPr>
            <a:spLocks noGrp="1"/>
          </p:cNvSpPr>
          <p:nvPr>
            <p:ph idx="1"/>
          </p:nvPr>
        </p:nvSpPr>
        <p:spPr>
          <a:xfrm>
            <a:off x="1958533" y="2253889"/>
            <a:ext cx="8274934" cy="4351338"/>
          </a:xfrm>
        </p:spPr>
        <p:txBody>
          <a:bodyPr/>
          <a:lstStyle/>
          <a:p>
            <a:pPr marL="0" indent="0" algn="ctr">
              <a:buNone/>
            </a:pPr>
            <a:r>
              <a:rPr lang="en-US" dirty="0"/>
              <a:t>John 1:1-5 (NIV)  In the beginning was the Word, and the Word was with God, and the Word was God. 2  He was with God in the beginning. 3  Through him all things were made; without </a:t>
            </a:r>
          </a:p>
        </p:txBody>
      </p:sp>
    </p:spTree>
    <p:extLst>
      <p:ext uri="{BB962C8B-B14F-4D97-AF65-F5344CB8AC3E}">
        <p14:creationId xmlns:p14="http://schemas.microsoft.com/office/powerpoint/2010/main" val="224357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55102-45A6-0B1C-D5FA-419018169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F5A3F1-0D22-8D5C-95B7-A28933AF6BA4}"/>
              </a:ext>
            </a:extLst>
          </p:cNvPr>
          <p:cNvSpPr>
            <a:spLocks noGrp="1"/>
          </p:cNvSpPr>
          <p:nvPr>
            <p:ph type="title"/>
          </p:nvPr>
        </p:nvSpPr>
        <p:spPr/>
        <p:txBody>
          <a:bodyPr>
            <a:normAutofit/>
          </a:bodyPr>
          <a:lstStyle/>
          <a:p>
            <a:pPr algn="l"/>
            <a:r>
              <a:rPr lang="en-US" dirty="0"/>
              <a:t>Listen for words and phrases which speak to the identity of Jesus.</a:t>
            </a:r>
          </a:p>
        </p:txBody>
      </p:sp>
      <p:sp>
        <p:nvSpPr>
          <p:cNvPr id="3" name="Content Placeholder 2">
            <a:extLst>
              <a:ext uri="{FF2B5EF4-FFF2-40B4-BE49-F238E27FC236}">
                <a16:creationId xmlns:a16="http://schemas.microsoft.com/office/drawing/2014/main" id="{69E3704F-80B4-E429-A26C-33C4EA2F283A}"/>
              </a:ext>
            </a:extLst>
          </p:cNvPr>
          <p:cNvSpPr>
            <a:spLocks noGrp="1"/>
          </p:cNvSpPr>
          <p:nvPr>
            <p:ph idx="1"/>
          </p:nvPr>
        </p:nvSpPr>
        <p:spPr>
          <a:xfrm>
            <a:off x="1958533" y="2253889"/>
            <a:ext cx="8274934" cy="4351338"/>
          </a:xfrm>
        </p:spPr>
        <p:txBody>
          <a:bodyPr/>
          <a:lstStyle/>
          <a:p>
            <a:pPr marL="0" indent="0" algn="ctr">
              <a:buNone/>
            </a:pPr>
            <a:r>
              <a:rPr lang="en-US" dirty="0"/>
              <a:t>him nothing was made that has been made. 4  In him was life, and that life was the light of men. 5  The light shines in the darkness, but the darkness has not understood it.</a:t>
            </a:r>
          </a:p>
        </p:txBody>
      </p:sp>
      <p:pic>
        <p:nvPicPr>
          <p:cNvPr id="5" name="Picture 4">
            <a:extLst>
              <a:ext uri="{FF2B5EF4-FFF2-40B4-BE49-F238E27FC236}">
                <a16:creationId xmlns:a16="http://schemas.microsoft.com/office/drawing/2014/main" id="{F28E607A-82CF-D9E1-B85B-DAD013B3B91D}"/>
              </a:ext>
            </a:extLst>
          </p:cNvPr>
          <p:cNvPicPr>
            <a:picLocks noChangeAspect="1"/>
          </p:cNvPicPr>
          <p:nvPr/>
        </p:nvPicPr>
        <p:blipFill>
          <a:blip r:embed="rId2"/>
          <a:stretch>
            <a:fillRect/>
          </a:stretch>
        </p:blipFill>
        <p:spPr>
          <a:xfrm>
            <a:off x="5486400" y="5272227"/>
            <a:ext cx="1505119"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784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949A8-EE9F-5392-13D5-F4B2D7A46BF0}"/>
              </a:ext>
            </a:extLst>
          </p:cNvPr>
          <p:cNvSpPr>
            <a:spLocks noGrp="1"/>
          </p:cNvSpPr>
          <p:nvPr>
            <p:ph type="title"/>
          </p:nvPr>
        </p:nvSpPr>
        <p:spPr/>
        <p:txBody>
          <a:bodyPr/>
          <a:lstStyle/>
          <a:p>
            <a:r>
              <a:rPr lang="en-US" dirty="0"/>
              <a:t>The Word – Present in Creation</a:t>
            </a:r>
          </a:p>
        </p:txBody>
      </p:sp>
      <p:sp>
        <p:nvSpPr>
          <p:cNvPr id="3" name="Content Placeholder 2">
            <a:extLst>
              <a:ext uri="{FF2B5EF4-FFF2-40B4-BE49-F238E27FC236}">
                <a16:creationId xmlns:a16="http://schemas.microsoft.com/office/drawing/2014/main" id="{8862CA2D-884E-2D4C-15FA-617C7509E503}"/>
              </a:ext>
            </a:extLst>
          </p:cNvPr>
          <p:cNvSpPr>
            <a:spLocks noGrp="1"/>
          </p:cNvSpPr>
          <p:nvPr>
            <p:ph idx="1"/>
          </p:nvPr>
        </p:nvSpPr>
        <p:spPr/>
        <p:txBody>
          <a:bodyPr/>
          <a:lstStyle/>
          <a:p>
            <a:r>
              <a:rPr lang="en-US" dirty="0"/>
              <a:t>In verses 1 and 2, how does John describe someone he names as “the Word”?  </a:t>
            </a:r>
          </a:p>
          <a:p>
            <a:endParaRPr lang="en-US" dirty="0"/>
          </a:p>
        </p:txBody>
      </p:sp>
      <p:sp>
        <p:nvSpPr>
          <p:cNvPr id="4" name="TextBox 3">
            <a:extLst>
              <a:ext uri="{FF2B5EF4-FFF2-40B4-BE49-F238E27FC236}">
                <a16:creationId xmlns:a16="http://schemas.microsoft.com/office/drawing/2014/main" id="{464A421E-4B1B-7EFE-0FA6-FD02DD9CDC8B}"/>
              </a:ext>
            </a:extLst>
          </p:cNvPr>
          <p:cNvSpPr txBox="1"/>
          <p:nvPr/>
        </p:nvSpPr>
        <p:spPr>
          <a:xfrm>
            <a:off x="1506638" y="3269847"/>
            <a:ext cx="9178724"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In the beginning was the Word, and the Word was with God, and the Word was God.   He was with God in the beginning</a:t>
            </a:r>
          </a:p>
        </p:txBody>
      </p:sp>
    </p:spTree>
    <p:extLst>
      <p:ext uri="{BB962C8B-B14F-4D97-AF65-F5344CB8AC3E}">
        <p14:creationId xmlns:p14="http://schemas.microsoft.com/office/powerpoint/2010/main" val="268465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FEAAA-8D4A-F56D-0E75-99D049100398}"/>
              </a:ext>
            </a:extLst>
          </p:cNvPr>
          <p:cNvSpPr>
            <a:spLocks noGrp="1"/>
          </p:cNvSpPr>
          <p:nvPr>
            <p:ph type="title"/>
          </p:nvPr>
        </p:nvSpPr>
        <p:spPr/>
        <p:txBody>
          <a:bodyPr/>
          <a:lstStyle/>
          <a:p>
            <a:r>
              <a:rPr lang="en-US" dirty="0"/>
              <a:t>The Word – Present in Creation</a:t>
            </a:r>
          </a:p>
        </p:txBody>
      </p:sp>
      <p:sp>
        <p:nvSpPr>
          <p:cNvPr id="3" name="Content Placeholder 2">
            <a:extLst>
              <a:ext uri="{FF2B5EF4-FFF2-40B4-BE49-F238E27FC236}">
                <a16:creationId xmlns:a16="http://schemas.microsoft.com/office/drawing/2014/main" id="{469AD641-E7DB-C41E-3997-808302739A25}"/>
              </a:ext>
            </a:extLst>
          </p:cNvPr>
          <p:cNvSpPr>
            <a:spLocks noGrp="1"/>
          </p:cNvSpPr>
          <p:nvPr>
            <p:ph idx="1"/>
          </p:nvPr>
        </p:nvSpPr>
        <p:spPr/>
        <p:txBody>
          <a:bodyPr/>
          <a:lstStyle/>
          <a:p>
            <a:r>
              <a:rPr lang="en-US" dirty="0"/>
              <a:t>What was the Word’s role in creation?</a:t>
            </a:r>
          </a:p>
          <a:p>
            <a:endParaRPr lang="en-US" dirty="0"/>
          </a:p>
          <a:p>
            <a:endParaRPr lang="en-US" dirty="0"/>
          </a:p>
          <a:p>
            <a:endParaRPr lang="en-US" dirty="0"/>
          </a:p>
          <a:p>
            <a:endParaRPr lang="en-US" dirty="0"/>
          </a:p>
          <a:p>
            <a:r>
              <a:rPr lang="en-US" dirty="0"/>
              <a:t>What is the description of the relationship of light and life to the one who is the Word?</a:t>
            </a:r>
          </a:p>
          <a:p>
            <a:pPr marL="0" indent="0">
              <a:buNone/>
            </a:pPr>
            <a:endParaRPr lang="en-US" dirty="0"/>
          </a:p>
          <a:p>
            <a:endParaRPr lang="en-US" dirty="0"/>
          </a:p>
        </p:txBody>
      </p:sp>
      <p:sp>
        <p:nvSpPr>
          <p:cNvPr id="4" name="TextBox 3">
            <a:extLst>
              <a:ext uri="{FF2B5EF4-FFF2-40B4-BE49-F238E27FC236}">
                <a16:creationId xmlns:a16="http://schemas.microsoft.com/office/drawing/2014/main" id="{D1DE86BE-8286-A547-2450-8A1E3124A879}"/>
              </a:ext>
            </a:extLst>
          </p:cNvPr>
          <p:cNvSpPr txBox="1"/>
          <p:nvPr/>
        </p:nvSpPr>
        <p:spPr>
          <a:xfrm>
            <a:off x="754283" y="2748607"/>
            <a:ext cx="10683433" cy="1754326"/>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Through him all things were made; without him nothing was made that has been made. The light shines in the darkness, but the darkness has not understood it.</a:t>
            </a:r>
          </a:p>
        </p:txBody>
      </p:sp>
    </p:spTree>
    <p:extLst>
      <p:ext uri="{BB962C8B-B14F-4D97-AF65-F5344CB8AC3E}">
        <p14:creationId xmlns:p14="http://schemas.microsoft.com/office/powerpoint/2010/main" val="36687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6EB8-504C-D25E-80B7-1B3434751EBA}"/>
              </a:ext>
            </a:extLst>
          </p:cNvPr>
          <p:cNvSpPr>
            <a:spLocks noGrp="1"/>
          </p:cNvSpPr>
          <p:nvPr>
            <p:ph type="title"/>
          </p:nvPr>
        </p:nvSpPr>
        <p:spPr/>
        <p:txBody>
          <a:bodyPr/>
          <a:lstStyle/>
          <a:p>
            <a:r>
              <a:rPr lang="en-US" dirty="0"/>
              <a:t>The Word – Present in Creation</a:t>
            </a:r>
          </a:p>
        </p:txBody>
      </p:sp>
      <p:sp>
        <p:nvSpPr>
          <p:cNvPr id="3" name="Content Placeholder 2">
            <a:extLst>
              <a:ext uri="{FF2B5EF4-FFF2-40B4-BE49-F238E27FC236}">
                <a16:creationId xmlns:a16="http://schemas.microsoft.com/office/drawing/2014/main" id="{16595D05-5FD8-F87F-A7C0-1285A68FD327}"/>
              </a:ext>
            </a:extLst>
          </p:cNvPr>
          <p:cNvSpPr>
            <a:spLocks noGrp="1"/>
          </p:cNvSpPr>
          <p:nvPr>
            <p:ph idx="1"/>
          </p:nvPr>
        </p:nvSpPr>
        <p:spPr/>
        <p:txBody>
          <a:bodyPr/>
          <a:lstStyle/>
          <a:p>
            <a:r>
              <a:rPr lang="en-US" dirty="0"/>
              <a:t>John uses the Greek word </a:t>
            </a:r>
            <a:r>
              <a:rPr lang="en-US" i="1" dirty="0"/>
              <a:t>logos</a:t>
            </a:r>
            <a:r>
              <a:rPr lang="en-US" dirty="0"/>
              <a:t> which is translated “the Word” to refer to Jesus.  Why do you think John used the concept “Word” to identify Jesus?</a:t>
            </a:r>
          </a:p>
          <a:p>
            <a:r>
              <a:rPr lang="en-US" dirty="0"/>
              <a:t>How has Jesus been </a:t>
            </a:r>
            <a:r>
              <a:rPr lang="en-US" i="1" dirty="0"/>
              <a:t>light</a:t>
            </a:r>
            <a:r>
              <a:rPr lang="en-US" dirty="0"/>
              <a:t> to you?</a:t>
            </a:r>
          </a:p>
          <a:p>
            <a:endParaRPr lang="en-US" dirty="0"/>
          </a:p>
        </p:txBody>
      </p:sp>
    </p:spTree>
    <p:extLst>
      <p:ext uri="{BB962C8B-B14F-4D97-AF65-F5344CB8AC3E}">
        <p14:creationId xmlns:p14="http://schemas.microsoft.com/office/powerpoint/2010/main" val="169780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112</TotalTime>
  <Words>1197</Words>
  <Application>Microsoft Office PowerPoint</Application>
  <PresentationFormat>Widescreen</PresentationFormat>
  <Paragraphs>83</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ADLaM Display</vt:lpstr>
      <vt:lpstr>Arial</vt:lpstr>
      <vt:lpstr>Calibri</vt:lpstr>
      <vt:lpstr>Comic Sans MS</vt:lpstr>
      <vt:lpstr>HelveticaNeueLT Std Lt</vt:lpstr>
      <vt:lpstr>Office Theme</vt:lpstr>
      <vt:lpstr>1_Office Theme</vt:lpstr>
      <vt:lpstr>PowerPoint Presentation</vt:lpstr>
      <vt:lpstr>Video Introduction</vt:lpstr>
      <vt:lpstr>Play it again, Sam!</vt:lpstr>
      <vt:lpstr>1. The Word — Present  in Creation. </vt:lpstr>
      <vt:lpstr>Listen for words and phrases which speak to the identity of Jesus.</vt:lpstr>
      <vt:lpstr>Listen for words and phrases which speak to the identity of Jesus.</vt:lpstr>
      <vt:lpstr>The Word – Present in Creation</vt:lpstr>
      <vt:lpstr>The Word – Present in Creation</vt:lpstr>
      <vt:lpstr>The Word – Present in Creation</vt:lpstr>
      <vt:lpstr>The Word – Present in Creation</vt:lpstr>
      <vt:lpstr>2. The Word — True Light  and True Life.</vt:lpstr>
      <vt:lpstr>Listen for thoughts about light</vt:lpstr>
      <vt:lpstr>Listen for thoughts about light</vt:lpstr>
      <vt:lpstr>The Word – True Light and True Life</vt:lpstr>
      <vt:lpstr>The Word – True Light and True Life</vt:lpstr>
      <vt:lpstr>3. The Word — Dwells  Among His People.</vt:lpstr>
      <vt:lpstr>Listen for more about “the Word.”</vt:lpstr>
      <vt:lpstr>Listen for more about “the Word.”</vt:lpstr>
      <vt:lpstr>The Word – Dwells among His People</vt:lpstr>
      <vt:lpstr>The Word – Dwells among His People</vt:lpstr>
      <vt:lpstr>The Word – Dwells among His People</vt:lpstr>
      <vt:lpstr>Application </vt:lpstr>
      <vt:lpstr>Application </vt:lpstr>
      <vt:lpstr>Application </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3</cp:revision>
  <dcterms:created xsi:type="dcterms:W3CDTF">2026-02-02T14:55:50Z</dcterms:created>
  <dcterms:modified xsi:type="dcterms:W3CDTF">2026-02-02T16:48:26Z</dcterms:modified>
</cp:coreProperties>
</file>