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68" r:id="rId5"/>
    <p:sldId id="579" r:id="rId6"/>
    <p:sldId id="569" r:id="rId7"/>
    <p:sldId id="580" r:id="rId8"/>
    <p:sldId id="581" r:id="rId9"/>
    <p:sldId id="582" r:id="rId10"/>
    <p:sldId id="583" r:id="rId11"/>
    <p:sldId id="793" r:id="rId12"/>
    <p:sldId id="584" r:id="rId13"/>
    <p:sldId id="794" r:id="rId14"/>
    <p:sldId id="795" r:id="rId15"/>
    <p:sldId id="796" r:id="rId16"/>
    <p:sldId id="797" r:id="rId17"/>
    <p:sldId id="798" r:id="rId18"/>
    <p:sldId id="800" r:id="rId19"/>
    <p:sldId id="799" r:id="rId20"/>
    <p:sldId id="801" r:id="rId21"/>
    <p:sldId id="802" r:id="rId22"/>
    <p:sldId id="803" r:id="rId23"/>
    <p:sldId id="804" r:id="rId24"/>
    <p:sldId id="805" r:id="rId25"/>
    <p:sldId id="806" r:id="rId26"/>
    <p:sldId id="807" r:id="rId27"/>
    <p:sldId id="808" r:id="rId28"/>
    <p:sldId id="809" r:id="rId29"/>
    <p:sldId id="8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3176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70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67154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148965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92187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033511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52706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109416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415093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241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291088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689436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567387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32338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72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aywty96"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hkprflNySS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s://tinyurl.com/3mstsm98"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722" y="-142504"/>
            <a:ext cx="12610391" cy="7220198"/>
          </a:xfrm>
          <a:prstGeom prst="rect">
            <a:avLst/>
          </a:prstGeom>
        </p:spPr>
      </p:pic>
      <p:sp>
        <p:nvSpPr>
          <p:cNvPr id="2" name="TextBox 1">
            <a:extLst>
              <a:ext uri="{FF2B5EF4-FFF2-40B4-BE49-F238E27FC236}">
                <a16:creationId xmlns:a16="http://schemas.microsoft.com/office/drawing/2014/main" id="{3BB0CBFE-7358-5DEB-F791-D37524532108}"/>
              </a:ext>
            </a:extLst>
          </p:cNvPr>
          <p:cNvSpPr txBox="1"/>
          <p:nvPr/>
        </p:nvSpPr>
        <p:spPr>
          <a:xfrm>
            <a:off x="2514600" y="5510463"/>
            <a:ext cx="8410074" cy="923330"/>
          </a:xfrm>
          <a:prstGeom prst="rect">
            <a:avLst/>
          </a:prstGeom>
          <a:noFill/>
        </p:spPr>
        <p:txBody>
          <a:bodyPr wrap="square" rtlCol="0">
            <a:spAutoFit/>
          </a:bodyPr>
          <a:lstStyle/>
          <a:p>
            <a:pPr algn="ctr"/>
            <a:r>
              <a:rPr lang="en-US" sz="5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Healings and Conflict</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Christ’s Work Is Not </a:t>
            </a:r>
            <a:br>
              <a:rPr lang="en-US" sz="5500" dirty="0"/>
            </a:br>
            <a:r>
              <a:rPr lang="en-US" sz="5500" dirty="0"/>
              <a:t>Bound by Our </a:t>
            </a:r>
            <a:r>
              <a:rPr lang="en-US" sz="5500" dirty="0">
                <a:solidFill>
                  <a:srgbClr val="FFFF00"/>
                </a:solidFill>
              </a:rPr>
              <a:t>Understanding</a:t>
            </a:r>
            <a:r>
              <a:rPr lang="en-US" sz="5500" dirty="0"/>
              <a:t> </a:t>
            </a:r>
            <a:br>
              <a:rPr lang="en-US" sz="5500" dirty="0"/>
            </a:br>
            <a:r>
              <a:rPr lang="en-US" sz="5500" dirty="0"/>
              <a:t>of </a:t>
            </a:r>
            <a:r>
              <a:rPr lang="en-US" sz="5500" dirty="0">
                <a:solidFill>
                  <a:srgbClr val="FFFF00"/>
                </a:solidFill>
              </a:rPr>
              <a:t>Time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E8CE-7352-4B15-410E-6181D1892192}"/>
              </a:ext>
            </a:extLst>
          </p:cNvPr>
          <p:cNvSpPr>
            <a:spLocks noGrp="1"/>
          </p:cNvSpPr>
          <p:nvPr>
            <p:ph type="title"/>
          </p:nvPr>
        </p:nvSpPr>
        <p:spPr/>
        <p:txBody>
          <a:bodyPr/>
          <a:lstStyle/>
          <a:p>
            <a:pPr algn="l"/>
            <a:r>
              <a:rPr lang="en-US" dirty="0"/>
              <a:t>Listen for a complaint.</a:t>
            </a:r>
          </a:p>
        </p:txBody>
      </p:sp>
      <p:sp>
        <p:nvSpPr>
          <p:cNvPr id="3" name="Content Placeholder 2">
            <a:extLst>
              <a:ext uri="{FF2B5EF4-FFF2-40B4-BE49-F238E27FC236}">
                <a16:creationId xmlns:a16="http://schemas.microsoft.com/office/drawing/2014/main" id="{7D7CC7F1-921A-48FF-B834-AE7F771DD367}"/>
              </a:ext>
            </a:extLst>
          </p:cNvPr>
          <p:cNvSpPr>
            <a:spLocks noGrp="1"/>
          </p:cNvSpPr>
          <p:nvPr>
            <p:ph idx="1"/>
          </p:nvPr>
        </p:nvSpPr>
        <p:spPr>
          <a:xfrm>
            <a:off x="1527859" y="1790901"/>
            <a:ext cx="9362954" cy="4351338"/>
          </a:xfrm>
        </p:spPr>
        <p:txBody>
          <a:bodyPr/>
          <a:lstStyle/>
          <a:p>
            <a:pPr marL="0" indent="0" algn="ctr">
              <a:buNone/>
            </a:pPr>
            <a:r>
              <a:rPr lang="en-US" dirty="0"/>
              <a:t>John 5:1-11 (NIV)   Some time later, Jesus went up to Jerusalem for a feast of the Jews. 2  Now there is in Jerusalem near the Sheep Gate a pool, which in Aramaic is called Bethesda and which is surrounded by five covered colonnades. 3  Here a great number of disabled people used to lie--the blind, the lame, the paralyzed.  One who was </a:t>
            </a:r>
          </a:p>
        </p:txBody>
      </p:sp>
    </p:spTree>
    <p:extLst>
      <p:ext uri="{BB962C8B-B14F-4D97-AF65-F5344CB8AC3E}">
        <p14:creationId xmlns:p14="http://schemas.microsoft.com/office/powerpoint/2010/main" val="11037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341B3-1EB2-638C-7B1B-30F4E2474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C26DE-EAC0-D9A5-8803-E1E312140434}"/>
              </a:ext>
            </a:extLst>
          </p:cNvPr>
          <p:cNvSpPr>
            <a:spLocks noGrp="1"/>
          </p:cNvSpPr>
          <p:nvPr>
            <p:ph type="title"/>
          </p:nvPr>
        </p:nvSpPr>
        <p:spPr/>
        <p:txBody>
          <a:bodyPr/>
          <a:lstStyle/>
          <a:p>
            <a:pPr algn="l"/>
            <a:r>
              <a:rPr lang="en-US" dirty="0"/>
              <a:t>Listen for a complaint.</a:t>
            </a:r>
          </a:p>
        </p:txBody>
      </p:sp>
      <p:sp>
        <p:nvSpPr>
          <p:cNvPr id="3" name="Content Placeholder 2">
            <a:extLst>
              <a:ext uri="{FF2B5EF4-FFF2-40B4-BE49-F238E27FC236}">
                <a16:creationId xmlns:a16="http://schemas.microsoft.com/office/drawing/2014/main" id="{BCD474AF-53F5-D39F-4998-4F1CBED909AE}"/>
              </a:ext>
            </a:extLst>
          </p:cNvPr>
          <p:cNvSpPr>
            <a:spLocks noGrp="1"/>
          </p:cNvSpPr>
          <p:nvPr>
            <p:ph idx="1"/>
          </p:nvPr>
        </p:nvSpPr>
        <p:spPr>
          <a:xfrm>
            <a:off x="1338805" y="1690688"/>
            <a:ext cx="9514389" cy="4351338"/>
          </a:xfrm>
        </p:spPr>
        <p:txBody>
          <a:bodyPr>
            <a:normAutofit/>
          </a:bodyPr>
          <a:lstStyle/>
          <a:p>
            <a:pPr marL="0" indent="0" algn="ctr">
              <a:buNone/>
            </a:pPr>
            <a:r>
              <a:rPr lang="en-US" dirty="0"/>
              <a:t>there had been an invalid for thirty-eight years. 6  When Jesus saw him lying there and learned that he had been in this condition for a long time, he asked him, "Do you want to get well?" 7  "Sir," the invalid replied, "I have no one to help me into the pool when the water is stirred. While I am trying to get in, someone else goes down ahead of </a:t>
            </a:r>
          </a:p>
        </p:txBody>
      </p:sp>
    </p:spTree>
    <p:extLst>
      <p:ext uri="{BB962C8B-B14F-4D97-AF65-F5344CB8AC3E}">
        <p14:creationId xmlns:p14="http://schemas.microsoft.com/office/powerpoint/2010/main" val="193158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E4047-DB7D-E950-94AB-91C7B8AFB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01131-4B67-AE9E-4FBB-7A6AD77CF13A}"/>
              </a:ext>
            </a:extLst>
          </p:cNvPr>
          <p:cNvSpPr>
            <a:spLocks noGrp="1"/>
          </p:cNvSpPr>
          <p:nvPr>
            <p:ph type="title"/>
          </p:nvPr>
        </p:nvSpPr>
        <p:spPr/>
        <p:txBody>
          <a:bodyPr/>
          <a:lstStyle/>
          <a:p>
            <a:pPr algn="l"/>
            <a:r>
              <a:rPr lang="en-US" dirty="0"/>
              <a:t>Listen for a complaint.</a:t>
            </a:r>
          </a:p>
        </p:txBody>
      </p:sp>
      <p:sp>
        <p:nvSpPr>
          <p:cNvPr id="3" name="Content Placeholder 2">
            <a:extLst>
              <a:ext uri="{FF2B5EF4-FFF2-40B4-BE49-F238E27FC236}">
                <a16:creationId xmlns:a16="http://schemas.microsoft.com/office/drawing/2014/main" id="{7DE65B9A-8147-8B2A-FEB7-4D43AD5FF270}"/>
              </a:ext>
            </a:extLst>
          </p:cNvPr>
          <p:cNvSpPr>
            <a:spLocks noGrp="1"/>
          </p:cNvSpPr>
          <p:nvPr>
            <p:ph idx="1"/>
          </p:nvPr>
        </p:nvSpPr>
        <p:spPr>
          <a:xfrm>
            <a:off x="1338805" y="1690688"/>
            <a:ext cx="9514389" cy="4351338"/>
          </a:xfrm>
        </p:spPr>
        <p:txBody>
          <a:bodyPr>
            <a:normAutofit lnSpcReduction="10000"/>
          </a:bodyPr>
          <a:lstStyle/>
          <a:p>
            <a:pPr marL="0" indent="0" algn="ctr">
              <a:buNone/>
            </a:pPr>
            <a:r>
              <a:rPr lang="en-US" dirty="0"/>
              <a:t>me." 8 Then Jesus said to him, "Get up! Pick up your mat and walk." 9  At once the man was cured; he picked up his mat and walked. The day on which this took place was a Sabbath, 10  and so the Jews said to the man who had been healed, "It is the Sabbath; the law forbids you to carry your mat." 11  But he replied, "The man who made me well said to me, 'Pick up your mat and walk.'"</a:t>
            </a:r>
          </a:p>
          <a:p>
            <a:pPr marL="0" indent="0" algn="ctr">
              <a:buNone/>
            </a:pPr>
            <a:endParaRPr lang="en-US" dirty="0"/>
          </a:p>
        </p:txBody>
      </p:sp>
      <p:pic>
        <p:nvPicPr>
          <p:cNvPr id="4" name="Picture 3">
            <a:extLst>
              <a:ext uri="{FF2B5EF4-FFF2-40B4-BE49-F238E27FC236}">
                <a16:creationId xmlns:a16="http://schemas.microsoft.com/office/drawing/2014/main" id="{9F5F4AB1-F0A8-2D7D-8F3A-17A288F3B327}"/>
              </a:ext>
            </a:extLst>
          </p:cNvPr>
          <p:cNvPicPr>
            <a:picLocks noChangeAspect="1"/>
          </p:cNvPicPr>
          <p:nvPr/>
        </p:nvPicPr>
        <p:blipFill>
          <a:blip r:embed="rId2">
            <a:duotone>
              <a:prstClr val="black"/>
              <a:schemeClr val="accent5">
                <a:tint val="45000"/>
                <a:satMod val="400000"/>
              </a:schemeClr>
            </a:duotone>
          </a:blip>
          <a:stretch>
            <a:fillRect/>
          </a:stretch>
        </p:blipFill>
        <p:spPr>
          <a:xfrm>
            <a:off x="4888105" y="5902926"/>
            <a:ext cx="1987258" cy="27820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662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BE8C-9F13-73E1-4A73-5F43FF669AFE}"/>
              </a:ext>
            </a:extLst>
          </p:cNvPr>
          <p:cNvSpPr>
            <a:spLocks noGrp="1"/>
          </p:cNvSpPr>
          <p:nvPr>
            <p:ph type="title"/>
          </p:nvPr>
        </p:nvSpPr>
        <p:spPr/>
        <p:txBody>
          <a:bodyPr>
            <a:normAutofit/>
          </a:bodyPr>
          <a:lstStyle/>
          <a:p>
            <a:r>
              <a:rPr lang="en-US" dirty="0"/>
              <a:t>Christ’s Work Is Not Bound by Our Understanding of Time</a:t>
            </a:r>
          </a:p>
        </p:txBody>
      </p:sp>
      <p:sp>
        <p:nvSpPr>
          <p:cNvPr id="3" name="Content Placeholder 2">
            <a:extLst>
              <a:ext uri="{FF2B5EF4-FFF2-40B4-BE49-F238E27FC236}">
                <a16:creationId xmlns:a16="http://schemas.microsoft.com/office/drawing/2014/main" id="{0CB18652-3575-AA2E-6F5E-C1B405701252}"/>
              </a:ext>
            </a:extLst>
          </p:cNvPr>
          <p:cNvSpPr>
            <a:spLocks noGrp="1"/>
          </p:cNvSpPr>
          <p:nvPr>
            <p:ph idx="1"/>
          </p:nvPr>
        </p:nvSpPr>
        <p:spPr/>
        <p:txBody>
          <a:bodyPr/>
          <a:lstStyle/>
          <a:p>
            <a:r>
              <a:rPr lang="en-US" dirty="0">
                <a:solidFill>
                  <a:srgbClr val="C00000"/>
                </a:solidFill>
              </a:rPr>
              <a:t>Note the setting:</a:t>
            </a:r>
          </a:p>
          <a:p>
            <a:pPr lvl="1"/>
            <a:r>
              <a:rPr lang="en-US" dirty="0">
                <a:solidFill>
                  <a:srgbClr val="C00000"/>
                </a:solidFill>
              </a:rPr>
              <a:t>Disabled people gathered around a pool.</a:t>
            </a:r>
          </a:p>
          <a:p>
            <a:pPr lvl="1"/>
            <a:r>
              <a:rPr lang="en-US" dirty="0">
                <a:solidFill>
                  <a:srgbClr val="C00000"/>
                </a:solidFill>
              </a:rPr>
              <a:t>Believed that when the water was stirred, first one in was healed</a:t>
            </a:r>
          </a:p>
          <a:p>
            <a:pPr lvl="1"/>
            <a:r>
              <a:rPr lang="en-US" dirty="0">
                <a:solidFill>
                  <a:srgbClr val="C00000"/>
                </a:solidFill>
              </a:rPr>
              <a:t>Jesus talked with man who had been an invalid 38 years.</a:t>
            </a:r>
          </a:p>
          <a:p>
            <a:pPr lvl="1"/>
            <a:r>
              <a:rPr lang="en-US" dirty="0">
                <a:solidFill>
                  <a:srgbClr val="C00000"/>
                </a:solidFill>
              </a:rPr>
              <a:t>Too crippled to be first one in the water, no helper</a:t>
            </a:r>
          </a:p>
          <a:p>
            <a:endParaRPr lang="en-US" dirty="0"/>
          </a:p>
        </p:txBody>
      </p:sp>
    </p:spTree>
    <p:extLst>
      <p:ext uri="{BB962C8B-B14F-4D97-AF65-F5344CB8AC3E}">
        <p14:creationId xmlns:p14="http://schemas.microsoft.com/office/powerpoint/2010/main" val="477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7A282-DEB4-0524-95F4-CD10E8A7F718}"/>
              </a:ext>
            </a:extLst>
          </p:cNvPr>
          <p:cNvSpPr>
            <a:spLocks noGrp="1"/>
          </p:cNvSpPr>
          <p:nvPr>
            <p:ph type="title"/>
          </p:nvPr>
        </p:nvSpPr>
        <p:spPr/>
        <p:txBody>
          <a:bodyPr/>
          <a:lstStyle/>
          <a:p>
            <a:r>
              <a:rPr lang="en-US" dirty="0"/>
              <a:t>Christ’s Work Is Not Bound by Our Understanding of Time</a:t>
            </a:r>
          </a:p>
        </p:txBody>
      </p:sp>
      <p:sp>
        <p:nvSpPr>
          <p:cNvPr id="3" name="Content Placeholder 2">
            <a:extLst>
              <a:ext uri="{FF2B5EF4-FFF2-40B4-BE49-F238E27FC236}">
                <a16:creationId xmlns:a16="http://schemas.microsoft.com/office/drawing/2014/main" id="{2EEBE76F-EE4A-4F1A-487E-88CFD0377CC7}"/>
              </a:ext>
            </a:extLst>
          </p:cNvPr>
          <p:cNvSpPr>
            <a:spLocks noGrp="1"/>
          </p:cNvSpPr>
          <p:nvPr>
            <p:ph idx="1"/>
          </p:nvPr>
        </p:nvSpPr>
        <p:spPr/>
        <p:txBody>
          <a:bodyPr>
            <a:normAutofit/>
          </a:bodyPr>
          <a:lstStyle/>
          <a:p>
            <a:r>
              <a:rPr lang="en-US" dirty="0"/>
              <a:t>Why did Jesus ask him if he wished to get well? Isn’t that an obvious question? Why is this question important/necessary?</a:t>
            </a:r>
          </a:p>
          <a:p>
            <a:r>
              <a:rPr lang="en-US" dirty="0">
                <a:solidFill>
                  <a:srgbClr val="C00000"/>
                </a:solidFill>
              </a:rPr>
              <a:t>Note the three-pronged admonition did Jesus give to the man. </a:t>
            </a:r>
          </a:p>
          <a:p>
            <a:pPr lvl="1"/>
            <a:r>
              <a:rPr lang="en-US" dirty="0">
                <a:solidFill>
                  <a:srgbClr val="C00000"/>
                </a:solidFill>
              </a:rPr>
              <a:t>Get up</a:t>
            </a:r>
          </a:p>
          <a:p>
            <a:pPr lvl="1"/>
            <a:r>
              <a:rPr lang="en-US" dirty="0">
                <a:solidFill>
                  <a:srgbClr val="C00000"/>
                </a:solidFill>
              </a:rPr>
              <a:t>Pick up your mat</a:t>
            </a:r>
          </a:p>
          <a:p>
            <a:pPr lvl="1"/>
            <a:r>
              <a:rPr lang="en-US" dirty="0">
                <a:solidFill>
                  <a:srgbClr val="C00000"/>
                </a:solidFill>
              </a:rPr>
              <a:t>Walk</a:t>
            </a:r>
          </a:p>
          <a:p>
            <a:endParaRPr lang="en-US" dirty="0"/>
          </a:p>
        </p:txBody>
      </p:sp>
    </p:spTree>
    <p:extLst>
      <p:ext uri="{BB962C8B-B14F-4D97-AF65-F5344CB8AC3E}">
        <p14:creationId xmlns:p14="http://schemas.microsoft.com/office/powerpoint/2010/main" val="42292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5CAC-3AC7-A5ED-5153-0156AD57568C}"/>
              </a:ext>
            </a:extLst>
          </p:cNvPr>
          <p:cNvSpPr>
            <a:spLocks noGrp="1"/>
          </p:cNvSpPr>
          <p:nvPr>
            <p:ph type="title"/>
          </p:nvPr>
        </p:nvSpPr>
        <p:spPr/>
        <p:txBody>
          <a:bodyPr/>
          <a:lstStyle/>
          <a:p>
            <a:r>
              <a:rPr lang="en-US" dirty="0"/>
              <a:t>Christ’s Work Is Not Bound by Our Understanding of Time</a:t>
            </a:r>
          </a:p>
        </p:txBody>
      </p:sp>
      <p:sp>
        <p:nvSpPr>
          <p:cNvPr id="3" name="Content Placeholder 2">
            <a:extLst>
              <a:ext uri="{FF2B5EF4-FFF2-40B4-BE49-F238E27FC236}">
                <a16:creationId xmlns:a16="http://schemas.microsoft.com/office/drawing/2014/main" id="{76F4E240-37C5-7DD6-DFF7-4942D689AC6A}"/>
              </a:ext>
            </a:extLst>
          </p:cNvPr>
          <p:cNvSpPr>
            <a:spLocks noGrp="1"/>
          </p:cNvSpPr>
          <p:nvPr>
            <p:ph idx="1"/>
          </p:nvPr>
        </p:nvSpPr>
        <p:spPr/>
        <p:txBody>
          <a:bodyPr/>
          <a:lstStyle/>
          <a:p>
            <a:r>
              <a:rPr lang="en-US" dirty="0"/>
              <a:t>What were the religious leaders more concerned about?</a:t>
            </a:r>
          </a:p>
          <a:p>
            <a:r>
              <a:rPr lang="en-US" dirty="0"/>
              <a:t>Why do some people care more about keeping certain "religious" rules than they do about developing a meaningful relationship with Jesus? </a:t>
            </a:r>
          </a:p>
          <a:p>
            <a:r>
              <a:rPr lang="en-US" dirty="0"/>
              <a:t>Why do you suppose Jesus choose to heal this man on the Sabbath?</a:t>
            </a:r>
          </a:p>
          <a:p>
            <a:endParaRPr lang="en-US" dirty="0"/>
          </a:p>
        </p:txBody>
      </p:sp>
    </p:spTree>
    <p:extLst>
      <p:ext uri="{BB962C8B-B14F-4D97-AF65-F5344CB8AC3E}">
        <p14:creationId xmlns:p14="http://schemas.microsoft.com/office/powerpoint/2010/main" val="7551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Christ Is Working </a:t>
            </a:r>
            <a:br>
              <a:rPr lang="en-US" sz="5500" dirty="0"/>
            </a:br>
            <a:r>
              <a:rPr lang="en-US" sz="5500" dirty="0">
                <a:solidFill>
                  <a:srgbClr val="FFFF00"/>
                </a:solidFill>
              </a:rPr>
              <a:t>Everywhere</a:t>
            </a:r>
            <a:r>
              <a:rPr lang="en-US" sz="5500" dirty="0"/>
              <a:t>, </a:t>
            </a:r>
            <a:r>
              <a:rPr lang="en-US" sz="5500" dirty="0">
                <a:solidFill>
                  <a:srgbClr val="FFFF00"/>
                </a:solidFill>
              </a:rPr>
              <a:t>All</a:t>
            </a:r>
            <a:r>
              <a:rPr lang="en-US" sz="5500" dirty="0"/>
              <a:t> </a:t>
            </a:r>
            <a:r>
              <a:rPr lang="en-US" sz="5500" dirty="0">
                <a:solidFill>
                  <a:srgbClr val="FFFF00"/>
                </a:solidFill>
              </a:rPr>
              <a:t>the</a:t>
            </a:r>
            <a:r>
              <a:rPr lang="en-US" sz="5500" dirty="0"/>
              <a:t> </a:t>
            </a:r>
            <a:r>
              <a:rPr lang="en-US" sz="5500" dirty="0">
                <a:solidFill>
                  <a:srgbClr val="FFFF00"/>
                </a:solidFill>
              </a:rPr>
              <a:t>Time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DB32-DD17-755F-C996-607B476F8E07}"/>
              </a:ext>
            </a:extLst>
          </p:cNvPr>
          <p:cNvSpPr>
            <a:spLocks noGrp="1"/>
          </p:cNvSpPr>
          <p:nvPr>
            <p:ph type="title"/>
          </p:nvPr>
        </p:nvSpPr>
        <p:spPr/>
        <p:txBody>
          <a:bodyPr/>
          <a:lstStyle/>
          <a:p>
            <a:pPr algn="l"/>
            <a:r>
              <a:rPr lang="en-US" dirty="0"/>
              <a:t>Listen for Jesus’ source of authority.</a:t>
            </a:r>
          </a:p>
        </p:txBody>
      </p:sp>
      <p:sp>
        <p:nvSpPr>
          <p:cNvPr id="3" name="Content Placeholder 2">
            <a:extLst>
              <a:ext uri="{FF2B5EF4-FFF2-40B4-BE49-F238E27FC236}">
                <a16:creationId xmlns:a16="http://schemas.microsoft.com/office/drawing/2014/main" id="{8007D1E3-6515-0DB6-1D59-0FB3BD28BB48}"/>
              </a:ext>
            </a:extLst>
          </p:cNvPr>
          <p:cNvSpPr>
            <a:spLocks noGrp="1"/>
          </p:cNvSpPr>
          <p:nvPr>
            <p:ph idx="1"/>
          </p:nvPr>
        </p:nvSpPr>
        <p:spPr>
          <a:xfrm>
            <a:off x="1226916" y="2033969"/>
            <a:ext cx="9281932" cy="4351338"/>
          </a:xfrm>
        </p:spPr>
        <p:txBody>
          <a:bodyPr/>
          <a:lstStyle/>
          <a:p>
            <a:pPr marL="0" indent="0" algn="ctr">
              <a:buNone/>
            </a:pPr>
            <a:r>
              <a:rPr lang="en-US" dirty="0"/>
              <a:t>John 5:17-20 (NIV)  Jesus said to them, "My Father is always at his work to this very day, and I, too, am working." 18  For this reason the Jews tried all the harder to kill him; not only was he breaking the Sabbath, but he was even calling God his </a:t>
            </a:r>
          </a:p>
        </p:txBody>
      </p:sp>
    </p:spTree>
    <p:extLst>
      <p:ext uri="{BB962C8B-B14F-4D97-AF65-F5344CB8AC3E}">
        <p14:creationId xmlns:p14="http://schemas.microsoft.com/office/powerpoint/2010/main" val="209383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982D2-15C4-8E18-A718-6C0C97263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6C3C7-638E-B834-00EE-F1655D609663}"/>
              </a:ext>
            </a:extLst>
          </p:cNvPr>
          <p:cNvSpPr>
            <a:spLocks noGrp="1"/>
          </p:cNvSpPr>
          <p:nvPr>
            <p:ph type="title"/>
          </p:nvPr>
        </p:nvSpPr>
        <p:spPr/>
        <p:txBody>
          <a:bodyPr/>
          <a:lstStyle/>
          <a:p>
            <a:pPr algn="l"/>
            <a:r>
              <a:rPr lang="en-US" dirty="0"/>
              <a:t>Listen for Jesus’ source of authority.</a:t>
            </a:r>
          </a:p>
        </p:txBody>
      </p:sp>
      <p:sp>
        <p:nvSpPr>
          <p:cNvPr id="3" name="Content Placeholder 2">
            <a:extLst>
              <a:ext uri="{FF2B5EF4-FFF2-40B4-BE49-F238E27FC236}">
                <a16:creationId xmlns:a16="http://schemas.microsoft.com/office/drawing/2014/main" id="{11510289-98DF-6084-942D-C37411F697F1}"/>
              </a:ext>
            </a:extLst>
          </p:cNvPr>
          <p:cNvSpPr>
            <a:spLocks noGrp="1"/>
          </p:cNvSpPr>
          <p:nvPr>
            <p:ph idx="1"/>
          </p:nvPr>
        </p:nvSpPr>
        <p:spPr>
          <a:xfrm>
            <a:off x="1851948" y="2141537"/>
            <a:ext cx="8055015" cy="4351338"/>
          </a:xfrm>
        </p:spPr>
        <p:txBody>
          <a:bodyPr/>
          <a:lstStyle/>
          <a:p>
            <a:pPr marL="0" indent="0" algn="ctr">
              <a:buNone/>
            </a:pPr>
            <a:r>
              <a:rPr lang="en-US" dirty="0"/>
              <a:t>own Father, making himself equal with God. 19  Jesus gave them this answer: "I tell you the truth, the Son can do nothing by himself; he can do only what he sees his Father doing, because whatever the Father does </a:t>
            </a:r>
          </a:p>
        </p:txBody>
      </p:sp>
    </p:spTree>
    <p:extLst>
      <p:ext uri="{BB962C8B-B14F-4D97-AF65-F5344CB8AC3E}">
        <p14:creationId xmlns:p14="http://schemas.microsoft.com/office/powerpoint/2010/main" val="137039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E0518E-7733-1BD9-D7FF-99ABD25A165B}"/>
              </a:ext>
            </a:extLst>
          </p:cNvPr>
          <p:cNvSpPr>
            <a:spLocks noGrp="1"/>
          </p:cNvSpPr>
          <p:nvPr>
            <p:ph type="title"/>
          </p:nvPr>
        </p:nvSpPr>
        <p:spPr/>
        <p:txBody>
          <a:bodyPr/>
          <a:lstStyle/>
          <a:p>
            <a:r>
              <a:rPr lang="en-US" dirty="0"/>
              <a:t>Video Introduction</a:t>
            </a:r>
          </a:p>
        </p:txBody>
      </p:sp>
      <p:grpSp>
        <p:nvGrpSpPr>
          <p:cNvPr id="13" name="Group 12">
            <a:extLst>
              <a:ext uri="{FF2B5EF4-FFF2-40B4-BE49-F238E27FC236}">
                <a16:creationId xmlns:a16="http://schemas.microsoft.com/office/drawing/2014/main" id="{9B665155-01C5-F08F-805E-D4BBF88A0B75}"/>
              </a:ext>
            </a:extLst>
          </p:cNvPr>
          <p:cNvGrpSpPr/>
          <p:nvPr/>
        </p:nvGrpSpPr>
        <p:grpSpPr>
          <a:xfrm>
            <a:off x="2849598" y="1552074"/>
            <a:ext cx="6492803" cy="4300296"/>
            <a:chOff x="2849598" y="1552074"/>
            <a:chExt cx="6492803" cy="4300296"/>
          </a:xfrm>
        </p:grpSpPr>
        <p:pic>
          <p:nvPicPr>
            <p:cNvPr id="10" name="Picture 9">
              <a:extLst>
                <a:ext uri="{FF2B5EF4-FFF2-40B4-BE49-F238E27FC236}">
                  <a16:creationId xmlns:a16="http://schemas.microsoft.com/office/drawing/2014/main" id="{598A8E74-2F4F-41F2-9F4E-D18982B4E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24238"/>
              <a:ext cx="5714286" cy="3209524"/>
            </a:xfrm>
            <a:prstGeom prst="rect">
              <a:avLst/>
            </a:prstGeom>
            <a:ln>
              <a:noFill/>
            </a:ln>
            <a:effectLst>
              <a:outerShdw blurRad="292100" dist="139700" dir="2700000" algn="tl" rotWithShape="0">
                <a:srgbClr val="333333">
                  <a:alpha val="65000"/>
                </a:srgbClr>
              </a:outerShdw>
            </a:effectLst>
          </p:spPr>
        </p:pic>
        <p:pic>
          <p:nvPicPr>
            <p:cNvPr id="12" name="Picture 11">
              <a:hlinkClick r:id="rId3"/>
              <a:extLst>
                <a:ext uri="{FF2B5EF4-FFF2-40B4-BE49-F238E27FC236}">
                  <a16:creationId xmlns:a16="http://schemas.microsoft.com/office/drawing/2014/main" id="{5C0D9152-834C-DAED-633F-8ECAB3AEB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2074"/>
              <a:ext cx="6492803" cy="4300296"/>
            </a:xfrm>
            <a:prstGeom prst="rect">
              <a:avLst/>
            </a:prstGeom>
            <a:ln>
              <a:noFill/>
            </a:ln>
            <a:effectLst>
              <a:outerShdw blurRad="292100" dist="139700" dir="2700000" algn="tl" rotWithShape="0">
                <a:srgbClr val="333333">
                  <a:alpha val="65000"/>
                </a:srgbClr>
              </a:outerShdw>
            </a:effectLst>
          </p:spPr>
        </p:pic>
      </p:grpSp>
      <p:sp>
        <p:nvSpPr>
          <p:cNvPr id="14" name="TextBox 13">
            <a:extLst>
              <a:ext uri="{FF2B5EF4-FFF2-40B4-BE49-F238E27FC236}">
                <a16:creationId xmlns:a16="http://schemas.microsoft.com/office/drawing/2014/main" id="{F6BE8772-58D8-40B2-DF91-23D32EA67014}"/>
              </a:ext>
            </a:extLst>
          </p:cNvPr>
          <p:cNvSpPr txBox="1"/>
          <p:nvPr/>
        </p:nvSpPr>
        <p:spPr>
          <a:xfrm>
            <a:off x="4331368" y="5852370"/>
            <a:ext cx="3513221"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C03EF-D241-2FC9-1645-89AB69E2B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C4984-3B55-2064-B929-E2DD7F3F33F6}"/>
              </a:ext>
            </a:extLst>
          </p:cNvPr>
          <p:cNvSpPr>
            <a:spLocks noGrp="1"/>
          </p:cNvSpPr>
          <p:nvPr>
            <p:ph type="title"/>
          </p:nvPr>
        </p:nvSpPr>
        <p:spPr/>
        <p:txBody>
          <a:bodyPr/>
          <a:lstStyle/>
          <a:p>
            <a:pPr algn="l"/>
            <a:r>
              <a:rPr lang="en-US" dirty="0"/>
              <a:t>Listen for Jesus’ source of authority.</a:t>
            </a:r>
          </a:p>
        </p:txBody>
      </p:sp>
      <p:sp>
        <p:nvSpPr>
          <p:cNvPr id="3" name="Content Placeholder 2">
            <a:extLst>
              <a:ext uri="{FF2B5EF4-FFF2-40B4-BE49-F238E27FC236}">
                <a16:creationId xmlns:a16="http://schemas.microsoft.com/office/drawing/2014/main" id="{DC9BD43E-9693-15CC-7A84-EEAFC3FA83BF}"/>
              </a:ext>
            </a:extLst>
          </p:cNvPr>
          <p:cNvSpPr>
            <a:spLocks noGrp="1"/>
          </p:cNvSpPr>
          <p:nvPr>
            <p:ph idx="1"/>
          </p:nvPr>
        </p:nvSpPr>
        <p:spPr>
          <a:xfrm>
            <a:off x="1851948" y="2141537"/>
            <a:ext cx="8646290" cy="4351338"/>
          </a:xfrm>
        </p:spPr>
        <p:txBody>
          <a:bodyPr/>
          <a:lstStyle/>
          <a:p>
            <a:pPr marL="0" indent="0" algn="ctr">
              <a:buNone/>
            </a:pPr>
            <a:r>
              <a:rPr lang="en-US" dirty="0"/>
              <a:t>the Son also does. 20  For the Father loves the Son and shows him all he does. Yes, to your amazement he will show him even greater things than these.</a:t>
            </a:r>
          </a:p>
        </p:txBody>
      </p:sp>
      <p:pic>
        <p:nvPicPr>
          <p:cNvPr id="4" name="Picture 3">
            <a:extLst>
              <a:ext uri="{FF2B5EF4-FFF2-40B4-BE49-F238E27FC236}">
                <a16:creationId xmlns:a16="http://schemas.microsoft.com/office/drawing/2014/main" id="{EAC03440-F592-6D56-8C79-F063543F5305}"/>
              </a:ext>
            </a:extLst>
          </p:cNvPr>
          <p:cNvPicPr>
            <a:picLocks noChangeAspect="1"/>
          </p:cNvPicPr>
          <p:nvPr/>
        </p:nvPicPr>
        <p:blipFill>
          <a:blip r:embed="rId2">
            <a:duotone>
              <a:prstClr val="black"/>
              <a:schemeClr val="accent5">
                <a:tint val="45000"/>
                <a:satMod val="400000"/>
              </a:schemeClr>
            </a:duotone>
          </a:blip>
          <a:stretch>
            <a:fillRect/>
          </a:stretch>
        </p:blipFill>
        <p:spPr>
          <a:xfrm>
            <a:off x="4922829" y="4953802"/>
            <a:ext cx="1987258" cy="27820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581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01B8-D525-7AB8-1723-7B8672D3BB54}"/>
              </a:ext>
            </a:extLst>
          </p:cNvPr>
          <p:cNvSpPr>
            <a:spLocks noGrp="1"/>
          </p:cNvSpPr>
          <p:nvPr>
            <p:ph type="title"/>
          </p:nvPr>
        </p:nvSpPr>
        <p:spPr/>
        <p:txBody>
          <a:bodyPr/>
          <a:lstStyle/>
          <a:p>
            <a:r>
              <a:rPr lang="en-US" dirty="0"/>
              <a:t>Christ Is Working Everywhere, </a:t>
            </a:r>
            <a:br>
              <a:rPr lang="en-US" dirty="0"/>
            </a:br>
            <a:r>
              <a:rPr lang="en-US" dirty="0"/>
              <a:t>All the Time.</a:t>
            </a:r>
          </a:p>
        </p:txBody>
      </p:sp>
      <p:sp>
        <p:nvSpPr>
          <p:cNvPr id="3" name="Content Placeholder 2">
            <a:extLst>
              <a:ext uri="{FF2B5EF4-FFF2-40B4-BE49-F238E27FC236}">
                <a16:creationId xmlns:a16="http://schemas.microsoft.com/office/drawing/2014/main" id="{131B8068-C7CD-4391-4E18-1139C11D1D43}"/>
              </a:ext>
            </a:extLst>
          </p:cNvPr>
          <p:cNvSpPr>
            <a:spLocks noGrp="1"/>
          </p:cNvSpPr>
          <p:nvPr>
            <p:ph idx="1"/>
          </p:nvPr>
        </p:nvSpPr>
        <p:spPr/>
        <p:txBody>
          <a:bodyPr/>
          <a:lstStyle/>
          <a:p>
            <a:r>
              <a:rPr lang="en-US" dirty="0"/>
              <a:t>What words and phrases point to as the source of Jesus’ power to act? </a:t>
            </a:r>
          </a:p>
        </p:txBody>
      </p:sp>
      <p:sp>
        <p:nvSpPr>
          <p:cNvPr id="4" name="TextBox 3">
            <a:extLst>
              <a:ext uri="{FF2B5EF4-FFF2-40B4-BE49-F238E27FC236}">
                <a16:creationId xmlns:a16="http://schemas.microsoft.com/office/drawing/2014/main" id="{461E3EA9-FBC3-6632-94BD-C774F456E88A}"/>
              </a:ext>
            </a:extLst>
          </p:cNvPr>
          <p:cNvSpPr txBox="1"/>
          <p:nvPr/>
        </p:nvSpPr>
        <p:spPr>
          <a:xfrm>
            <a:off x="1458411" y="3206187"/>
            <a:ext cx="8970380"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Jesus gave them this answer: "I tell you the truth, the Son can do nothing by himself; he can do only what he sees his Father doing, because whatever the Father does the Son also does.   For the Father loves the Son and shows him all he does</a:t>
            </a:r>
          </a:p>
        </p:txBody>
      </p:sp>
    </p:spTree>
    <p:extLst>
      <p:ext uri="{BB962C8B-B14F-4D97-AF65-F5344CB8AC3E}">
        <p14:creationId xmlns:p14="http://schemas.microsoft.com/office/powerpoint/2010/main" val="271413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D10F-7780-75EE-A13D-C633970969A5}"/>
              </a:ext>
            </a:extLst>
          </p:cNvPr>
          <p:cNvSpPr>
            <a:spLocks noGrp="1"/>
          </p:cNvSpPr>
          <p:nvPr>
            <p:ph type="title"/>
          </p:nvPr>
        </p:nvSpPr>
        <p:spPr/>
        <p:txBody>
          <a:bodyPr/>
          <a:lstStyle/>
          <a:p>
            <a:r>
              <a:rPr lang="en-US" dirty="0"/>
              <a:t>Christ Is Working Everywhere, </a:t>
            </a:r>
            <a:br>
              <a:rPr lang="en-US" dirty="0"/>
            </a:br>
            <a:r>
              <a:rPr lang="en-US" dirty="0"/>
              <a:t>All the Time.</a:t>
            </a:r>
          </a:p>
        </p:txBody>
      </p:sp>
      <p:sp>
        <p:nvSpPr>
          <p:cNvPr id="3" name="Content Placeholder 2">
            <a:extLst>
              <a:ext uri="{FF2B5EF4-FFF2-40B4-BE49-F238E27FC236}">
                <a16:creationId xmlns:a16="http://schemas.microsoft.com/office/drawing/2014/main" id="{98480407-A8A8-C42E-405A-CEA8D96803F2}"/>
              </a:ext>
            </a:extLst>
          </p:cNvPr>
          <p:cNvSpPr>
            <a:spLocks noGrp="1"/>
          </p:cNvSpPr>
          <p:nvPr>
            <p:ph idx="1"/>
          </p:nvPr>
        </p:nvSpPr>
        <p:spPr/>
        <p:txBody>
          <a:bodyPr/>
          <a:lstStyle/>
          <a:p>
            <a:r>
              <a:rPr lang="en-US" dirty="0"/>
              <a:t>What can we learn from the fact that the Son gives life to “whom He wishes” or “to whom He is pleased to give it”?</a:t>
            </a:r>
          </a:p>
          <a:p>
            <a:r>
              <a:rPr lang="en-US" dirty="0"/>
              <a:t>What did Jesus say that suggests what the Father does through the Son is not limited? What was at least one greater work that the Son would do?</a:t>
            </a:r>
          </a:p>
          <a:p>
            <a:endParaRPr lang="en-US" dirty="0"/>
          </a:p>
        </p:txBody>
      </p:sp>
      <p:sp>
        <p:nvSpPr>
          <p:cNvPr id="5" name="TextBox 4">
            <a:extLst>
              <a:ext uri="{FF2B5EF4-FFF2-40B4-BE49-F238E27FC236}">
                <a16:creationId xmlns:a16="http://schemas.microsoft.com/office/drawing/2014/main" id="{76A73C32-808D-D108-3EE6-3106857EE187}"/>
              </a:ext>
            </a:extLst>
          </p:cNvPr>
          <p:cNvSpPr txBox="1"/>
          <p:nvPr/>
        </p:nvSpPr>
        <p:spPr>
          <a:xfrm>
            <a:off x="1436708" y="1690688"/>
            <a:ext cx="9318584" cy="1569660"/>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For the Father loves the Son and shows him all he does. Yes, to your amazement he will show him even greater things than these.</a:t>
            </a:r>
          </a:p>
        </p:txBody>
      </p:sp>
    </p:spTree>
    <p:extLst>
      <p:ext uri="{BB962C8B-B14F-4D97-AF65-F5344CB8AC3E}">
        <p14:creationId xmlns:p14="http://schemas.microsoft.com/office/powerpoint/2010/main" val="23463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69A7-6061-A279-AA5B-9B3624ACDC41}"/>
              </a:ext>
            </a:extLst>
          </p:cNvPr>
          <p:cNvSpPr>
            <a:spLocks noGrp="1"/>
          </p:cNvSpPr>
          <p:nvPr>
            <p:ph type="title"/>
          </p:nvPr>
        </p:nvSpPr>
        <p:spPr/>
        <p:txBody>
          <a:bodyPr/>
          <a:lstStyle/>
          <a:p>
            <a:r>
              <a:rPr lang="en-US" dirty="0"/>
              <a:t>Christ Is Working Everywhere, </a:t>
            </a:r>
            <a:br>
              <a:rPr lang="en-US" dirty="0"/>
            </a:br>
            <a:r>
              <a:rPr lang="en-US" dirty="0"/>
              <a:t>All the Time.</a:t>
            </a:r>
          </a:p>
        </p:txBody>
      </p:sp>
      <p:sp>
        <p:nvSpPr>
          <p:cNvPr id="3" name="Content Placeholder 2">
            <a:extLst>
              <a:ext uri="{FF2B5EF4-FFF2-40B4-BE49-F238E27FC236}">
                <a16:creationId xmlns:a16="http://schemas.microsoft.com/office/drawing/2014/main" id="{A505A2AB-E663-0B50-F723-902544BC9A7B}"/>
              </a:ext>
            </a:extLst>
          </p:cNvPr>
          <p:cNvSpPr>
            <a:spLocks noGrp="1"/>
          </p:cNvSpPr>
          <p:nvPr>
            <p:ph idx="1"/>
          </p:nvPr>
        </p:nvSpPr>
        <p:spPr/>
        <p:txBody>
          <a:bodyPr/>
          <a:lstStyle/>
          <a:p>
            <a:r>
              <a:rPr lang="en-US" dirty="0"/>
              <a:t>How can </a:t>
            </a:r>
            <a:r>
              <a:rPr lang="en-US" i="1" dirty="0"/>
              <a:t>we</a:t>
            </a:r>
            <a:r>
              <a:rPr lang="en-US" dirty="0"/>
              <a:t> join God and participate in His work?</a:t>
            </a:r>
          </a:p>
          <a:p>
            <a:endParaRPr lang="en-US" dirty="0"/>
          </a:p>
        </p:txBody>
      </p:sp>
      <p:pic>
        <p:nvPicPr>
          <p:cNvPr id="3074" name="Picture 2" descr="Teachers">
            <a:extLst>
              <a:ext uri="{FF2B5EF4-FFF2-40B4-BE49-F238E27FC236}">
                <a16:creationId xmlns:a16="http://schemas.microsoft.com/office/drawing/2014/main" id="{680DC1F7-280C-D335-0128-44374F69D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605" y="2763946"/>
            <a:ext cx="4519914" cy="3728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2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8FF7-628B-C45E-E54E-7705B4EF480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3F80B65-B57F-B5DC-54FD-73D8AC4DF22A}"/>
              </a:ext>
            </a:extLst>
          </p:cNvPr>
          <p:cNvSpPr>
            <a:spLocks noGrp="1"/>
          </p:cNvSpPr>
          <p:nvPr>
            <p:ph idx="1"/>
          </p:nvPr>
        </p:nvSpPr>
        <p:spPr>
          <a:xfrm>
            <a:off x="838200" y="1921397"/>
            <a:ext cx="10515600" cy="4255566"/>
          </a:xfrm>
        </p:spPr>
        <p:txBody>
          <a:bodyPr/>
          <a:lstStyle/>
          <a:p>
            <a:r>
              <a:rPr lang="en-US" dirty="0"/>
              <a:t>Watch. </a:t>
            </a:r>
          </a:p>
          <a:p>
            <a:pPr lvl="1"/>
            <a:r>
              <a:rPr lang="en-US" sz="3600" dirty="0"/>
              <a:t>Jesus was watching what His Father was doing. </a:t>
            </a:r>
          </a:p>
          <a:p>
            <a:pPr lvl="1"/>
            <a:r>
              <a:rPr lang="en-US" sz="3600" dirty="0"/>
              <a:t>Ask God to open your eyes to people and needs around you this week. </a:t>
            </a:r>
          </a:p>
          <a:p>
            <a:pPr lvl="1"/>
            <a:r>
              <a:rPr lang="en-US" sz="3600" dirty="0"/>
              <a:t>You may be surprised at what you see and hear.</a:t>
            </a:r>
          </a:p>
          <a:p>
            <a:endParaRPr lang="en-US" dirty="0"/>
          </a:p>
        </p:txBody>
      </p:sp>
    </p:spTree>
    <p:extLst>
      <p:ext uri="{BB962C8B-B14F-4D97-AF65-F5344CB8AC3E}">
        <p14:creationId xmlns:p14="http://schemas.microsoft.com/office/powerpoint/2010/main" val="75267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3294-121E-5A10-EFC5-74AF62E1344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3E66D4C-857B-1AF1-A192-3F961DF89B5A}"/>
              </a:ext>
            </a:extLst>
          </p:cNvPr>
          <p:cNvSpPr>
            <a:spLocks noGrp="1"/>
          </p:cNvSpPr>
          <p:nvPr>
            <p:ph idx="1"/>
          </p:nvPr>
        </p:nvSpPr>
        <p:spPr/>
        <p:txBody>
          <a:bodyPr>
            <a:normAutofit/>
          </a:bodyPr>
          <a:lstStyle/>
          <a:p>
            <a:r>
              <a:rPr lang="en-US" dirty="0"/>
              <a:t>Think. </a:t>
            </a:r>
          </a:p>
          <a:p>
            <a:pPr lvl="1"/>
            <a:r>
              <a:rPr lang="en-US" dirty="0"/>
              <a:t>Think about some of the “God stories” you have heard in recent weeks. </a:t>
            </a:r>
          </a:p>
          <a:p>
            <a:pPr lvl="1"/>
            <a:r>
              <a:rPr lang="en-US" dirty="0"/>
              <a:t>Where has God been working? Who has God been using? </a:t>
            </a:r>
          </a:p>
          <a:p>
            <a:pPr lvl="1"/>
            <a:r>
              <a:rPr lang="en-US" dirty="0"/>
              <a:t>Write down any insights about what these stories and testimonies tell you of how God works.   Praise God for the work He is doing around you.</a:t>
            </a:r>
          </a:p>
          <a:p>
            <a:endParaRPr lang="en-US" dirty="0"/>
          </a:p>
        </p:txBody>
      </p:sp>
    </p:spTree>
    <p:extLst>
      <p:ext uri="{BB962C8B-B14F-4D97-AF65-F5344CB8AC3E}">
        <p14:creationId xmlns:p14="http://schemas.microsoft.com/office/powerpoint/2010/main" val="40563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FA4B-103B-6EB9-62E5-450CF4ECD8E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1B5B38A-E8D3-6955-05FB-2B09BA74303B}"/>
              </a:ext>
            </a:extLst>
          </p:cNvPr>
          <p:cNvSpPr>
            <a:spLocks noGrp="1"/>
          </p:cNvSpPr>
          <p:nvPr>
            <p:ph idx="1"/>
          </p:nvPr>
        </p:nvSpPr>
        <p:spPr/>
        <p:txBody>
          <a:bodyPr>
            <a:normAutofit/>
          </a:bodyPr>
          <a:lstStyle/>
          <a:p>
            <a:r>
              <a:rPr lang="en-US" dirty="0"/>
              <a:t>Tell. </a:t>
            </a:r>
          </a:p>
          <a:p>
            <a:pPr lvl="1"/>
            <a:r>
              <a:rPr lang="en-US" dirty="0"/>
              <a:t>The greatest “God story” of my life is the moment Jesus saved me from my sin. </a:t>
            </a:r>
          </a:p>
          <a:p>
            <a:pPr lvl="1"/>
            <a:r>
              <a:rPr lang="en-US" dirty="0"/>
              <a:t>If you are a believer, you have a similar testimony. </a:t>
            </a:r>
          </a:p>
          <a:p>
            <a:pPr lvl="1"/>
            <a:r>
              <a:rPr lang="en-US" dirty="0"/>
              <a:t>While each story is unique, they all have Jesus at the center, saving a sinner at their root. </a:t>
            </a:r>
          </a:p>
          <a:p>
            <a:pPr lvl="1"/>
            <a:r>
              <a:rPr lang="en-US" dirty="0"/>
              <a:t>Share your testimony this week. 15 second testimony </a:t>
            </a:r>
            <a:r>
              <a:rPr lang="en-US" u="sng" dirty="0">
                <a:hlinkClick r:id="rId2"/>
              </a:rPr>
              <a:t>https://youtu.be/hkprflNySS8  </a:t>
            </a:r>
            <a:r>
              <a:rPr lang="en-US" dirty="0"/>
              <a:t> </a:t>
            </a:r>
          </a:p>
          <a:p>
            <a:endParaRPr lang="en-US" dirty="0"/>
          </a:p>
        </p:txBody>
      </p:sp>
    </p:spTree>
    <p:extLst>
      <p:ext uri="{BB962C8B-B14F-4D97-AF65-F5344CB8AC3E}">
        <p14:creationId xmlns:p14="http://schemas.microsoft.com/office/powerpoint/2010/main" val="3503043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3784-A022-93BE-AF26-55549F26B4BA}"/>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811697FA-96EE-71A5-FEB9-15C566D7D63E}"/>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899966"/>
            <a:ext cx="5661032" cy="3331792"/>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a:extLst>
              <a:ext uri="{FF2B5EF4-FFF2-40B4-BE49-F238E27FC236}">
                <a16:creationId xmlns:a16="http://schemas.microsoft.com/office/drawing/2014/main" id="{73404AEE-7B17-EFBC-3EDB-72E47EE50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347" y="1910337"/>
            <a:ext cx="2745347" cy="3865448"/>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4BD9BE54-10A0-65D4-596C-85F45F5012B2}"/>
              </a:ext>
            </a:extLst>
          </p:cNvPr>
          <p:cNvCxnSpPr>
            <a:cxnSpLocks/>
          </p:cNvCxnSpPr>
          <p:nvPr/>
        </p:nvCxnSpPr>
        <p:spPr>
          <a:xfrm flipV="1">
            <a:off x="4016415" y="3843061"/>
            <a:ext cx="613458" cy="1625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F54A8AC5-78DA-FA2B-499E-8ED220F6DBAF}"/>
              </a:ext>
            </a:extLst>
          </p:cNvPr>
          <p:cNvSpPr/>
          <p:nvPr/>
        </p:nvSpPr>
        <p:spPr>
          <a:xfrm>
            <a:off x="7882360" y="1690688"/>
            <a:ext cx="3889094" cy="2152374"/>
          </a:xfrm>
          <a:prstGeom prst="wedgeRoundRectCallout">
            <a:avLst>
              <a:gd name="adj1" fmla="val -71095"/>
              <a:gd name="adj2" fmla="val -89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25400" dir="5400000" algn="ctr" rotWithShape="0">
                    <a:srgbClr val="6E747A">
                      <a:alpha val="43000"/>
                    </a:srgbClr>
                  </a:outerShdw>
                </a:effectLst>
                <a:latin typeface="Comic Sans MS" panose="030F0702030302020204" pitchFamily="66" charset="0"/>
              </a:rPr>
              <a:t>I see “ROOM” in the grid, but it’s not on the list … wow … I need your help.  You can go to </a:t>
            </a:r>
            <a:r>
              <a:rPr lang="en-US" dirty="0">
                <a:ln w="0"/>
                <a:solidFill>
                  <a:schemeClr val="tx1"/>
                </a:solidFill>
                <a:effectLst>
                  <a:outerShdw blurRad="38100" dist="25400" dir="5400000" algn="ctr" rotWithShape="0">
                    <a:srgbClr val="6E747A">
                      <a:alpha val="43000"/>
                    </a:srgbClr>
                  </a:outerShdw>
                </a:effectLst>
                <a:latin typeface="Comic Sans MS" panose="030F0702030302020204" pitchFamily="66" charset="0"/>
                <a:hlinkClick r:id="rId4"/>
              </a:rPr>
              <a:t>https://tinyurl.com/3mstsm98</a:t>
            </a:r>
            <a:r>
              <a:rPr lang="en-US" dirty="0">
                <a:ln w="0"/>
                <a:solidFill>
                  <a:schemeClr val="tx1"/>
                </a:solidFill>
                <a:effectLst>
                  <a:outerShdw blurRad="38100" dist="25400" dir="5400000" algn="ctr" rotWithShape="0">
                    <a:srgbClr val="6E747A">
                      <a:alpha val="43000"/>
                    </a:srgbClr>
                  </a:outerShdw>
                </a:effectLst>
                <a:latin typeface="Comic Sans MS" panose="030F0702030302020204" pitchFamily="66" charset="0"/>
              </a:rPr>
              <a:t> if you get stuck.  Or want to do the Color Page? </a:t>
            </a:r>
          </a:p>
        </p:txBody>
      </p:sp>
    </p:spTree>
    <p:extLst>
      <p:ext uri="{BB962C8B-B14F-4D97-AF65-F5344CB8AC3E}">
        <p14:creationId xmlns:p14="http://schemas.microsoft.com/office/powerpoint/2010/main" val="2790353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D57B-068D-2676-970F-01B744D9FC6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9F62303-88C6-448E-87BB-513C28EE9043}"/>
              </a:ext>
            </a:extLst>
          </p:cNvPr>
          <p:cNvPicPr>
            <a:picLocks noChangeAspect="1"/>
          </p:cNvPicPr>
          <p:nvPr/>
        </p:nvPicPr>
        <p:blipFill>
          <a:blip r:embed="rId2"/>
          <a:srcRect/>
          <a:stretch/>
        </p:blipFill>
        <p:spPr>
          <a:xfrm>
            <a:off x="-17722" y="-142504"/>
            <a:ext cx="12610391" cy="7220198"/>
          </a:xfrm>
          <a:prstGeom prst="rect">
            <a:avLst/>
          </a:prstGeom>
        </p:spPr>
      </p:pic>
      <p:sp>
        <p:nvSpPr>
          <p:cNvPr id="2" name="TextBox 1">
            <a:extLst>
              <a:ext uri="{FF2B5EF4-FFF2-40B4-BE49-F238E27FC236}">
                <a16:creationId xmlns:a16="http://schemas.microsoft.com/office/drawing/2014/main" id="{1BEDB2F4-0E94-17B3-3D33-CD524CD81C22}"/>
              </a:ext>
            </a:extLst>
          </p:cNvPr>
          <p:cNvSpPr txBox="1"/>
          <p:nvPr/>
        </p:nvSpPr>
        <p:spPr>
          <a:xfrm>
            <a:off x="2514600" y="5510463"/>
            <a:ext cx="8410074" cy="923330"/>
          </a:xfrm>
          <a:prstGeom prst="rect">
            <a:avLst/>
          </a:prstGeom>
          <a:noFill/>
        </p:spPr>
        <p:txBody>
          <a:bodyPr wrap="square" rtlCol="0">
            <a:spAutoFit/>
          </a:bodyPr>
          <a:lstStyle/>
          <a:p>
            <a:pPr algn="ctr"/>
            <a:r>
              <a:rPr lang="en-US" sz="5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Healings and Conflict</a:t>
            </a:r>
          </a:p>
        </p:txBody>
      </p:sp>
    </p:spTree>
    <p:extLst>
      <p:ext uri="{BB962C8B-B14F-4D97-AF65-F5344CB8AC3E}">
        <p14:creationId xmlns:p14="http://schemas.microsoft.com/office/powerpoint/2010/main" val="371053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6EB2-F743-BACA-9AF3-F8037B20170F}"/>
              </a:ext>
            </a:extLst>
          </p:cNvPr>
          <p:cNvSpPr>
            <a:spLocks noGrp="1"/>
          </p:cNvSpPr>
          <p:nvPr>
            <p:ph type="title"/>
          </p:nvPr>
        </p:nvSpPr>
        <p:spPr/>
        <p:txBody>
          <a:bodyPr/>
          <a:lstStyle/>
          <a:p>
            <a:r>
              <a:rPr lang="en-US" dirty="0"/>
              <a:t>Come on, admit it …</a:t>
            </a:r>
          </a:p>
        </p:txBody>
      </p:sp>
      <p:sp>
        <p:nvSpPr>
          <p:cNvPr id="3" name="Content Placeholder 2">
            <a:extLst>
              <a:ext uri="{FF2B5EF4-FFF2-40B4-BE49-F238E27FC236}">
                <a16:creationId xmlns:a16="http://schemas.microsoft.com/office/drawing/2014/main" id="{A49200FC-5BC4-9B7D-4A79-9E51E3EE2331}"/>
              </a:ext>
            </a:extLst>
          </p:cNvPr>
          <p:cNvSpPr>
            <a:spLocks noGrp="1"/>
          </p:cNvSpPr>
          <p:nvPr>
            <p:ph idx="1"/>
          </p:nvPr>
        </p:nvSpPr>
        <p:spPr/>
        <p:txBody>
          <a:bodyPr/>
          <a:lstStyle/>
          <a:p>
            <a:r>
              <a:rPr lang="en-US" dirty="0"/>
              <a:t>In what situations are you least likely to ask for help?</a:t>
            </a:r>
            <a:br>
              <a:rPr lang="en-US" dirty="0"/>
            </a:br>
            <a:endParaRPr lang="en-US" dirty="0"/>
          </a:p>
          <a:p>
            <a:r>
              <a:rPr lang="en-US" dirty="0">
                <a:solidFill>
                  <a:srgbClr val="C00000"/>
                </a:solidFill>
              </a:rPr>
              <a:t>Jesus wants us to come to Him for help.</a:t>
            </a:r>
          </a:p>
          <a:p>
            <a:pPr lvl="1"/>
            <a:r>
              <a:rPr lang="en-US" dirty="0">
                <a:solidFill>
                  <a:srgbClr val="C00000"/>
                </a:solidFill>
              </a:rPr>
              <a:t>Jesus works on behalf of all who come to Him.</a:t>
            </a:r>
          </a:p>
          <a:p>
            <a:pPr lvl="1"/>
            <a:r>
              <a:rPr lang="en-US" dirty="0">
                <a:solidFill>
                  <a:srgbClr val="C00000"/>
                </a:solidFill>
              </a:rPr>
              <a:t>He wants to express his grace to us.</a:t>
            </a:r>
          </a:p>
          <a:p>
            <a:pPr lvl="1"/>
            <a:endParaRPr lang="en-US" dirty="0"/>
          </a:p>
          <a:p>
            <a:endParaRPr lang="en-US" dirty="0"/>
          </a:p>
        </p:txBody>
      </p:sp>
      <p:grpSp>
        <p:nvGrpSpPr>
          <p:cNvPr id="4" name="Group 3">
            <a:extLst>
              <a:ext uri="{FF2B5EF4-FFF2-40B4-BE49-F238E27FC236}">
                <a16:creationId xmlns:a16="http://schemas.microsoft.com/office/drawing/2014/main" id="{D54A9012-8B36-C509-4198-1214F485A84C}"/>
              </a:ext>
            </a:extLst>
          </p:cNvPr>
          <p:cNvGrpSpPr/>
          <p:nvPr/>
        </p:nvGrpSpPr>
        <p:grpSpPr>
          <a:xfrm>
            <a:off x="1014658" y="2797008"/>
            <a:ext cx="10162683" cy="2408572"/>
            <a:chOff x="1191117" y="3016752"/>
            <a:chExt cx="10162683" cy="2408572"/>
          </a:xfrm>
        </p:grpSpPr>
        <p:pic>
          <p:nvPicPr>
            <p:cNvPr id="1026" name="Picture 2" descr="Donate">
              <a:extLst>
                <a:ext uri="{FF2B5EF4-FFF2-40B4-BE49-F238E27FC236}">
                  <a16:creationId xmlns:a16="http://schemas.microsoft.com/office/drawing/2014/main" id="{669BAF29-9264-F95A-2C7E-697C879875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622" y="3429000"/>
              <a:ext cx="2731168" cy="1584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chanic changing tires">
              <a:extLst>
                <a:ext uri="{FF2B5EF4-FFF2-40B4-BE49-F238E27FC236}">
                  <a16:creationId xmlns:a16="http://schemas.microsoft.com/office/drawing/2014/main" id="{B20B61B5-A811-898B-CAB3-32E4AB978B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17" y="3116263"/>
              <a:ext cx="2883589" cy="2209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f">
              <a:extLst>
                <a:ext uri="{FF2B5EF4-FFF2-40B4-BE49-F238E27FC236}">
                  <a16:creationId xmlns:a16="http://schemas.microsoft.com/office/drawing/2014/main" id="{D3881DC9-4745-7AD7-75DF-A2F24DA21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066" y="3016752"/>
              <a:ext cx="3628734" cy="24085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26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Jesus’s Work Is Not </a:t>
            </a:r>
            <a:r>
              <a:rPr lang="en-US" sz="5500" dirty="0">
                <a:solidFill>
                  <a:srgbClr val="FFFF00"/>
                </a:solidFill>
              </a:rPr>
              <a:t>Bound</a:t>
            </a:r>
            <a:r>
              <a:rPr lang="en-US" sz="5500" dirty="0"/>
              <a:t> </a:t>
            </a:r>
            <a:br>
              <a:rPr lang="en-US" sz="5500" dirty="0"/>
            </a:br>
            <a:r>
              <a:rPr lang="en-US" sz="5500" dirty="0"/>
              <a:t>by </a:t>
            </a:r>
            <a:r>
              <a:rPr lang="en-US" sz="5500" dirty="0">
                <a:solidFill>
                  <a:srgbClr val="FFFF00"/>
                </a:solidFill>
              </a:rPr>
              <a:t>Distance</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481C-FF1D-9707-068B-732134284736}"/>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4AEFE2E6-39BA-FAB7-CD8F-890B2F138A75}"/>
              </a:ext>
            </a:extLst>
          </p:cNvPr>
          <p:cNvSpPr>
            <a:spLocks noGrp="1"/>
          </p:cNvSpPr>
          <p:nvPr>
            <p:ph idx="1"/>
          </p:nvPr>
        </p:nvSpPr>
        <p:spPr>
          <a:xfrm>
            <a:off x="1628654" y="1871924"/>
            <a:ext cx="8934691" cy="4351338"/>
          </a:xfrm>
        </p:spPr>
        <p:txBody>
          <a:bodyPr/>
          <a:lstStyle/>
          <a:p>
            <a:pPr marL="0" indent="0" algn="ctr">
              <a:buNone/>
            </a:pPr>
            <a:r>
              <a:rPr lang="en-US" dirty="0"/>
              <a:t>Selections from John 4:46-50 (NIV)   Once more he visited Cana in Galilee, where he had turned the water into wine. And there was a certain royal official whose son lay sick at Capernaum. 47  When this man heard that Jesus had arrived in Galilee from Judea, he went </a:t>
            </a:r>
          </a:p>
        </p:txBody>
      </p:sp>
    </p:spTree>
    <p:extLst>
      <p:ext uri="{BB962C8B-B14F-4D97-AF65-F5344CB8AC3E}">
        <p14:creationId xmlns:p14="http://schemas.microsoft.com/office/powerpoint/2010/main" val="298434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B9BFF-FA2B-E4B8-DEB2-E4614041C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B1AEA-179F-2D5B-397D-6CD3828CDA65}"/>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34B0F833-2CA2-21C5-176A-D7BF877A9F23}"/>
              </a:ext>
            </a:extLst>
          </p:cNvPr>
          <p:cNvSpPr>
            <a:spLocks noGrp="1"/>
          </p:cNvSpPr>
          <p:nvPr>
            <p:ph idx="1"/>
          </p:nvPr>
        </p:nvSpPr>
        <p:spPr>
          <a:xfrm>
            <a:off x="1405359" y="1952946"/>
            <a:ext cx="9104453" cy="4351338"/>
          </a:xfrm>
        </p:spPr>
        <p:txBody>
          <a:bodyPr/>
          <a:lstStyle/>
          <a:p>
            <a:pPr marL="0" indent="0" algn="ctr">
              <a:buNone/>
            </a:pPr>
            <a:r>
              <a:rPr lang="en-US" dirty="0"/>
              <a:t>to him and begged him to come and heal his son, who was close to death. … 49  The royal official said, "Sir, come down before my child dies." 50  Jesus replied, "You may go. Your son will live." The man took Jesus at his word and departed. </a:t>
            </a:r>
          </a:p>
        </p:txBody>
      </p:sp>
      <p:pic>
        <p:nvPicPr>
          <p:cNvPr id="5" name="Picture 4">
            <a:extLst>
              <a:ext uri="{FF2B5EF4-FFF2-40B4-BE49-F238E27FC236}">
                <a16:creationId xmlns:a16="http://schemas.microsoft.com/office/drawing/2014/main" id="{267362DA-97E8-7AD7-1C4B-CC4E852FC270}"/>
              </a:ext>
            </a:extLst>
          </p:cNvPr>
          <p:cNvPicPr>
            <a:picLocks noChangeAspect="1"/>
          </p:cNvPicPr>
          <p:nvPr/>
        </p:nvPicPr>
        <p:blipFill>
          <a:blip r:embed="rId2">
            <a:duotone>
              <a:prstClr val="black"/>
              <a:schemeClr val="accent5">
                <a:tint val="45000"/>
                <a:satMod val="400000"/>
              </a:schemeClr>
            </a:duotone>
          </a:blip>
          <a:stretch>
            <a:fillRect/>
          </a:stretch>
        </p:blipFill>
        <p:spPr>
          <a:xfrm>
            <a:off x="4737634" y="5451268"/>
            <a:ext cx="1987258" cy="27820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8214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D67F-83EB-163A-1868-088DAB4FF974}"/>
              </a:ext>
            </a:extLst>
          </p:cNvPr>
          <p:cNvSpPr>
            <a:spLocks noGrp="1"/>
          </p:cNvSpPr>
          <p:nvPr>
            <p:ph type="title"/>
          </p:nvPr>
        </p:nvSpPr>
        <p:spPr/>
        <p:txBody>
          <a:bodyPr/>
          <a:lstStyle/>
          <a:p>
            <a:r>
              <a:rPr lang="en-US" dirty="0"/>
              <a:t>Jesus’s Work Is Not Bound by Distance</a:t>
            </a:r>
          </a:p>
        </p:txBody>
      </p:sp>
      <p:sp>
        <p:nvSpPr>
          <p:cNvPr id="3" name="Content Placeholder 2">
            <a:extLst>
              <a:ext uri="{FF2B5EF4-FFF2-40B4-BE49-F238E27FC236}">
                <a16:creationId xmlns:a16="http://schemas.microsoft.com/office/drawing/2014/main" id="{D339FBEC-9876-22E2-B481-CF62FEBFCFDA}"/>
              </a:ext>
            </a:extLst>
          </p:cNvPr>
          <p:cNvSpPr>
            <a:spLocks noGrp="1"/>
          </p:cNvSpPr>
          <p:nvPr>
            <p:ph idx="1"/>
          </p:nvPr>
        </p:nvSpPr>
        <p:spPr/>
        <p:txBody>
          <a:bodyPr/>
          <a:lstStyle/>
          <a:p>
            <a:r>
              <a:rPr lang="en-US" dirty="0"/>
              <a:t>List the words and phrases which indicate the earnestness and urgency of this appeal to Jesus?</a:t>
            </a:r>
          </a:p>
          <a:p>
            <a:endParaRPr lang="en-US" dirty="0"/>
          </a:p>
        </p:txBody>
      </p:sp>
      <p:sp>
        <p:nvSpPr>
          <p:cNvPr id="5" name="TextBox 4">
            <a:extLst>
              <a:ext uri="{FF2B5EF4-FFF2-40B4-BE49-F238E27FC236}">
                <a16:creationId xmlns:a16="http://schemas.microsoft.com/office/drawing/2014/main" id="{AAFE5A3C-60C4-A22C-1D83-D279F752FF2B}"/>
              </a:ext>
            </a:extLst>
          </p:cNvPr>
          <p:cNvSpPr txBox="1"/>
          <p:nvPr/>
        </p:nvSpPr>
        <p:spPr>
          <a:xfrm>
            <a:off x="1269356" y="3455043"/>
            <a:ext cx="9414076" cy="206210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  When this man heard that Jesus had arrived in Galilee from Judea, he went to him and begged him to come and heal his son, who was close to death. …  The royal official said, "Sir, come down before my child dies."</a:t>
            </a:r>
          </a:p>
        </p:txBody>
      </p:sp>
    </p:spTree>
    <p:extLst>
      <p:ext uri="{BB962C8B-B14F-4D97-AF65-F5344CB8AC3E}">
        <p14:creationId xmlns:p14="http://schemas.microsoft.com/office/powerpoint/2010/main" val="251638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F129-3837-1B4B-CE4B-2415E413D5F4}"/>
              </a:ext>
            </a:extLst>
          </p:cNvPr>
          <p:cNvSpPr>
            <a:spLocks noGrp="1"/>
          </p:cNvSpPr>
          <p:nvPr>
            <p:ph type="title"/>
          </p:nvPr>
        </p:nvSpPr>
        <p:spPr/>
        <p:txBody>
          <a:bodyPr/>
          <a:lstStyle/>
          <a:p>
            <a:r>
              <a:rPr lang="en-US" dirty="0"/>
              <a:t>Jesus’s Work Is Not Bound by Distance</a:t>
            </a:r>
          </a:p>
        </p:txBody>
      </p:sp>
      <p:sp>
        <p:nvSpPr>
          <p:cNvPr id="3" name="Content Placeholder 2">
            <a:extLst>
              <a:ext uri="{FF2B5EF4-FFF2-40B4-BE49-F238E27FC236}">
                <a16:creationId xmlns:a16="http://schemas.microsoft.com/office/drawing/2014/main" id="{A75DDD42-35C7-873D-DEEC-0C20315A39ED}"/>
              </a:ext>
            </a:extLst>
          </p:cNvPr>
          <p:cNvSpPr>
            <a:spLocks noGrp="1"/>
          </p:cNvSpPr>
          <p:nvPr>
            <p:ph idx="1"/>
          </p:nvPr>
        </p:nvSpPr>
        <p:spPr/>
        <p:txBody>
          <a:bodyPr/>
          <a:lstStyle/>
          <a:p>
            <a:r>
              <a:rPr lang="en-US" dirty="0"/>
              <a:t>What is it about Jesus that would </a:t>
            </a:r>
            <a:r>
              <a:rPr lang="en-US" b="1" dirty="0"/>
              <a:t>motivate</a:t>
            </a:r>
            <a:r>
              <a:rPr lang="en-US" dirty="0"/>
              <a:t> you to take your needs to Him?</a:t>
            </a:r>
          </a:p>
          <a:p>
            <a:r>
              <a:rPr lang="en-US" dirty="0"/>
              <a:t>Why might people </a:t>
            </a:r>
            <a:r>
              <a:rPr lang="en-US" b="1" dirty="0"/>
              <a:t>hesitate</a:t>
            </a:r>
            <a:r>
              <a:rPr lang="en-US" dirty="0"/>
              <a:t> to take their needs to Jesus?</a:t>
            </a:r>
          </a:p>
          <a:p>
            <a:r>
              <a:rPr lang="en-US" dirty="0">
                <a:solidFill>
                  <a:srgbClr val="C00000"/>
                </a:solidFill>
              </a:rPr>
              <a:t>Note how the man demonstrated </a:t>
            </a:r>
            <a:r>
              <a:rPr lang="en-US" b="1" dirty="0">
                <a:solidFill>
                  <a:srgbClr val="C00000"/>
                </a:solidFill>
              </a:rPr>
              <a:t>faith</a:t>
            </a:r>
            <a:r>
              <a:rPr lang="en-US" dirty="0">
                <a:solidFill>
                  <a:srgbClr val="C00000"/>
                </a:solidFill>
              </a:rPr>
              <a:t>:</a:t>
            </a:r>
          </a:p>
          <a:p>
            <a:pPr lvl="1"/>
            <a:r>
              <a:rPr lang="en-US" dirty="0">
                <a:solidFill>
                  <a:srgbClr val="C00000"/>
                </a:solidFill>
              </a:rPr>
              <a:t>Took Jesus at His word.</a:t>
            </a:r>
          </a:p>
          <a:p>
            <a:pPr lvl="1"/>
            <a:r>
              <a:rPr lang="en-US" dirty="0">
                <a:solidFill>
                  <a:srgbClr val="C00000"/>
                </a:solidFill>
              </a:rPr>
              <a:t>Headed for home.</a:t>
            </a:r>
          </a:p>
        </p:txBody>
      </p:sp>
    </p:spTree>
    <p:extLst>
      <p:ext uri="{BB962C8B-B14F-4D97-AF65-F5344CB8AC3E}">
        <p14:creationId xmlns:p14="http://schemas.microsoft.com/office/powerpoint/2010/main" val="26229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6E33-620C-8B85-156D-EE912297B463}"/>
              </a:ext>
            </a:extLst>
          </p:cNvPr>
          <p:cNvSpPr>
            <a:spLocks noGrp="1"/>
          </p:cNvSpPr>
          <p:nvPr>
            <p:ph type="title"/>
          </p:nvPr>
        </p:nvSpPr>
        <p:spPr/>
        <p:txBody>
          <a:bodyPr/>
          <a:lstStyle/>
          <a:p>
            <a:r>
              <a:rPr lang="en-US" dirty="0"/>
              <a:t>Jesus’s Work Is Not Bound by Distance</a:t>
            </a:r>
          </a:p>
        </p:txBody>
      </p:sp>
      <p:sp>
        <p:nvSpPr>
          <p:cNvPr id="3" name="Content Placeholder 2">
            <a:extLst>
              <a:ext uri="{FF2B5EF4-FFF2-40B4-BE49-F238E27FC236}">
                <a16:creationId xmlns:a16="http://schemas.microsoft.com/office/drawing/2014/main" id="{A53CE813-118B-4CE5-485F-E5960A9B0600}"/>
              </a:ext>
            </a:extLst>
          </p:cNvPr>
          <p:cNvSpPr>
            <a:spLocks noGrp="1"/>
          </p:cNvSpPr>
          <p:nvPr>
            <p:ph idx="1"/>
          </p:nvPr>
        </p:nvSpPr>
        <p:spPr/>
        <p:txBody>
          <a:bodyPr/>
          <a:lstStyle/>
          <a:p>
            <a:r>
              <a:rPr lang="en-US" dirty="0"/>
              <a:t>The official had to trust Jesus before seeing the miracle—how can we practice that kind of faith in our lives and take Jesus at His word.</a:t>
            </a:r>
          </a:p>
          <a:p>
            <a:r>
              <a:rPr lang="en-US" dirty="0"/>
              <a:t>What are some things God has told us in His Word that are sometimes challenging for you to believe? </a:t>
            </a:r>
          </a:p>
          <a:p>
            <a:endParaRPr lang="en-US" dirty="0"/>
          </a:p>
        </p:txBody>
      </p:sp>
    </p:spTree>
    <p:extLst>
      <p:ext uri="{BB962C8B-B14F-4D97-AF65-F5344CB8AC3E}">
        <p14:creationId xmlns:p14="http://schemas.microsoft.com/office/powerpoint/2010/main" val="12674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83</TotalTime>
  <Words>1416</Words>
  <Application>Microsoft Office PowerPoint</Application>
  <PresentationFormat>Widescreen</PresentationFormat>
  <Paragraphs>83</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ADLaM Display</vt:lpstr>
      <vt:lpstr>Arial</vt:lpstr>
      <vt:lpstr>Calibri</vt:lpstr>
      <vt:lpstr>Comic Sans MS</vt:lpstr>
      <vt:lpstr>HelveticaNeueLT Std Lt</vt:lpstr>
      <vt:lpstr>Office Theme</vt:lpstr>
      <vt:lpstr>1_Office Theme</vt:lpstr>
      <vt:lpstr>PowerPoint Presentation</vt:lpstr>
      <vt:lpstr>Video Introduction</vt:lpstr>
      <vt:lpstr>Come on, admit it …</vt:lpstr>
      <vt:lpstr>1. Jesus’s Work Is Not Bound  by Distance. </vt:lpstr>
      <vt:lpstr>Listen for a promise</vt:lpstr>
      <vt:lpstr>Listen for a promise</vt:lpstr>
      <vt:lpstr>Jesus’s Work Is Not Bound by Distance</vt:lpstr>
      <vt:lpstr>Jesus’s Work Is Not Bound by Distance</vt:lpstr>
      <vt:lpstr>Jesus’s Work Is Not Bound by Distance</vt:lpstr>
      <vt:lpstr>2. Christ’s Work Is Not  Bound by Our Understanding  of Time.</vt:lpstr>
      <vt:lpstr>Listen for a complaint.</vt:lpstr>
      <vt:lpstr>Listen for a complaint.</vt:lpstr>
      <vt:lpstr>Listen for a complaint.</vt:lpstr>
      <vt:lpstr>Christ’s Work Is Not Bound by Our Understanding of Time</vt:lpstr>
      <vt:lpstr>Christ’s Work Is Not Bound by Our Understanding of Time</vt:lpstr>
      <vt:lpstr>Christ’s Work Is Not Bound by Our Understanding of Time</vt:lpstr>
      <vt:lpstr>3. Christ Is Working  Everywhere, All the Time.</vt:lpstr>
      <vt:lpstr>Listen for Jesus’ source of authority.</vt:lpstr>
      <vt:lpstr>Listen for Jesus’ source of authority.</vt:lpstr>
      <vt:lpstr>Listen for Jesus’ source of authority.</vt:lpstr>
      <vt:lpstr>Christ Is Working Everywhere,  All the Time.</vt:lpstr>
      <vt:lpstr>Christ Is Working Everywhere,  All the Time.</vt:lpstr>
      <vt:lpstr>Christ Is Working Everywhere,  All the Time.</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2026-04-01T11:54:22Z</dcterms:created>
  <dcterms:modified xsi:type="dcterms:W3CDTF">2026-04-02T14:10:13Z</dcterms:modified>
</cp:coreProperties>
</file>