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7" r:id="rId4"/>
    <p:sldId id="258" r:id="rId5"/>
    <p:sldId id="579" r:id="rId6"/>
    <p:sldId id="259" r:id="rId7"/>
    <p:sldId id="580" r:id="rId8"/>
    <p:sldId id="581" r:id="rId9"/>
    <p:sldId id="582" r:id="rId10"/>
    <p:sldId id="583" r:id="rId11"/>
    <p:sldId id="793" r:id="rId12"/>
    <p:sldId id="584" r:id="rId13"/>
    <p:sldId id="794" r:id="rId14"/>
    <p:sldId id="795" r:id="rId15"/>
    <p:sldId id="796" r:id="rId16"/>
    <p:sldId id="797" r:id="rId17"/>
    <p:sldId id="799" r:id="rId18"/>
    <p:sldId id="798" r:id="rId19"/>
    <p:sldId id="800" r:id="rId20"/>
    <p:sldId id="801" r:id="rId21"/>
    <p:sldId id="802" r:id="rId22"/>
    <p:sldId id="803" r:id="rId23"/>
    <p:sldId id="805" r:id="rId24"/>
    <p:sldId id="804" r:id="rId25"/>
    <p:sldId id="806" r:id="rId26"/>
    <p:sldId id="8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5" d="100"/>
          <a:sy n="75" d="100"/>
        </p:scale>
        <p:origin x="4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64286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937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63482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068722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648738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87685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96517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45637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241569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45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554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626018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1910078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21656929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213408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2000" b="-22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630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rxd3uwx"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38509" y="-92597"/>
            <a:ext cx="12153491" cy="6950597"/>
          </a:xfrm>
          <a:prstGeom prst="rect">
            <a:avLst/>
          </a:prstGeom>
        </p:spPr>
      </p:pic>
      <p:sp>
        <p:nvSpPr>
          <p:cNvPr id="3" name="Rectangle 2">
            <a:extLst>
              <a:ext uri="{FF2B5EF4-FFF2-40B4-BE49-F238E27FC236}">
                <a16:creationId xmlns:a16="http://schemas.microsoft.com/office/drawing/2014/main" id="{CFD93F2E-24DD-CEE9-2603-CFCD72E7DEE8}"/>
              </a:ext>
            </a:extLst>
          </p:cNvPr>
          <p:cNvSpPr/>
          <p:nvPr/>
        </p:nvSpPr>
        <p:spPr>
          <a:xfrm>
            <a:off x="1820021" y="5525340"/>
            <a:ext cx="855195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accent4"/>
                </a:solidFill>
                <a:effectLst/>
              </a:rPr>
              <a:t>The First Disciples of Jesus</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a:t>
            </a:r>
            <a:r>
              <a:rPr lang="en-US" sz="5500" dirty="0">
                <a:solidFill>
                  <a:srgbClr val="FFFF00"/>
                </a:solidFill>
              </a:rPr>
              <a:t>Sharing</a:t>
            </a:r>
            <a:r>
              <a:rPr lang="en-US" sz="5500" dirty="0"/>
              <a:t> Christ Through Our </a:t>
            </a:r>
            <a:r>
              <a:rPr lang="en-US" sz="5500" dirty="0">
                <a:solidFill>
                  <a:srgbClr val="FFFF00"/>
                </a:solidFill>
              </a:rPr>
              <a:t>Relationships</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A117-71BE-6D1B-9A07-DC65909ED289}"/>
              </a:ext>
            </a:extLst>
          </p:cNvPr>
          <p:cNvSpPr>
            <a:spLocks noGrp="1"/>
          </p:cNvSpPr>
          <p:nvPr>
            <p:ph type="title"/>
          </p:nvPr>
        </p:nvSpPr>
        <p:spPr/>
        <p:txBody>
          <a:bodyPr/>
          <a:lstStyle/>
          <a:p>
            <a:pPr algn="l"/>
            <a:r>
              <a:rPr lang="en-US" dirty="0"/>
              <a:t>Listen for secondary invitations.</a:t>
            </a:r>
          </a:p>
        </p:txBody>
      </p:sp>
      <p:sp>
        <p:nvSpPr>
          <p:cNvPr id="3" name="Content Placeholder 2">
            <a:extLst>
              <a:ext uri="{FF2B5EF4-FFF2-40B4-BE49-F238E27FC236}">
                <a16:creationId xmlns:a16="http://schemas.microsoft.com/office/drawing/2014/main" id="{39347BEC-6BBE-EB60-0165-7D3A93649610}"/>
              </a:ext>
            </a:extLst>
          </p:cNvPr>
          <p:cNvSpPr>
            <a:spLocks noGrp="1"/>
          </p:cNvSpPr>
          <p:nvPr>
            <p:ph idx="1"/>
          </p:nvPr>
        </p:nvSpPr>
        <p:spPr>
          <a:xfrm>
            <a:off x="1148305" y="1990846"/>
            <a:ext cx="9895390" cy="4024072"/>
          </a:xfrm>
        </p:spPr>
        <p:txBody>
          <a:bodyPr/>
          <a:lstStyle/>
          <a:p>
            <a:pPr marL="0" indent="0" algn="ctr">
              <a:buNone/>
            </a:pPr>
            <a:r>
              <a:rPr lang="en-US" dirty="0"/>
              <a:t>John 1:40-46 (NIV)  Andrew, Simon Peter's brother, was one of the two who heard what John had said and who had followed Jesus. 41  The first thing Andrew did was to find his brother Simon and tell him, "We have found the Messiah" (that is, the Christ). 42  And he brought him to Jesus.</a:t>
            </a:r>
          </a:p>
        </p:txBody>
      </p:sp>
    </p:spTree>
    <p:extLst>
      <p:ext uri="{BB962C8B-B14F-4D97-AF65-F5344CB8AC3E}">
        <p14:creationId xmlns:p14="http://schemas.microsoft.com/office/powerpoint/2010/main" val="366899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A484F-532C-8FDF-D5A9-2D5170A68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97D98-4535-2360-1522-0B2278F80238}"/>
              </a:ext>
            </a:extLst>
          </p:cNvPr>
          <p:cNvSpPr>
            <a:spLocks noGrp="1"/>
          </p:cNvSpPr>
          <p:nvPr>
            <p:ph type="title"/>
          </p:nvPr>
        </p:nvSpPr>
        <p:spPr/>
        <p:txBody>
          <a:bodyPr/>
          <a:lstStyle/>
          <a:p>
            <a:pPr algn="l"/>
            <a:r>
              <a:rPr lang="en-US" dirty="0"/>
              <a:t>Listen for secondary invitations.</a:t>
            </a:r>
          </a:p>
        </p:txBody>
      </p:sp>
      <p:sp>
        <p:nvSpPr>
          <p:cNvPr id="3" name="Content Placeholder 2">
            <a:extLst>
              <a:ext uri="{FF2B5EF4-FFF2-40B4-BE49-F238E27FC236}">
                <a16:creationId xmlns:a16="http://schemas.microsoft.com/office/drawing/2014/main" id="{FD5782C5-C678-56BC-1FB2-A52CF108C1A1}"/>
              </a:ext>
            </a:extLst>
          </p:cNvPr>
          <p:cNvSpPr>
            <a:spLocks noGrp="1"/>
          </p:cNvSpPr>
          <p:nvPr>
            <p:ph idx="1"/>
          </p:nvPr>
        </p:nvSpPr>
        <p:spPr>
          <a:xfrm>
            <a:off x="1297570" y="1818010"/>
            <a:ext cx="9596860" cy="4324230"/>
          </a:xfrm>
        </p:spPr>
        <p:txBody>
          <a:bodyPr>
            <a:normAutofit/>
          </a:bodyPr>
          <a:lstStyle/>
          <a:p>
            <a:pPr marL="0" indent="0" algn="ctr">
              <a:buNone/>
            </a:pPr>
            <a:r>
              <a:rPr lang="en-US" dirty="0"/>
              <a:t>Jesus looked at him and said, "You are Simon son of John. You will be called Cephas" (which, when translated, is Peter). 43  The next day Jesus decided to leave for Galilee. Finding Philip, he said to him, "Follow me." 44  Philip, like Andrew and Peter, was</a:t>
            </a:r>
          </a:p>
        </p:txBody>
      </p:sp>
    </p:spTree>
    <p:extLst>
      <p:ext uri="{BB962C8B-B14F-4D97-AF65-F5344CB8AC3E}">
        <p14:creationId xmlns:p14="http://schemas.microsoft.com/office/powerpoint/2010/main" val="255336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BEA9-FE9B-B981-7E5C-39D86A4027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DA49EA-0413-1DEC-9978-FDB39A2C3506}"/>
              </a:ext>
            </a:extLst>
          </p:cNvPr>
          <p:cNvSpPr>
            <a:spLocks noGrp="1"/>
          </p:cNvSpPr>
          <p:nvPr>
            <p:ph type="title"/>
          </p:nvPr>
        </p:nvSpPr>
        <p:spPr/>
        <p:txBody>
          <a:bodyPr/>
          <a:lstStyle/>
          <a:p>
            <a:pPr algn="l"/>
            <a:r>
              <a:rPr lang="en-US" dirty="0"/>
              <a:t>Listen for secondary invitations.</a:t>
            </a:r>
          </a:p>
        </p:txBody>
      </p:sp>
      <p:sp>
        <p:nvSpPr>
          <p:cNvPr id="3" name="Content Placeholder 2">
            <a:extLst>
              <a:ext uri="{FF2B5EF4-FFF2-40B4-BE49-F238E27FC236}">
                <a16:creationId xmlns:a16="http://schemas.microsoft.com/office/drawing/2014/main" id="{95A61437-2172-DF37-5B73-FF62B8DD467C}"/>
              </a:ext>
            </a:extLst>
          </p:cNvPr>
          <p:cNvSpPr>
            <a:spLocks noGrp="1"/>
          </p:cNvSpPr>
          <p:nvPr>
            <p:ph idx="1"/>
          </p:nvPr>
        </p:nvSpPr>
        <p:spPr>
          <a:xfrm>
            <a:off x="1165183" y="1628931"/>
            <a:ext cx="9861631" cy="3977774"/>
          </a:xfrm>
        </p:spPr>
        <p:txBody>
          <a:bodyPr>
            <a:normAutofit/>
          </a:bodyPr>
          <a:lstStyle/>
          <a:p>
            <a:pPr marL="0" indent="0" algn="ctr">
              <a:buNone/>
            </a:pPr>
            <a:r>
              <a:rPr lang="en-US" dirty="0"/>
              <a:t>from the town of Bethsaida. 45  Philip found Nathanael and told him, "We have found the one Moses wrote about in the Law, and about whom the prophets also wrote--Jesus of Nazareth, the son of Joseph." 46  "Nazareth! Can anything good come from there?" Nathanael asked. "Come and see," said Philip.</a:t>
            </a:r>
          </a:p>
          <a:p>
            <a:pPr marL="0" indent="0" algn="ctr">
              <a:buNone/>
            </a:pPr>
            <a:endParaRPr lang="en-US" dirty="0"/>
          </a:p>
        </p:txBody>
      </p:sp>
      <p:pic>
        <p:nvPicPr>
          <p:cNvPr id="4" name="Picture 3">
            <a:extLst>
              <a:ext uri="{FF2B5EF4-FFF2-40B4-BE49-F238E27FC236}">
                <a16:creationId xmlns:a16="http://schemas.microsoft.com/office/drawing/2014/main" id="{CD9C81F1-9DFA-1368-E465-8C74AF24F45C}"/>
              </a:ext>
            </a:extLst>
          </p:cNvPr>
          <p:cNvPicPr>
            <a:picLocks noChangeAspect="1"/>
          </p:cNvPicPr>
          <p:nvPr/>
        </p:nvPicPr>
        <p:blipFill>
          <a:blip r:embed="rId2"/>
          <a:stretch>
            <a:fillRect/>
          </a:stretch>
        </p:blipFill>
        <p:spPr>
          <a:xfrm>
            <a:off x="5205523" y="5606705"/>
            <a:ext cx="1780952" cy="31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0398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AF43-6521-232C-C7FD-56260E05BD69}"/>
              </a:ext>
            </a:extLst>
          </p:cNvPr>
          <p:cNvSpPr>
            <a:spLocks noGrp="1"/>
          </p:cNvSpPr>
          <p:nvPr>
            <p:ph type="title"/>
          </p:nvPr>
        </p:nvSpPr>
        <p:spPr/>
        <p:txBody>
          <a:bodyPr/>
          <a:lstStyle/>
          <a:p>
            <a:r>
              <a:rPr lang="en-US" dirty="0"/>
              <a:t>Sharing Christ Through Our Relationships</a:t>
            </a:r>
          </a:p>
        </p:txBody>
      </p:sp>
      <p:sp>
        <p:nvSpPr>
          <p:cNvPr id="3" name="Content Placeholder 2">
            <a:extLst>
              <a:ext uri="{FF2B5EF4-FFF2-40B4-BE49-F238E27FC236}">
                <a16:creationId xmlns:a16="http://schemas.microsoft.com/office/drawing/2014/main" id="{F58769F5-2098-3C1C-B979-6570C8D4F4FF}"/>
              </a:ext>
            </a:extLst>
          </p:cNvPr>
          <p:cNvSpPr>
            <a:spLocks noGrp="1"/>
          </p:cNvSpPr>
          <p:nvPr>
            <p:ph idx="1"/>
          </p:nvPr>
        </p:nvSpPr>
        <p:spPr>
          <a:xfrm>
            <a:off x="838200" y="1825625"/>
            <a:ext cx="10515600" cy="4667250"/>
          </a:xfrm>
        </p:spPr>
        <p:txBody>
          <a:bodyPr>
            <a:normAutofit/>
          </a:bodyPr>
          <a:lstStyle/>
          <a:p>
            <a:r>
              <a:rPr lang="en-US" dirty="0"/>
              <a:t>What was the first thing Andrew did after he heard about others following Jesus? </a:t>
            </a:r>
          </a:p>
          <a:p>
            <a:r>
              <a:rPr lang="en-US" dirty="0"/>
              <a:t>Verse 30 says that Andrew “followed” Jesus.  What does it mean to follow Jesus?  </a:t>
            </a:r>
          </a:p>
          <a:p>
            <a:r>
              <a:rPr lang="en-US" dirty="0"/>
              <a:t>How did Philip respond to Jesus’ invitation? </a:t>
            </a:r>
          </a:p>
          <a:p>
            <a:r>
              <a:rPr lang="en-US" dirty="0"/>
              <a:t>Philip was skeptical about someone from Nazareth.  What about Christ stirs skepticism today?</a:t>
            </a:r>
          </a:p>
          <a:p>
            <a:endParaRPr lang="en-US" dirty="0"/>
          </a:p>
        </p:txBody>
      </p:sp>
    </p:spTree>
    <p:extLst>
      <p:ext uri="{BB962C8B-B14F-4D97-AF65-F5344CB8AC3E}">
        <p14:creationId xmlns:p14="http://schemas.microsoft.com/office/powerpoint/2010/main" val="35485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1B74B-A815-5B1C-90DA-E47055CF59B2}"/>
              </a:ext>
            </a:extLst>
          </p:cNvPr>
          <p:cNvSpPr>
            <a:spLocks noGrp="1"/>
          </p:cNvSpPr>
          <p:nvPr>
            <p:ph type="title"/>
          </p:nvPr>
        </p:nvSpPr>
        <p:spPr/>
        <p:txBody>
          <a:bodyPr/>
          <a:lstStyle/>
          <a:p>
            <a:r>
              <a:rPr lang="en-US" dirty="0"/>
              <a:t>Sharing Christ Through Our Relationships</a:t>
            </a:r>
          </a:p>
        </p:txBody>
      </p:sp>
      <p:sp>
        <p:nvSpPr>
          <p:cNvPr id="3" name="Content Placeholder 2">
            <a:extLst>
              <a:ext uri="{FF2B5EF4-FFF2-40B4-BE49-F238E27FC236}">
                <a16:creationId xmlns:a16="http://schemas.microsoft.com/office/drawing/2014/main" id="{332EE9EB-7C1F-AF1C-481B-00A00ECE10D9}"/>
              </a:ext>
            </a:extLst>
          </p:cNvPr>
          <p:cNvSpPr>
            <a:spLocks noGrp="1"/>
          </p:cNvSpPr>
          <p:nvPr>
            <p:ph idx="1"/>
          </p:nvPr>
        </p:nvSpPr>
        <p:spPr>
          <a:xfrm>
            <a:off x="838200" y="1967695"/>
            <a:ext cx="10515600" cy="4209267"/>
          </a:xfrm>
        </p:spPr>
        <p:txBody>
          <a:bodyPr/>
          <a:lstStyle/>
          <a:p>
            <a:r>
              <a:rPr lang="en-US" dirty="0"/>
              <a:t>What convinced you that Jesus was the Son of God?</a:t>
            </a:r>
          </a:p>
          <a:p>
            <a:r>
              <a:rPr lang="en-US" dirty="0"/>
              <a:t>Who is someone in your circle of friends, acquaintances, family that you could bring to Jesus like Andrew brought his brother?</a:t>
            </a:r>
          </a:p>
          <a:p>
            <a:endParaRPr lang="en-US" dirty="0"/>
          </a:p>
        </p:txBody>
      </p:sp>
    </p:spTree>
    <p:extLst>
      <p:ext uri="{BB962C8B-B14F-4D97-AF65-F5344CB8AC3E}">
        <p14:creationId xmlns:p14="http://schemas.microsoft.com/office/powerpoint/2010/main" val="276614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a:t>
            </a:r>
            <a:r>
              <a:rPr lang="en-US" sz="5500" dirty="0">
                <a:solidFill>
                  <a:srgbClr val="FFFF00"/>
                </a:solidFill>
              </a:rPr>
              <a:t>Called</a:t>
            </a:r>
            <a:r>
              <a:rPr lang="en-US" sz="5500" dirty="0"/>
              <a:t> and</a:t>
            </a:r>
            <a:br>
              <a:rPr lang="en-US" sz="5500" dirty="0"/>
            </a:br>
            <a:r>
              <a:rPr lang="en-US" sz="5500" dirty="0"/>
              <a:t> </a:t>
            </a:r>
            <a:r>
              <a:rPr lang="en-US" sz="5500" dirty="0">
                <a:solidFill>
                  <a:srgbClr val="FFFF00"/>
                </a:solidFill>
              </a:rPr>
              <a:t>Equipped</a:t>
            </a:r>
            <a:r>
              <a:rPr lang="en-US" sz="5500" dirty="0"/>
              <a:t> Uniquely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48EA-28D6-2E68-D066-1D932AE50C01}"/>
              </a:ext>
            </a:extLst>
          </p:cNvPr>
          <p:cNvSpPr>
            <a:spLocks noGrp="1"/>
          </p:cNvSpPr>
          <p:nvPr>
            <p:ph type="title"/>
          </p:nvPr>
        </p:nvSpPr>
        <p:spPr/>
        <p:txBody>
          <a:bodyPr/>
          <a:lstStyle/>
          <a:p>
            <a:pPr algn="l"/>
            <a:r>
              <a:rPr lang="en-US" dirty="0"/>
              <a:t>Listen for a startling revelation.</a:t>
            </a:r>
          </a:p>
        </p:txBody>
      </p:sp>
      <p:sp>
        <p:nvSpPr>
          <p:cNvPr id="3" name="Content Placeholder 2">
            <a:extLst>
              <a:ext uri="{FF2B5EF4-FFF2-40B4-BE49-F238E27FC236}">
                <a16:creationId xmlns:a16="http://schemas.microsoft.com/office/drawing/2014/main" id="{C737D1AA-A4B8-A216-A193-22F2939B2655}"/>
              </a:ext>
            </a:extLst>
          </p:cNvPr>
          <p:cNvSpPr>
            <a:spLocks noGrp="1"/>
          </p:cNvSpPr>
          <p:nvPr>
            <p:ph idx="1"/>
          </p:nvPr>
        </p:nvSpPr>
        <p:spPr>
          <a:xfrm>
            <a:off x="1159879" y="1825625"/>
            <a:ext cx="9872241" cy="4351338"/>
          </a:xfrm>
        </p:spPr>
        <p:txBody>
          <a:bodyPr/>
          <a:lstStyle/>
          <a:p>
            <a:pPr marL="0" indent="0" algn="ctr">
              <a:buNone/>
            </a:pPr>
            <a:r>
              <a:rPr lang="en-US" dirty="0"/>
              <a:t>John 1:47-51 (NIV) 47  When Jesus saw Nathanael approaching, he said of him, "Here is a true Israelite, in whom there is nothing false." 48  "How do you know me?" Nathanael asked. Jesus answered, "I saw you while you were still under the fig tree before Philip called you." 49  Then Nathanael declared, </a:t>
            </a:r>
          </a:p>
        </p:txBody>
      </p:sp>
    </p:spTree>
    <p:extLst>
      <p:ext uri="{BB962C8B-B14F-4D97-AF65-F5344CB8AC3E}">
        <p14:creationId xmlns:p14="http://schemas.microsoft.com/office/powerpoint/2010/main" val="251524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76BFE-1D8F-0DAA-EF15-2A6146560D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2142A-7AD5-7D91-43DF-9A981EF9008C}"/>
              </a:ext>
            </a:extLst>
          </p:cNvPr>
          <p:cNvSpPr>
            <a:spLocks noGrp="1"/>
          </p:cNvSpPr>
          <p:nvPr>
            <p:ph type="title"/>
          </p:nvPr>
        </p:nvSpPr>
        <p:spPr/>
        <p:txBody>
          <a:bodyPr/>
          <a:lstStyle/>
          <a:p>
            <a:pPr algn="l"/>
            <a:r>
              <a:rPr lang="en-US" dirty="0"/>
              <a:t>Listen for a startling revelation.</a:t>
            </a:r>
          </a:p>
        </p:txBody>
      </p:sp>
      <p:sp>
        <p:nvSpPr>
          <p:cNvPr id="3" name="Content Placeholder 2">
            <a:extLst>
              <a:ext uri="{FF2B5EF4-FFF2-40B4-BE49-F238E27FC236}">
                <a16:creationId xmlns:a16="http://schemas.microsoft.com/office/drawing/2014/main" id="{DE31715C-F9B2-4F06-0581-81AAE3F35278}"/>
              </a:ext>
            </a:extLst>
          </p:cNvPr>
          <p:cNvSpPr>
            <a:spLocks noGrp="1"/>
          </p:cNvSpPr>
          <p:nvPr>
            <p:ph idx="1"/>
          </p:nvPr>
        </p:nvSpPr>
        <p:spPr>
          <a:xfrm>
            <a:off x="1159879" y="1825625"/>
            <a:ext cx="9872241" cy="4351338"/>
          </a:xfrm>
        </p:spPr>
        <p:txBody>
          <a:bodyPr/>
          <a:lstStyle/>
          <a:p>
            <a:pPr marL="0" indent="0" algn="ctr">
              <a:buNone/>
            </a:pPr>
            <a:r>
              <a:rPr lang="en-US" dirty="0"/>
              <a:t>"Rabbi, you are the Son of God; you are the King of Israel." 50  Jesus said, "You believe because I told you I saw you under the fig tree. You shall see greater things than that." 51  He then added, "I tell you the truth, you shall see heaven open, and the angels of God ascending and descending on the Son of Man."</a:t>
            </a:r>
          </a:p>
        </p:txBody>
      </p:sp>
      <p:pic>
        <p:nvPicPr>
          <p:cNvPr id="4" name="Picture 3">
            <a:extLst>
              <a:ext uri="{FF2B5EF4-FFF2-40B4-BE49-F238E27FC236}">
                <a16:creationId xmlns:a16="http://schemas.microsoft.com/office/drawing/2014/main" id="{493663C5-B369-6068-7D13-3342941A67E8}"/>
              </a:ext>
            </a:extLst>
          </p:cNvPr>
          <p:cNvPicPr>
            <a:picLocks noChangeAspect="1"/>
          </p:cNvPicPr>
          <p:nvPr/>
        </p:nvPicPr>
        <p:blipFill>
          <a:blip r:embed="rId2"/>
          <a:stretch>
            <a:fillRect/>
          </a:stretch>
        </p:blipFill>
        <p:spPr>
          <a:xfrm>
            <a:off x="5205523" y="5757176"/>
            <a:ext cx="1780952" cy="31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558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E7FA5-3B6F-3211-3DA2-CA32B298D941}"/>
              </a:ext>
            </a:extLst>
          </p:cNvPr>
          <p:cNvSpPr>
            <a:spLocks noGrp="1"/>
          </p:cNvSpPr>
          <p:nvPr>
            <p:ph type="title"/>
          </p:nvPr>
        </p:nvSpPr>
        <p:spPr/>
        <p:txBody>
          <a:bodyPr/>
          <a:lstStyle/>
          <a:p>
            <a:r>
              <a:rPr lang="en-US" dirty="0"/>
              <a:t>Called and Equipped Uniquely</a:t>
            </a:r>
          </a:p>
        </p:txBody>
      </p:sp>
      <p:sp>
        <p:nvSpPr>
          <p:cNvPr id="3" name="Content Placeholder 2">
            <a:extLst>
              <a:ext uri="{FF2B5EF4-FFF2-40B4-BE49-F238E27FC236}">
                <a16:creationId xmlns:a16="http://schemas.microsoft.com/office/drawing/2014/main" id="{F31DF5B4-A7F9-2C83-D14B-8778BBFF94A2}"/>
              </a:ext>
            </a:extLst>
          </p:cNvPr>
          <p:cNvSpPr>
            <a:spLocks noGrp="1"/>
          </p:cNvSpPr>
          <p:nvPr>
            <p:ph idx="1"/>
          </p:nvPr>
        </p:nvSpPr>
        <p:spPr/>
        <p:txBody>
          <a:bodyPr/>
          <a:lstStyle/>
          <a:p>
            <a:r>
              <a:rPr lang="en-US" dirty="0"/>
              <a:t>When Jesus first sees Nathanael, He probably surprised him with the statement, “"Here is a true Israelite, in whom there is nothing false."   What does this tell us about Jesus?</a:t>
            </a:r>
          </a:p>
          <a:p>
            <a:r>
              <a:rPr lang="en-US" dirty="0"/>
              <a:t>What titles does Nathanael immediately use for Jesus after this moment?</a:t>
            </a:r>
          </a:p>
          <a:p>
            <a:endParaRPr lang="en-US" dirty="0"/>
          </a:p>
        </p:txBody>
      </p:sp>
    </p:spTree>
    <p:extLst>
      <p:ext uri="{BB962C8B-B14F-4D97-AF65-F5344CB8AC3E}">
        <p14:creationId xmlns:p14="http://schemas.microsoft.com/office/powerpoint/2010/main" val="23023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963-759A-C96F-3E6B-E78D14ABC840}"/>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CADD553E-D950-6306-6D42-A176FDCF922A}"/>
              </a:ext>
            </a:extLst>
          </p:cNvPr>
          <p:cNvGrpSpPr/>
          <p:nvPr/>
        </p:nvGrpSpPr>
        <p:grpSpPr>
          <a:xfrm>
            <a:off x="2849598" y="1579418"/>
            <a:ext cx="6492803" cy="4272952"/>
            <a:chOff x="2849598" y="1579418"/>
            <a:chExt cx="6492803" cy="4272952"/>
          </a:xfrm>
        </p:grpSpPr>
        <p:pic>
          <p:nvPicPr>
            <p:cNvPr id="4" name="Picture 3">
              <a:extLst>
                <a:ext uri="{FF2B5EF4-FFF2-40B4-BE49-F238E27FC236}">
                  <a16:creationId xmlns:a16="http://schemas.microsoft.com/office/drawing/2014/main" id="{F7A20227-D4DE-21F2-0F68-53CA07F2A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38524"/>
              <a:ext cx="5714286" cy="3180952"/>
            </a:xfrm>
            <a:prstGeom prst="rect">
              <a:avLst/>
            </a:prstGeom>
          </p:spPr>
        </p:pic>
        <p:pic>
          <p:nvPicPr>
            <p:cNvPr id="6" name="Picture 5">
              <a:hlinkClick r:id="rId3"/>
              <a:extLst>
                <a:ext uri="{FF2B5EF4-FFF2-40B4-BE49-F238E27FC236}">
                  <a16:creationId xmlns:a16="http://schemas.microsoft.com/office/drawing/2014/main" id="{9452EC92-C137-727C-F3E7-E1C245661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p:spPr>
        </p:pic>
      </p:grpSp>
      <p:sp>
        <p:nvSpPr>
          <p:cNvPr id="8" name="TextBox 7">
            <a:hlinkClick r:id="rId3"/>
            <a:extLst>
              <a:ext uri="{FF2B5EF4-FFF2-40B4-BE49-F238E27FC236}">
                <a16:creationId xmlns:a16="http://schemas.microsoft.com/office/drawing/2014/main" id="{886198A7-7B81-22C9-B933-ABF04FDF696E}"/>
              </a:ext>
            </a:extLst>
          </p:cNvPr>
          <p:cNvSpPr txBox="1"/>
          <p:nvPr/>
        </p:nvSpPr>
        <p:spPr>
          <a:xfrm>
            <a:off x="4017817" y="5899485"/>
            <a:ext cx="4156364"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23011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F618-449C-ABC7-3D64-352900D1649C}"/>
              </a:ext>
            </a:extLst>
          </p:cNvPr>
          <p:cNvSpPr>
            <a:spLocks noGrp="1"/>
          </p:cNvSpPr>
          <p:nvPr>
            <p:ph type="title"/>
          </p:nvPr>
        </p:nvSpPr>
        <p:spPr/>
        <p:txBody>
          <a:bodyPr/>
          <a:lstStyle/>
          <a:p>
            <a:r>
              <a:rPr lang="en-US" dirty="0"/>
              <a:t>Called and Equipped Uniquely</a:t>
            </a:r>
          </a:p>
        </p:txBody>
      </p:sp>
      <p:sp>
        <p:nvSpPr>
          <p:cNvPr id="3" name="Content Placeholder 2">
            <a:extLst>
              <a:ext uri="{FF2B5EF4-FFF2-40B4-BE49-F238E27FC236}">
                <a16:creationId xmlns:a16="http://schemas.microsoft.com/office/drawing/2014/main" id="{6D4A5865-B267-288F-EBFC-CCB2A6A8DFF6}"/>
              </a:ext>
            </a:extLst>
          </p:cNvPr>
          <p:cNvSpPr>
            <a:spLocks noGrp="1"/>
          </p:cNvSpPr>
          <p:nvPr>
            <p:ph idx="1"/>
          </p:nvPr>
        </p:nvSpPr>
        <p:spPr/>
        <p:txBody>
          <a:bodyPr/>
          <a:lstStyle/>
          <a:p>
            <a:r>
              <a:rPr lang="en-US" dirty="0"/>
              <a:t>After Nathanael’s confession, what promise does Jesus make about what he will see?</a:t>
            </a:r>
          </a:p>
          <a:p>
            <a:r>
              <a:rPr lang="en-US" dirty="0"/>
              <a:t>Jesus moves Nathanael from a private sign (the fig tree) to a greater vision.  What does this suggest about how discipleship works?</a:t>
            </a:r>
          </a:p>
          <a:p>
            <a:r>
              <a:rPr lang="en-US" dirty="0"/>
              <a:t>What might “</a:t>
            </a:r>
            <a:r>
              <a:rPr lang="en-US" i="1" dirty="0"/>
              <a:t>greater things</a:t>
            </a:r>
            <a:r>
              <a:rPr lang="en-US" dirty="0"/>
              <a:t>” imply for someone who follows Christ?</a:t>
            </a:r>
          </a:p>
          <a:p>
            <a:endParaRPr lang="en-US" dirty="0"/>
          </a:p>
        </p:txBody>
      </p:sp>
    </p:spTree>
    <p:extLst>
      <p:ext uri="{BB962C8B-B14F-4D97-AF65-F5344CB8AC3E}">
        <p14:creationId xmlns:p14="http://schemas.microsoft.com/office/powerpoint/2010/main" val="33945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7CB7-D804-9F19-0330-50E6E08FDE6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340FFD0-6FDB-F60D-B176-0F54AABA0502}"/>
              </a:ext>
            </a:extLst>
          </p:cNvPr>
          <p:cNvSpPr>
            <a:spLocks noGrp="1"/>
          </p:cNvSpPr>
          <p:nvPr>
            <p:ph idx="1"/>
          </p:nvPr>
        </p:nvSpPr>
        <p:spPr>
          <a:xfrm>
            <a:off x="838200" y="2176041"/>
            <a:ext cx="10515600" cy="4000922"/>
          </a:xfrm>
        </p:spPr>
        <p:txBody>
          <a:bodyPr/>
          <a:lstStyle/>
          <a:p>
            <a:r>
              <a:rPr lang="en-US" dirty="0"/>
              <a:t>Trust. </a:t>
            </a:r>
          </a:p>
          <a:p>
            <a:pPr lvl="1"/>
            <a:r>
              <a:rPr lang="en-US" sz="3600" dirty="0"/>
              <a:t>What holds you back from sharing Christ?</a:t>
            </a:r>
          </a:p>
          <a:p>
            <a:pPr lvl="1"/>
            <a:r>
              <a:rPr lang="en-US" sz="3600" dirty="0"/>
              <a:t>Pray and ask God to make your faith in Him greater than your fears.</a:t>
            </a:r>
          </a:p>
          <a:p>
            <a:endParaRPr lang="en-US" dirty="0"/>
          </a:p>
        </p:txBody>
      </p:sp>
    </p:spTree>
    <p:extLst>
      <p:ext uri="{BB962C8B-B14F-4D97-AF65-F5344CB8AC3E}">
        <p14:creationId xmlns:p14="http://schemas.microsoft.com/office/powerpoint/2010/main" val="4120652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20BD4-2F23-F9DD-E681-8A153A7CD4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302AB-E1E2-3D8A-188B-07EDAB5D07F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231000C-1943-94A3-DCF0-659F11AAD1B2}"/>
              </a:ext>
            </a:extLst>
          </p:cNvPr>
          <p:cNvSpPr>
            <a:spLocks noGrp="1"/>
          </p:cNvSpPr>
          <p:nvPr>
            <p:ph idx="1"/>
          </p:nvPr>
        </p:nvSpPr>
        <p:spPr/>
        <p:txBody>
          <a:bodyPr/>
          <a:lstStyle/>
          <a:p>
            <a:r>
              <a:rPr lang="en-US" dirty="0"/>
              <a:t>Invite. </a:t>
            </a:r>
          </a:p>
          <a:p>
            <a:pPr lvl="1"/>
            <a:r>
              <a:rPr lang="en-US" sz="3600" dirty="0"/>
              <a:t>Assume the same “come and see” mindset seen in both Andrew and Philip. </a:t>
            </a:r>
          </a:p>
          <a:p>
            <a:pPr lvl="1"/>
            <a:r>
              <a:rPr lang="en-US" sz="3600" dirty="0"/>
              <a:t>Invite friends to come with you to your Bible study group. </a:t>
            </a:r>
          </a:p>
          <a:p>
            <a:pPr lvl="1"/>
            <a:r>
              <a:rPr lang="en-US" sz="3600" dirty="0"/>
              <a:t>Your group can provide a non-threatening way to “come and see” Jesus as your group discussed God’s Word.</a:t>
            </a:r>
          </a:p>
          <a:p>
            <a:endParaRPr lang="en-US" dirty="0"/>
          </a:p>
        </p:txBody>
      </p:sp>
    </p:spTree>
    <p:extLst>
      <p:ext uri="{BB962C8B-B14F-4D97-AF65-F5344CB8AC3E}">
        <p14:creationId xmlns:p14="http://schemas.microsoft.com/office/powerpoint/2010/main" val="146933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541E9-4217-4EF0-DB0B-84CAF7E0DA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94FE5-32B4-260A-51C6-07135D20116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4C5D42AB-A972-F49B-1E38-DB2E20F50540}"/>
              </a:ext>
            </a:extLst>
          </p:cNvPr>
          <p:cNvSpPr>
            <a:spLocks noGrp="1"/>
          </p:cNvSpPr>
          <p:nvPr>
            <p:ph idx="1"/>
          </p:nvPr>
        </p:nvSpPr>
        <p:spPr/>
        <p:txBody>
          <a:bodyPr/>
          <a:lstStyle/>
          <a:p>
            <a:r>
              <a:rPr lang="en-US" dirty="0"/>
              <a:t>Share</a:t>
            </a:r>
          </a:p>
          <a:p>
            <a:pPr lvl="1"/>
            <a:r>
              <a:rPr lang="en-US" dirty="0"/>
              <a:t>Draw three circles and </a:t>
            </a:r>
            <a:br>
              <a:rPr lang="en-US" dirty="0"/>
            </a:br>
            <a:r>
              <a:rPr lang="en-US" dirty="0"/>
              <a:t>make a list of people </a:t>
            </a:r>
            <a:br>
              <a:rPr lang="en-US" dirty="0"/>
            </a:br>
            <a:r>
              <a:rPr lang="en-US" dirty="0"/>
              <a:t>God has put in your life.</a:t>
            </a:r>
          </a:p>
          <a:p>
            <a:r>
              <a:rPr lang="en-US" dirty="0"/>
              <a:t>Who in those circles does </a:t>
            </a:r>
            <a:br>
              <a:rPr lang="en-US" dirty="0"/>
            </a:br>
            <a:r>
              <a:rPr lang="en-US" dirty="0"/>
              <a:t>the Lord want you to reach </a:t>
            </a:r>
            <a:br>
              <a:rPr lang="en-US" dirty="0"/>
            </a:br>
            <a:r>
              <a:rPr lang="en-US" dirty="0"/>
              <a:t>with the gospel?  </a:t>
            </a:r>
          </a:p>
          <a:p>
            <a:pPr lvl="1"/>
            <a:endParaRPr lang="en-US" dirty="0"/>
          </a:p>
        </p:txBody>
      </p:sp>
      <p:sp>
        <p:nvSpPr>
          <p:cNvPr id="4" name="Oval 3">
            <a:extLst>
              <a:ext uri="{FF2B5EF4-FFF2-40B4-BE49-F238E27FC236}">
                <a16:creationId xmlns:a16="http://schemas.microsoft.com/office/drawing/2014/main" id="{5EC39D37-7303-DBF0-A776-C1A7100387C2}"/>
              </a:ext>
            </a:extLst>
          </p:cNvPr>
          <p:cNvSpPr/>
          <p:nvPr/>
        </p:nvSpPr>
        <p:spPr>
          <a:xfrm>
            <a:off x="6759614" y="1690688"/>
            <a:ext cx="4085863" cy="4085863"/>
          </a:xfrm>
          <a:prstGeom prst="ellipse">
            <a:avLst/>
          </a:prstGeom>
          <a:ln w="57150"/>
        </p:spPr>
        <p:style>
          <a:lnRef idx="3">
            <a:schemeClr val="lt1"/>
          </a:lnRef>
          <a:fillRef idx="1">
            <a:schemeClr val="accent1"/>
          </a:fillRef>
          <a:effectRef idx="1">
            <a:schemeClr val="accent1"/>
          </a:effectRef>
          <a:fontRef idx="minor">
            <a:schemeClr val="lt1"/>
          </a:fontRef>
        </p:style>
        <p:txBody>
          <a:bodyPr rtlCol="0" anchor="ct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1600" b="1" dirty="0">
                <a:solidFill>
                  <a:srgbClr val="FFFF00"/>
                </a:solidFill>
                <a:latin typeface="Comic Sans MS" panose="030F0702030302020204" pitchFamily="66" charset="0"/>
              </a:rPr>
              <a:t>Neighbors,</a:t>
            </a:r>
            <a:br>
              <a:rPr lang="en-US" sz="1600" b="1" dirty="0">
                <a:solidFill>
                  <a:srgbClr val="FFFF00"/>
                </a:solidFill>
                <a:latin typeface="Comic Sans MS" panose="030F0702030302020204" pitchFamily="66" charset="0"/>
              </a:rPr>
            </a:br>
            <a:r>
              <a:rPr lang="en-US" sz="1600" b="1" dirty="0">
                <a:solidFill>
                  <a:srgbClr val="FFFF00"/>
                </a:solidFill>
                <a:latin typeface="Comic Sans MS" panose="030F0702030302020204" pitchFamily="66" charset="0"/>
              </a:rPr>
              <a:t>Acquaintances</a:t>
            </a:r>
          </a:p>
        </p:txBody>
      </p:sp>
      <p:sp>
        <p:nvSpPr>
          <p:cNvPr id="5" name="Oval 4">
            <a:extLst>
              <a:ext uri="{FF2B5EF4-FFF2-40B4-BE49-F238E27FC236}">
                <a16:creationId xmlns:a16="http://schemas.microsoft.com/office/drawing/2014/main" id="{E771311A-7F3D-33D6-24AD-7D41A290FB97}"/>
              </a:ext>
            </a:extLst>
          </p:cNvPr>
          <p:cNvSpPr/>
          <p:nvPr/>
        </p:nvSpPr>
        <p:spPr>
          <a:xfrm>
            <a:off x="7449273" y="1825625"/>
            <a:ext cx="2706547" cy="3035742"/>
          </a:xfrm>
          <a:prstGeom prst="ellipse">
            <a:avLst/>
          </a:prstGeom>
          <a:ln w="57150"/>
        </p:spPr>
        <p:style>
          <a:lnRef idx="3">
            <a:schemeClr val="lt1"/>
          </a:lnRef>
          <a:fillRef idx="1">
            <a:schemeClr val="accent1"/>
          </a:fillRef>
          <a:effectRef idx="1">
            <a:schemeClr val="accent1"/>
          </a:effectRef>
          <a:fontRef idx="minor">
            <a:schemeClr val="lt1"/>
          </a:fontRef>
        </p:style>
        <p:txBody>
          <a:bodyPr rtlCol="0" anchor="ctr"/>
          <a:lstStyle/>
          <a:p>
            <a:pPr algn="ctr"/>
            <a:br>
              <a:rPr lang="en-US" dirty="0"/>
            </a:br>
            <a:br>
              <a:rPr lang="en-US" dirty="0"/>
            </a:br>
            <a:br>
              <a:rPr lang="en-US" dirty="0"/>
            </a:br>
            <a:br>
              <a:rPr lang="en-US" dirty="0"/>
            </a:br>
            <a:br>
              <a:rPr lang="en-US" dirty="0"/>
            </a:br>
            <a:br>
              <a:rPr lang="en-US" dirty="0"/>
            </a:br>
            <a:br>
              <a:rPr lang="en-US" dirty="0"/>
            </a:br>
            <a:r>
              <a:rPr lang="en-US" sz="1600" b="1" dirty="0">
                <a:solidFill>
                  <a:srgbClr val="FFFF00"/>
                </a:solidFill>
                <a:latin typeface="Comic Sans MS" panose="030F0702030302020204" pitchFamily="66" charset="0"/>
              </a:rPr>
              <a:t>Friends,</a:t>
            </a:r>
            <a:br>
              <a:rPr lang="en-US" sz="1600" b="1" dirty="0">
                <a:solidFill>
                  <a:srgbClr val="FFFF00"/>
                </a:solidFill>
                <a:latin typeface="Comic Sans MS" panose="030F0702030302020204" pitchFamily="66" charset="0"/>
              </a:rPr>
            </a:br>
            <a:r>
              <a:rPr lang="en-US" sz="1600" b="1" dirty="0">
                <a:solidFill>
                  <a:srgbClr val="FFFF00"/>
                </a:solidFill>
                <a:latin typeface="Comic Sans MS" panose="030F0702030302020204" pitchFamily="66" charset="0"/>
              </a:rPr>
              <a:t>Co-Workers</a:t>
            </a:r>
          </a:p>
        </p:txBody>
      </p:sp>
      <p:sp>
        <p:nvSpPr>
          <p:cNvPr id="6" name="Oval 5">
            <a:extLst>
              <a:ext uri="{FF2B5EF4-FFF2-40B4-BE49-F238E27FC236}">
                <a16:creationId xmlns:a16="http://schemas.microsoft.com/office/drawing/2014/main" id="{4D47F1A6-0E21-E6D5-86CA-BF9AD8F79FF9}"/>
              </a:ext>
            </a:extLst>
          </p:cNvPr>
          <p:cNvSpPr/>
          <p:nvPr/>
        </p:nvSpPr>
        <p:spPr>
          <a:xfrm>
            <a:off x="7699093" y="1967697"/>
            <a:ext cx="2206906" cy="1921397"/>
          </a:xfrm>
          <a:prstGeom prst="ellipse">
            <a:avLst/>
          </a:prstGeom>
          <a:ln w="57150"/>
        </p:spPr>
        <p:style>
          <a:lnRef idx="3">
            <a:schemeClr val="lt1"/>
          </a:lnRef>
          <a:fillRef idx="1">
            <a:schemeClr val="accent1"/>
          </a:fillRef>
          <a:effectRef idx="1">
            <a:schemeClr val="accent1"/>
          </a:effectRef>
          <a:fontRef idx="minor">
            <a:schemeClr val="lt1"/>
          </a:fontRef>
        </p:style>
        <p:txBody>
          <a:bodyPr rtlCol="0" anchor="ctr"/>
          <a:lstStyle/>
          <a:p>
            <a:pPr algn="ctr"/>
            <a:br>
              <a:rPr lang="en-US" sz="1600" b="1" dirty="0">
                <a:solidFill>
                  <a:srgbClr val="FFFF00"/>
                </a:solidFill>
                <a:latin typeface="Comic Sans MS" panose="030F0702030302020204" pitchFamily="66" charset="0"/>
              </a:rPr>
            </a:br>
            <a:r>
              <a:rPr lang="en-US" sz="1600" b="1" dirty="0">
                <a:solidFill>
                  <a:srgbClr val="FFFF00"/>
                </a:solidFill>
                <a:latin typeface="Comic Sans MS" panose="030F0702030302020204" pitchFamily="66" charset="0"/>
              </a:rPr>
              <a:t>Closest </a:t>
            </a:r>
            <a:br>
              <a:rPr lang="en-US" sz="1600" b="1" dirty="0">
                <a:solidFill>
                  <a:srgbClr val="FFFF00"/>
                </a:solidFill>
                <a:latin typeface="Comic Sans MS" panose="030F0702030302020204" pitchFamily="66" charset="0"/>
              </a:rPr>
            </a:br>
            <a:r>
              <a:rPr lang="en-US" sz="1600" b="1" dirty="0">
                <a:solidFill>
                  <a:srgbClr val="FFFF00"/>
                </a:solidFill>
                <a:latin typeface="Comic Sans MS" panose="030F0702030302020204" pitchFamily="66" charset="0"/>
              </a:rPr>
              <a:t>Relationships</a:t>
            </a:r>
          </a:p>
        </p:txBody>
      </p:sp>
    </p:spTree>
    <p:extLst>
      <p:ext uri="{BB962C8B-B14F-4D97-AF65-F5344CB8AC3E}">
        <p14:creationId xmlns:p14="http://schemas.microsoft.com/office/powerpoint/2010/main" val="3879819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6B238-35DB-E2EC-E5D2-0A35FB0DC90D}"/>
              </a:ext>
            </a:extLst>
          </p:cNvPr>
          <p:cNvSpPr>
            <a:spLocks noGrp="1"/>
          </p:cNvSpPr>
          <p:nvPr>
            <p:ph type="title"/>
          </p:nvPr>
        </p:nvSpPr>
        <p:spPr>
          <a:xfrm>
            <a:off x="3886200" y="365125"/>
            <a:ext cx="7467600" cy="1325563"/>
          </a:xfrm>
        </p:spPr>
        <p:txBody>
          <a:bodyPr/>
          <a:lstStyle/>
          <a:p>
            <a:r>
              <a:rPr lang="en-US" dirty="0"/>
              <a:t>Family Activities</a:t>
            </a:r>
          </a:p>
        </p:txBody>
      </p:sp>
      <p:pic>
        <p:nvPicPr>
          <p:cNvPr id="3" name="Picture 2">
            <a:extLst>
              <a:ext uri="{FF2B5EF4-FFF2-40B4-BE49-F238E27FC236}">
                <a16:creationId xmlns:a16="http://schemas.microsoft.com/office/drawing/2014/main" id="{9E6B6FC0-39D5-EF5B-58DB-39518C0A9F43}"/>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r="984" b="50000"/>
          <a:stretch>
            <a:fillRect/>
          </a:stretch>
        </p:blipFill>
        <p:spPr>
          <a:xfrm>
            <a:off x="838200" y="1443690"/>
            <a:ext cx="9850735" cy="156621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4" name="Picture 3">
            <a:extLst>
              <a:ext uri="{FF2B5EF4-FFF2-40B4-BE49-F238E27FC236}">
                <a16:creationId xmlns:a16="http://schemas.microsoft.com/office/drawing/2014/main" id="{56249CB7-1139-5198-FAAD-A5CA9C6819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09900"/>
            <a:ext cx="3209608" cy="3209608"/>
          </a:xfrm>
          <a:prstGeom prst="rect">
            <a:avLst/>
          </a:prstGeom>
          <a:ln>
            <a:noFill/>
          </a:ln>
          <a:effectLst>
            <a:outerShdw blurRad="292100" dist="139700" dir="2700000" algn="tl" rotWithShape="0">
              <a:srgbClr val="333333">
                <a:alpha val="65000"/>
              </a:srgbClr>
            </a:outerShdw>
          </a:effectLst>
        </p:spPr>
      </p:pic>
      <p:sp>
        <p:nvSpPr>
          <p:cNvPr id="5" name="Speech Bubble: Rectangle with Corners Rounded 4">
            <a:extLst>
              <a:ext uri="{FF2B5EF4-FFF2-40B4-BE49-F238E27FC236}">
                <a16:creationId xmlns:a16="http://schemas.microsoft.com/office/drawing/2014/main" id="{2A667D17-D5BA-A81E-B706-0D983C4F1A26}"/>
              </a:ext>
            </a:extLst>
          </p:cNvPr>
          <p:cNvSpPr/>
          <p:nvPr/>
        </p:nvSpPr>
        <p:spPr>
          <a:xfrm>
            <a:off x="4851400" y="3708400"/>
            <a:ext cx="5003800" cy="2628900"/>
          </a:xfrm>
          <a:prstGeom prst="wedgeRoundRectCallout">
            <a:avLst>
              <a:gd name="adj1" fmla="val -71219"/>
              <a:gd name="adj2" fmla="val -367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Can you? I say… can you help us? That confound chicken hawk knocked down a bunch of letters!  Or maybe you’d rather do that crossword.  Humph!</a:t>
            </a:r>
          </a:p>
        </p:txBody>
      </p:sp>
    </p:spTree>
    <p:extLst>
      <p:ext uri="{BB962C8B-B14F-4D97-AF65-F5344CB8AC3E}">
        <p14:creationId xmlns:p14="http://schemas.microsoft.com/office/powerpoint/2010/main" val="2462512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C4E12-B04D-1183-33DF-6106F5073CD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5275F2C-14B4-0B12-0DD4-E99A7E939A01}"/>
              </a:ext>
            </a:extLst>
          </p:cNvPr>
          <p:cNvPicPr>
            <a:picLocks noChangeAspect="1"/>
          </p:cNvPicPr>
          <p:nvPr/>
        </p:nvPicPr>
        <p:blipFill>
          <a:blip r:embed="rId2"/>
          <a:srcRect/>
          <a:stretch/>
        </p:blipFill>
        <p:spPr>
          <a:xfrm>
            <a:off x="38509" y="-92597"/>
            <a:ext cx="12153491" cy="6950597"/>
          </a:xfrm>
          <a:prstGeom prst="rect">
            <a:avLst/>
          </a:prstGeom>
        </p:spPr>
      </p:pic>
      <p:sp>
        <p:nvSpPr>
          <p:cNvPr id="3" name="Rectangle 2">
            <a:extLst>
              <a:ext uri="{FF2B5EF4-FFF2-40B4-BE49-F238E27FC236}">
                <a16:creationId xmlns:a16="http://schemas.microsoft.com/office/drawing/2014/main" id="{0041FAD5-27C5-6C93-6D0B-0D6B0FF8D46B}"/>
              </a:ext>
            </a:extLst>
          </p:cNvPr>
          <p:cNvSpPr/>
          <p:nvPr/>
        </p:nvSpPr>
        <p:spPr>
          <a:xfrm>
            <a:off x="1820021" y="5525340"/>
            <a:ext cx="855195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chemeClr val="accent4"/>
                </a:solidFill>
                <a:effectLst/>
              </a:rPr>
              <a:t>The First Disciples of Jesus</a:t>
            </a:r>
          </a:p>
        </p:txBody>
      </p:sp>
    </p:spTree>
    <p:extLst>
      <p:ext uri="{BB962C8B-B14F-4D97-AF65-F5344CB8AC3E}">
        <p14:creationId xmlns:p14="http://schemas.microsoft.com/office/powerpoint/2010/main" val="2778946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CEBB-FD1D-BC0F-799B-4B6864B25614}"/>
              </a:ext>
            </a:extLst>
          </p:cNvPr>
          <p:cNvSpPr>
            <a:spLocks noGrp="1"/>
          </p:cNvSpPr>
          <p:nvPr>
            <p:ph type="title"/>
          </p:nvPr>
        </p:nvSpPr>
        <p:spPr/>
        <p:txBody>
          <a:bodyPr/>
          <a:lstStyle/>
          <a:p>
            <a:r>
              <a:rPr lang="en-US" dirty="0"/>
              <a:t>Remember the time?</a:t>
            </a:r>
          </a:p>
        </p:txBody>
      </p:sp>
      <p:sp>
        <p:nvSpPr>
          <p:cNvPr id="3" name="Content Placeholder 2">
            <a:extLst>
              <a:ext uri="{FF2B5EF4-FFF2-40B4-BE49-F238E27FC236}">
                <a16:creationId xmlns:a16="http://schemas.microsoft.com/office/drawing/2014/main" id="{FDA0473D-159B-DB74-27BE-278BBBBA4CA5}"/>
              </a:ext>
            </a:extLst>
          </p:cNvPr>
          <p:cNvSpPr>
            <a:spLocks noGrp="1"/>
          </p:cNvSpPr>
          <p:nvPr>
            <p:ph idx="1"/>
          </p:nvPr>
        </p:nvSpPr>
        <p:spPr>
          <a:xfrm>
            <a:off x="838200" y="1690688"/>
            <a:ext cx="10515600" cy="4486275"/>
          </a:xfrm>
        </p:spPr>
        <p:txBody>
          <a:bodyPr>
            <a:normAutofit/>
          </a:bodyPr>
          <a:lstStyle/>
          <a:p>
            <a:r>
              <a:rPr lang="en-US" dirty="0"/>
              <a:t>What’s the best invitation you have ever received? What made it so special?</a:t>
            </a:r>
          </a:p>
          <a:p>
            <a:endParaRPr lang="en-US" dirty="0"/>
          </a:p>
          <a:p>
            <a:r>
              <a:rPr lang="en-US" dirty="0">
                <a:solidFill>
                  <a:srgbClr val="C00000"/>
                </a:solidFill>
              </a:rPr>
              <a:t>Some of the men who became Jesus’ disciples discover the Messiah in this lesson</a:t>
            </a:r>
          </a:p>
          <a:p>
            <a:pPr lvl="1"/>
            <a:r>
              <a:rPr lang="en-US" b="1" i="1" dirty="0">
                <a:solidFill>
                  <a:srgbClr val="C00000"/>
                </a:solidFill>
              </a:rPr>
              <a:t>Here is the Messiah</a:t>
            </a:r>
            <a:r>
              <a:rPr lang="en-US" dirty="0">
                <a:solidFill>
                  <a:srgbClr val="C00000"/>
                </a:solidFill>
              </a:rPr>
              <a:t>!!  … and He invites them to follow Him.</a:t>
            </a:r>
          </a:p>
          <a:p>
            <a:pPr lvl="1"/>
            <a:r>
              <a:rPr lang="en-US" dirty="0">
                <a:solidFill>
                  <a:srgbClr val="C00000"/>
                </a:solidFill>
              </a:rPr>
              <a:t>Today He invites us to follow Him</a:t>
            </a:r>
          </a:p>
          <a:p>
            <a:endParaRPr lang="en-US" dirty="0"/>
          </a:p>
          <a:p>
            <a:endParaRPr lang="en-US" dirty="0"/>
          </a:p>
        </p:txBody>
      </p:sp>
      <p:grpSp>
        <p:nvGrpSpPr>
          <p:cNvPr id="6" name="Group 5">
            <a:extLst>
              <a:ext uri="{FF2B5EF4-FFF2-40B4-BE49-F238E27FC236}">
                <a16:creationId xmlns:a16="http://schemas.microsoft.com/office/drawing/2014/main" id="{1D44B8D0-07A1-0331-58ED-0AC30B24C6AD}"/>
              </a:ext>
            </a:extLst>
          </p:cNvPr>
          <p:cNvGrpSpPr/>
          <p:nvPr/>
        </p:nvGrpSpPr>
        <p:grpSpPr>
          <a:xfrm>
            <a:off x="977096" y="3099071"/>
            <a:ext cx="10498179" cy="2687475"/>
            <a:chOff x="1046545" y="3319696"/>
            <a:chExt cx="10498179" cy="2687475"/>
          </a:xfrm>
        </p:grpSpPr>
        <p:pic>
          <p:nvPicPr>
            <p:cNvPr id="1028" name="Picture 4" descr="Invitation">
              <a:extLst>
                <a:ext uri="{FF2B5EF4-FFF2-40B4-BE49-F238E27FC236}">
                  <a16:creationId xmlns:a16="http://schemas.microsoft.com/office/drawing/2014/main" id="{B659F4AA-9558-73D7-6C8C-220BD32364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545" y="3568831"/>
              <a:ext cx="2839406" cy="2438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C62042D-A9FD-ECD3-465B-8541EFC6C403}"/>
                </a:ext>
              </a:extLst>
            </p:cNvPr>
            <p:cNvPicPr>
              <a:picLocks noChangeAspect="1"/>
            </p:cNvPicPr>
            <p:nvPr/>
          </p:nvPicPr>
          <p:blipFill>
            <a:blip r:embed="rId3"/>
            <a:stretch>
              <a:fillRect/>
            </a:stretch>
          </p:blipFill>
          <p:spPr>
            <a:xfrm>
              <a:off x="4548152" y="3621852"/>
              <a:ext cx="3630891" cy="21586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30" name="Picture 6" descr="Blank message paper">
              <a:extLst>
                <a:ext uri="{FF2B5EF4-FFF2-40B4-BE49-F238E27FC236}">
                  <a16:creationId xmlns:a16="http://schemas.microsoft.com/office/drawing/2014/main" id="{94DA4A0E-54D2-10E0-6342-A3588EE34BE7}"/>
                </a:ext>
              </a:extLst>
            </p:cNvPr>
            <p:cNvPicPr>
              <a:picLocks noChangeAspect="1" noChangeArrowheads="1"/>
            </p:cNvPicPr>
            <p:nvPr/>
          </p:nvPicPr>
          <p:blipFill>
            <a:blip r:embed="rId4"/>
            <a:srcRect/>
            <a:stretch/>
          </p:blipFill>
          <p:spPr bwMode="auto">
            <a:xfrm rot="20991925">
              <a:off x="8496799" y="3319696"/>
              <a:ext cx="3047925" cy="24383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225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Responding to </a:t>
            </a:r>
            <a:r>
              <a:rPr lang="en-US" sz="5500" dirty="0">
                <a:solidFill>
                  <a:srgbClr val="FFFF00"/>
                </a:solidFill>
              </a:rPr>
              <a:t>Christ’s</a:t>
            </a:r>
            <a:r>
              <a:rPr lang="en-US" sz="5500" dirty="0"/>
              <a:t> </a:t>
            </a:r>
            <a:r>
              <a:rPr lang="en-US" sz="5500" dirty="0">
                <a:solidFill>
                  <a:srgbClr val="FFFF00"/>
                </a:solidFill>
              </a:rPr>
              <a:t>Invitation</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C32C-2DB1-01A3-372C-E18CF470E443}"/>
              </a:ext>
            </a:extLst>
          </p:cNvPr>
          <p:cNvSpPr>
            <a:spLocks noGrp="1"/>
          </p:cNvSpPr>
          <p:nvPr>
            <p:ph type="title"/>
          </p:nvPr>
        </p:nvSpPr>
        <p:spPr/>
        <p:txBody>
          <a:bodyPr/>
          <a:lstStyle/>
          <a:p>
            <a:pPr algn="l"/>
            <a:r>
              <a:rPr lang="en-US" dirty="0"/>
              <a:t>Listen for an invitation.</a:t>
            </a:r>
          </a:p>
        </p:txBody>
      </p:sp>
      <p:sp>
        <p:nvSpPr>
          <p:cNvPr id="3" name="Content Placeholder 2">
            <a:extLst>
              <a:ext uri="{FF2B5EF4-FFF2-40B4-BE49-F238E27FC236}">
                <a16:creationId xmlns:a16="http://schemas.microsoft.com/office/drawing/2014/main" id="{214B7ABF-9D50-A09F-7D96-8A0766C001C0}"/>
              </a:ext>
            </a:extLst>
          </p:cNvPr>
          <p:cNvSpPr>
            <a:spLocks noGrp="1"/>
          </p:cNvSpPr>
          <p:nvPr>
            <p:ph idx="1"/>
          </p:nvPr>
        </p:nvSpPr>
        <p:spPr>
          <a:xfrm>
            <a:off x="1307939" y="1941372"/>
            <a:ext cx="9791218" cy="4351338"/>
          </a:xfrm>
        </p:spPr>
        <p:txBody>
          <a:bodyPr/>
          <a:lstStyle/>
          <a:p>
            <a:pPr marL="0" indent="0" algn="ctr">
              <a:buNone/>
            </a:pPr>
            <a:r>
              <a:rPr lang="en-US" dirty="0"/>
              <a:t>John 1:35-39 (NIV)  The next day John was there again with two of his disciples. 36  When he saw Jesus passing by, he said, "Look, the Lamb of God!" 37  When the two disciples heard him say this, they followed Jesus. 38  Turning around, Jesus saw them following and </a:t>
            </a:r>
          </a:p>
        </p:txBody>
      </p:sp>
    </p:spTree>
    <p:extLst>
      <p:ext uri="{BB962C8B-B14F-4D97-AF65-F5344CB8AC3E}">
        <p14:creationId xmlns:p14="http://schemas.microsoft.com/office/powerpoint/2010/main" val="147126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22E6A-1318-4982-1219-2BBCF8F438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E8BA3-331D-9381-687D-2C39946BC4E6}"/>
              </a:ext>
            </a:extLst>
          </p:cNvPr>
          <p:cNvSpPr>
            <a:spLocks noGrp="1"/>
          </p:cNvSpPr>
          <p:nvPr>
            <p:ph type="title"/>
          </p:nvPr>
        </p:nvSpPr>
        <p:spPr/>
        <p:txBody>
          <a:bodyPr/>
          <a:lstStyle/>
          <a:p>
            <a:pPr algn="l"/>
            <a:r>
              <a:rPr lang="en-US" dirty="0"/>
              <a:t>Listen for an invitation.</a:t>
            </a:r>
          </a:p>
        </p:txBody>
      </p:sp>
      <p:sp>
        <p:nvSpPr>
          <p:cNvPr id="3" name="Content Placeholder 2">
            <a:extLst>
              <a:ext uri="{FF2B5EF4-FFF2-40B4-BE49-F238E27FC236}">
                <a16:creationId xmlns:a16="http://schemas.microsoft.com/office/drawing/2014/main" id="{5D1B64B1-1047-5DC1-00D5-5661344B89B5}"/>
              </a:ext>
            </a:extLst>
          </p:cNvPr>
          <p:cNvSpPr>
            <a:spLocks noGrp="1"/>
          </p:cNvSpPr>
          <p:nvPr>
            <p:ph idx="1"/>
          </p:nvPr>
        </p:nvSpPr>
        <p:spPr>
          <a:xfrm>
            <a:off x="1307939" y="1941372"/>
            <a:ext cx="9791218" cy="4351338"/>
          </a:xfrm>
        </p:spPr>
        <p:txBody>
          <a:bodyPr/>
          <a:lstStyle/>
          <a:p>
            <a:pPr marL="0" indent="0" algn="ctr">
              <a:buNone/>
            </a:pPr>
            <a:r>
              <a:rPr lang="en-US" dirty="0"/>
              <a:t>asked, "What do you want?" They said, "Rabbi" (which means Teacher), "where are you staying?" 39  "Come," he replied, "and you will see." So they went and saw where he was staying, and spent that day with him. It was about the tenth hour.</a:t>
            </a:r>
          </a:p>
        </p:txBody>
      </p:sp>
      <p:pic>
        <p:nvPicPr>
          <p:cNvPr id="5" name="Picture 4">
            <a:extLst>
              <a:ext uri="{FF2B5EF4-FFF2-40B4-BE49-F238E27FC236}">
                <a16:creationId xmlns:a16="http://schemas.microsoft.com/office/drawing/2014/main" id="{600EA581-C657-1619-0482-363091E8426D}"/>
              </a:ext>
            </a:extLst>
          </p:cNvPr>
          <p:cNvPicPr>
            <a:picLocks noChangeAspect="1"/>
          </p:cNvPicPr>
          <p:nvPr/>
        </p:nvPicPr>
        <p:blipFill>
          <a:blip r:embed="rId2"/>
          <a:stretch>
            <a:fillRect/>
          </a:stretch>
        </p:blipFill>
        <p:spPr>
          <a:xfrm>
            <a:off x="5205524" y="5449218"/>
            <a:ext cx="1780952" cy="31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46189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C7B2-BC97-499D-86C2-C8175D909167}"/>
              </a:ext>
            </a:extLst>
          </p:cNvPr>
          <p:cNvSpPr>
            <a:spLocks noGrp="1"/>
          </p:cNvSpPr>
          <p:nvPr>
            <p:ph type="title"/>
          </p:nvPr>
        </p:nvSpPr>
        <p:spPr/>
        <p:txBody>
          <a:bodyPr/>
          <a:lstStyle/>
          <a:p>
            <a:r>
              <a:rPr lang="en-US" dirty="0"/>
              <a:t>Responding to Christ’s Invitation</a:t>
            </a:r>
          </a:p>
        </p:txBody>
      </p:sp>
      <p:sp>
        <p:nvSpPr>
          <p:cNvPr id="3" name="Content Placeholder 2">
            <a:extLst>
              <a:ext uri="{FF2B5EF4-FFF2-40B4-BE49-F238E27FC236}">
                <a16:creationId xmlns:a16="http://schemas.microsoft.com/office/drawing/2014/main" id="{E5136835-0D49-58FA-292F-D5282E5F83AF}"/>
              </a:ext>
            </a:extLst>
          </p:cNvPr>
          <p:cNvSpPr>
            <a:spLocks noGrp="1"/>
          </p:cNvSpPr>
          <p:nvPr>
            <p:ph idx="1"/>
          </p:nvPr>
        </p:nvSpPr>
        <p:spPr/>
        <p:txBody>
          <a:bodyPr/>
          <a:lstStyle/>
          <a:p>
            <a:r>
              <a:rPr lang="en-US" dirty="0"/>
              <a:t>Why did John call Jesus the Lamb of God? </a:t>
            </a:r>
          </a:p>
          <a:p>
            <a:r>
              <a:rPr lang="en-US" dirty="0"/>
              <a:t>What prompted John’s disciples to follow Jesus?</a:t>
            </a:r>
          </a:p>
          <a:p>
            <a:r>
              <a:rPr lang="en-US" dirty="0"/>
              <a:t>Jesus asked the men, “what do you want?”   If you had been one of the two disciples, what would you have wanted to ask?</a:t>
            </a:r>
          </a:p>
          <a:p>
            <a:r>
              <a:rPr lang="en-US" dirty="0"/>
              <a:t>What could Jesus offer that they had not found in John the Baptist?</a:t>
            </a:r>
          </a:p>
          <a:p>
            <a:endParaRPr lang="en-US" dirty="0"/>
          </a:p>
        </p:txBody>
      </p:sp>
    </p:spTree>
    <p:extLst>
      <p:ext uri="{BB962C8B-B14F-4D97-AF65-F5344CB8AC3E}">
        <p14:creationId xmlns:p14="http://schemas.microsoft.com/office/powerpoint/2010/main" val="29210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3C2B-980F-E444-E85A-0C27468E3D92}"/>
              </a:ext>
            </a:extLst>
          </p:cNvPr>
          <p:cNvSpPr>
            <a:spLocks noGrp="1"/>
          </p:cNvSpPr>
          <p:nvPr>
            <p:ph type="title"/>
          </p:nvPr>
        </p:nvSpPr>
        <p:spPr/>
        <p:txBody>
          <a:bodyPr/>
          <a:lstStyle/>
          <a:p>
            <a:r>
              <a:rPr lang="en-US" dirty="0"/>
              <a:t>Responding to Christ’s Invitation</a:t>
            </a:r>
          </a:p>
        </p:txBody>
      </p:sp>
      <p:sp>
        <p:nvSpPr>
          <p:cNvPr id="3" name="Content Placeholder 2">
            <a:extLst>
              <a:ext uri="{FF2B5EF4-FFF2-40B4-BE49-F238E27FC236}">
                <a16:creationId xmlns:a16="http://schemas.microsoft.com/office/drawing/2014/main" id="{0B9C90FD-676D-0154-C18C-8036B2E9A680}"/>
              </a:ext>
            </a:extLst>
          </p:cNvPr>
          <p:cNvSpPr>
            <a:spLocks noGrp="1"/>
          </p:cNvSpPr>
          <p:nvPr>
            <p:ph idx="1"/>
          </p:nvPr>
        </p:nvSpPr>
        <p:spPr/>
        <p:txBody>
          <a:bodyPr/>
          <a:lstStyle/>
          <a:p>
            <a:r>
              <a:rPr lang="en-US" dirty="0"/>
              <a:t>John invited his followers to look at Jesus.  What are some ways in which we can invite people to “look” at Jesus?</a:t>
            </a:r>
          </a:p>
          <a:p>
            <a:r>
              <a:rPr lang="en-US" dirty="0"/>
              <a:t>What kinds of responses would Jesus receive if He appeared on earth in bodily form in our day, instead of back 2000 years ago?</a:t>
            </a:r>
          </a:p>
          <a:p>
            <a:endParaRPr lang="en-US" dirty="0"/>
          </a:p>
        </p:txBody>
      </p:sp>
    </p:spTree>
    <p:extLst>
      <p:ext uri="{BB962C8B-B14F-4D97-AF65-F5344CB8AC3E}">
        <p14:creationId xmlns:p14="http://schemas.microsoft.com/office/powerpoint/2010/main" val="167089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B4DF-E59B-41D5-EC2C-09F0F11F7E35}"/>
              </a:ext>
            </a:extLst>
          </p:cNvPr>
          <p:cNvSpPr>
            <a:spLocks noGrp="1"/>
          </p:cNvSpPr>
          <p:nvPr>
            <p:ph type="title"/>
          </p:nvPr>
        </p:nvSpPr>
        <p:spPr/>
        <p:txBody>
          <a:bodyPr/>
          <a:lstStyle/>
          <a:p>
            <a:r>
              <a:rPr lang="en-US" dirty="0"/>
              <a:t>Responding to Christ’s Invitation</a:t>
            </a:r>
          </a:p>
        </p:txBody>
      </p:sp>
      <p:sp>
        <p:nvSpPr>
          <p:cNvPr id="3" name="Content Placeholder 2">
            <a:extLst>
              <a:ext uri="{FF2B5EF4-FFF2-40B4-BE49-F238E27FC236}">
                <a16:creationId xmlns:a16="http://schemas.microsoft.com/office/drawing/2014/main" id="{892AFCD2-FE9E-A19A-712E-21B9930CCF48}"/>
              </a:ext>
            </a:extLst>
          </p:cNvPr>
          <p:cNvSpPr>
            <a:spLocks noGrp="1"/>
          </p:cNvSpPr>
          <p:nvPr>
            <p:ph idx="1"/>
          </p:nvPr>
        </p:nvSpPr>
        <p:spPr/>
        <p:txBody>
          <a:bodyPr/>
          <a:lstStyle/>
          <a:p>
            <a:r>
              <a:rPr lang="en-US" dirty="0">
                <a:solidFill>
                  <a:srgbClr val="C00000"/>
                </a:solidFill>
              </a:rPr>
              <a:t>The fact is, that He </a:t>
            </a:r>
            <a:r>
              <a:rPr lang="en-US" i="1" dirty="0">
                <a:solidFill>
                  <a:srgbClr val="C00000"/>
                </a:solidFill>
              </a:rPr>
              <a:t>is</a:t>
            </a:r>
            <a:r>
              <a:rPr lang="en-US" dirty="0">
                <a:solidFill>
                  <a:srgbClr val="C00000"/>
                </a:solidFill>
              </a:rPr>
              <a:t> present in the world today</a:t>
            </a:r>
          </a:p>
          <a:p>
            <a:r>
              <a:rPr lang="en-US" dirty="0">
                <a:solidFill>
                  <a:srgbClr val="C00000"/>
                </a:solidFill>
              </a:rPr>
              <a:t> Like John did, we need to challenge people to follow Jesus</a:t>
            </a:r>
          </a:p>
          <a:p>
            <a:r>
              <a:rPr lang="en-US" dirty="0">
                <a:solidFill>
                  <a:srgbClr val="C00000"/>
                </a:solidFill>
              </a:rPr>
              <a:t> When people </a:t>
            </a:r>
            <a:r>
              <a:rPr lang="en-US" i="1" dirty="0">
                <a:solidFill>
                  <a:srgbClr val="C00000"/>
                </a:solidFill>
              </a:rPr>
              <a:t>do</a:t>
            </a:r>
            <a:r>
              <a:rPr lang="en-US" dirty="0">
                <a:solidFill>
                  <a:srgbClr val="C00000"/>
                </a:solidFill>
              </a:rPr>
              <a:t> follow Him …</a:t>
            </a:r>
          </a:p>
          <a:p>
            <a:pPr lvl="1"/>
            <a:r>
              <a:rPr lang="en-US" dirty="0">
                <a:solidFill>
                  <a:srgbClr val="C00000"/>
                </a:solidFill>
              </a:rPr>
              <a:t>They learn </a:t>
            </a:r>
            <a:r>
              <a:rPr lang="en-US" i="1" dirty="0">
                <a:solidFill>
                  <a:srgbClr val="C00000"/>
                </a:solidFill>
              </a:rPr>
              <a:t>about</a:t>
            </a:r>
            <a:r>
              <a:rPr lang="en-US" dirty="0">
                <a:solidFill>
                  <a:srgbClr val="C00000"/>
                </a:solidFill>
              </a:rPr>
              <a:t> Him</a:t>
            </a:r>
          </a:p>
          <a:p>
            <a:pPr lvl="1"/>
            <a:r>
              <a:rPr lang="en-US" dirty="0">
                <a:solidFill>
                  <a:srgbClr val="C00000"/>
                </a:solidFill>
              </a:rPr>
              <a:t>They learn </a:t>
            </a:r>
            <a:r>
              <a:rPr lang="en-US" i="1" dirty="0">
                <a:solidFill>
                  <a:srgbClr val="C00000"/>
                </a:solidFill>
              </a:rPr>
              <a:t>from</a:t>
            </a:r>
            <a:r>
              <a:rPr lang="en-US" dirty="0">
                <a:solidFill>
                  <a:srgbClr val="C00000"/>
                </a:solidFill>
              </a:rPr>
              <a:t> Him</a:t>
            </a:r>
          </a:p>
          <a:p>
            <a:endParaRPr lang="en-US" dirty="0"/>
          </a:p>
        </p:txBody>
      </p:sp>
    </p:spTree>
    <p:extLst>
      <p:ext uri="{BB962C8B-B14F-4D97-AF65-F5344CB8AC3E}">
        <p14:creationId xmlns:p14="http://schemas.microsoft.com/office/powerpoint/2010/main" val="39381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54</TotalTime>
  <Words>1144</Words>
  <Application>Microsoft Office PowerPoint</Application>
  <PresentationFormat>Widescreen</PresentationFormat>
  <Paragraphs>74</Paragraphs>
  <Slides>25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Comic Sans MS</vt:lpstr>
      <vt:lpstr>HelveticaNeueLT Std Lt</vt:lpstr>
      <vt:lpstr>Office Theme</vt:lpstr>
      <vt:lpstr>1_Office Theme</vt:lpstr>
      <vt:lpstr>PowerPoint Presentation</vt:lpstr>
      <vt:lpstr>Video Introduction</vt:lpstr>
      <vt:lpstr>Remember the time?</vt:lpstr>
      <vt:lpstr>1. Responding to Christ’s Invitation. </vt:lpstr>
      <vt:lpstr>Listen for an invitation.</vt:lpstr>
      <vt:lpstr>Listen for an invitation.</vt:lpstr>
      <vt:lpstr>Responding to Christ’s Invitation</vt:lpstr>
      <vt:lpstr>Responding to Christ’s Invitation</vt:lpstr>
      <vt:lpstr>Responding to Christ’s Invitation</vt:lpstr>
      <vt:lpstr>2. Sharing Christ Through Our Relationships.</vt:lpstr>
      <vt:lpstr>Listen for secondary invitations.</vt:lpstr>
      <vt:lpstr>Listen for secondary invitations.</vt:lpstr>
      <vt:lpstr>Listen for secondary invitations.</vt:lpstr>
      <vt:lpstr>Sharing Christ Through Our Relationships</vt:lpstr>
      <vt:lpstr>Sharing Christ Through Our Relationships</vt:lpstr>
      <vt:lpstr>3. Called and  Equipped Uniquely </vt:lpstr>
      <vt:lpstr>Listen for a startling revelation.</vt:lpstr>
      <vt:lpstr>Listen for a startling revelation.</vt:lpstr>
      <vt:lpstr>Called and Equipped Uniquely</vt:lpstr>
      <vt:lpstr>Called and Equipped Uniquely</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2026-02-17T02:07:48Z</dcterms:created>
  <dcterms:modified xsi:type="dcterms:W3CDTF">2026-02-17T16:09:46Z</dcterms:modified>
</cp:coreProperties>
</file>