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256" r:id="rId5"/>
    <p:sldId id="568" r:id="rId6"/>
    <p:sldId id="579" r:id="rId7"/>
    <p:sldId id="569" r:id="rId8"/>
    <p:sldId id="580" r:id="rId9"/>
    <p:sldId id="581" r:id="rId10"/>
    <p:sldId id="582" r:id="rId11"/>
    <p:sldId id="583" r:id="rId12"/>
    <p:sldId id="584" r:id="rId13"/>
    <p:sldId id="585" r:id="rId14"/>
    <p:sldId id="793" r:id="rId15"/>
    <p:sldId id="586" r:id="rId16"/>
    <p:sldId id="794" r:id="rId17"/>
    <p:sldId id="795" r:id="rId18"/>
    <p:sldId id="797" r:id="rId19"/>
    <p:sldId id="796" r:id="rId20"/>
    <p:sldId id="798" r:id="rId21"/>
    <p:sldId id="799" r:id="rId22"/>
    <p:sldId id="800" r:id="rId23"/>
    <p:sldId id="801" r:id="rId24"/>
    <p:sldId id="802" r:id="rId25"/>
    <p:sldId id="803" r:id="rId26"/>
    <p:sldId id="804" r:id="rId27"/>
    <p:sldId id="805" r:id="rId28"/>
    <p:sldId id="8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7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5863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7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56114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23871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5254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81358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84408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63937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1960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91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79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527068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56843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478307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409174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55636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05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58193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93506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520634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028305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700619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24056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497489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15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50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555403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12639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39922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2111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2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1000" b="-2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57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014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db2m5sc"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3tusfk68"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509181" y="-551290"/>
            <a:ext cx="13210362" cy="7409290"/>
          </a:xfrm>
          <a:prstGeom prst="rect">
            <a:avLst/>
          </a:prstGeom>
        </p:spPr>
      </p:pic>
      <p:sp>
        <p:nvSpPr>
          <p:cNvPr id="2" name="TextBox 1">
            <a:extLst>
              <a:ext uri="{FF2B5EF4-FFF2-40B4-BE49-F238E27FC236}">
                <a16:creationId xmlns:a16="http://schemas.microsoft.com/office/drawing/2014/main" id="{2C7D792A-42CC-D645-958B-BC6EEB08D25D}"/>
              </a:ext>
            </a:extLst>
          </p:cNvPr>
          <p:cNvSpPr txBox="1"/>
          <p:nvPr/>
        </p:nvSpPr>
        <p:spPr>
          <a:xfrm>
            <a:off x="-381000" y="5562601"/>
            <a:ext cx="12954000" cy="769441"/>
          </a:xfrm>
          <a:prstGeom prst="rect">
            <a:avLst/>
          </a:prstGeom>
          <a:noFill/>
        </p:spPr>
        <p:txBody>
          <a:bodyPr wrap="square" rtlCol="0">
            <a:spAutoFit/>
          </a:bodyPr>
          <a:lstStyle/>
          <a:p>
            <a:pPr algn="ctr" defTabSz="1218987"/>
            <a:r>
              <a:rPr lang="en-US" sz="4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Feeding the 5000 – Jesus Walks on the Water</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FB5B-A0BA-793F-D0FB-CF19664D1084}"/>
              </a:ext>
            </a:extLst>
          </p:cNvPr>
          <p:cNvSpPr>
            <a:spLocks noGrp="1"/>
          </p:cNvSpPr>
          <p:nvPr>
            <p:ph type="title"/>
          </p:nvPr>
        </p:nvSpPr>
        <p:spPr/>
        <p:txBody>
          <a:bodyPr/>
          <a:lstStyle/>
          <a:p>
            <a:r>
              <a:rPr lang="en-US" dirty="0"/>
              <a:t>The All-Sufficient Provider</a:t>
            </a:r>
          </a:p>
        </p:txBody>
      </p:sp>
      <p:sp>
        <p:nvSpPr>
          <p:cNvPr id="3" name="Content Placeholder 2">
            <a:extLst>
              <a:ext uri="{FF2B5EF4-FFF2-40B4-BE49-F238E27FC236}">
                <a16:creationId xmlns:a16="http://schemas.microsoft.com/office/drawing/2014/main" id="{A552FEBE-5EA7-FC35-47BA-23B5BE20BE10}"/>
              </a:ext>
            </a:extLst>
          </p:cNvPr>
          <p:cNvSpPr>
            <a:spLocks noGrp="1"/>
          </p:cNvSpPr>
          <p:nvPr>
            <p:ph idx="1"/>
          </p:nvPr>
        </p:nvSpPr>
        <p:spPr/>
        <p:txBody>
          <a:bodyPr/>
          <a:lstStyle/>
          <a:p>
            <a:r>
              <a:rPr lang="en-US" dirty="0"/>
              <a:t>What kinds of resources are seemingly insufficient in our class to meet needs of people in our class, our church, our community?</a:t>
            </a:r>
          </a:p>
          <a:p>
            <a:r>
              <a:rPr lang="en-US" dirty="0"/>
              <a:t>What’s wrong with the response, “here’s a little something, </a:t>
            </a:r>
            <a:r>
              <a:rPr lang="en-US" i="1" dirty="0"/>
              <a:t>but it won’t make much difference</a:t>
            </a:r>
            <a:r>
              <a:rPr lang="en-US" dirty="0"/>
              <a:t>”?</a:t>
            </a:r>
          </a:p>
          <a:p>
            <a:r>
              <a:rPr lang="en-US" dirty="0"/>
              <a:t>How can we place our meager “loaves and fishes” (resources) in Jesus’ hands?</a:t>
            </a:r>
          </a:p>
          <a:p>
            <a:endParaRPr lang="en-US" dirty="0"/>
          </a:p>
        </p:txBody>
      </p:sp>
    </p:spTree>
    <p:extLst>
      <p:ext uri="{BB962C8B-B14F-4D97-AF65-F5344CB8AC3E}">
        <p14:creationId xmlns:p14="http://schemas.microsoft.com/office/powerpoint/2010/main" val="35181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9808-5337-2F19-28FE-2B76997F310B}"/>
              </a:ext>
            </a:extLst>
          </p:cNvPr>
          <p:cNvSpPr>
            <a:spLocks noGrp="1"/>
          </p:cNvSpPr>
          <p:nvPr>
            <p:ph type="title"/>
          </p:nvPr>
        </p:nvSpPr>
        <p:spPr/>
        <p:txBody>
          <a:bodyPr/>
          <a:lstStyle/>
          <a:p>
            <a:r>
              <a:rPr lang="en-US" dirty="0"/>
              <a:t>The All-Sufficient Provider</a:t>
            </a:r>
          </a:p>
        </p:txBody>
      </p:sp>
      <p:sp>
        <p:nvSpPr>
          <p:cNvPr id="3" name="Content Placeholder 2">
            <a:extLst>
              <a:ext uri="{FF2B5EF4-FFF2-40B4-BE49-F238E27FC236}">
                <a16:creationId xmlns:a16="http://schemas.microsoft.com/office/drawing/2014/main" id="{87D0E127-FE7A-EA42-AE4E-86E7615FD7C9}"/>
              </a:ext>
            </a:extLst>
          </p:cNvPr>
          <p:cNvSpPr>
            <a:spLocks noGrp="1"/>
          </p:cNvSpPr>
          <p:nvPr>
            <p:ph idx="1"/>
          </p:nvPr>
        </p:nvSpPr>
        <p:spPr/>
        <p:txBody>
          <a:bodyPr/>
          <a:lstStyle/>
          <a:p>
            <a:r>
              <a:rPr lang="en-US" dirty="0"/>
              <a:t>What obstacles hinder us from trusting Jesus to provide for us in today’s world?</a:t>
            </a:r>
          </a:p>
          <a:p>
            <a:r>
              <a:rPr lang="en-US" dirty="0"/>
              <a:t>How might Jesus multiply these things?</a:t>
            </a:r>
          </a:p>
          <a:p>
            <a:endParaRPr lang="en-US" dirty="0"/>
          </a:p>
        </p:txBody>
      </p:sp>
      <p:pic>
        <p:nvPicPr>
          <p:cNvPr id="2050" name="Picture 2" descr="Bread in a Basket">
            <a:extLst>
              <a:ext uri="{FF2B5EF4-FFF2-40B4-BE49-F238E27FC236}">
                <a16:creationId xmlns:a16="http://schemas.microsoft.com/office/drawing/2014/main" id="{FF8935C9-C663-3369-1C2F-BA9AC9ECEC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157" y="3718808"/>
            <a:ext cx="3069180" cy="23521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read in a Basket">
            <a:extLst>
              <a:ext uri="{FF2B5EF4-FFF2-40B4-BE49-F238E27FC236}">
                <a16:creationId xmlns:a16="http://schemas.microsoft.com/office/drawing/2014/main" id="{2724B99E-6099-852A-2088-223DD74945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337" y="3718808"/>
            <a:ext cx="3069180" cy="2352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read in a Basket">
            <a:extLst>
              <a:ext uri="{FF2B5EF4-FFF2-40B4-BE49-F238E27FC236}">
                <a16:creationId xmlns:a16="http://schemas.microsoft.com/office/drawing/2014/main" id="{E7247EE8-1629-D56C-FEC2-78572BE3C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839" y="3718807"/>
            <a:ext cx="3069180" cy="235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7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13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The </a:t>
            </a:r>
            <a:r>
              <a:rPr lang="en-US" sz="5500" dirty="0">
                <a:solidFill>
                  <a:srgbClr val="FFFF00"/>
                </a:solidFill>
              </a:rPr>
              <a:t>Misunderstood</a:t>
            </a:r>
            <a:r>
              <a:rPr lang="en-US" sz="5500" dirty="0"/>
              <a:t> </a:t>
            </a:r>
            <a:br>
              <a:rPr lang="en-US" sz="5500" dirty="0"/>
            </a:br>
            <a:r>
              <a:rPr lang="en-US" sz="5500" dirty="0"/>
              <a:t>Messiah: When We Want </a:t>
            </a:r>
            <a:br>
              <a:rPr lang="en-US" sz="5500" dirty="0"/>
            </a:br>
            <a:r>
              <a:rPr lang="en-US" sz="5500" dirty="0"/>
              <a:t>Jesus on Our </a:t>
            </a:r>
            <a:r>
              <a:rPr lang="en-US" sz="5500" dirty="0">
                <a:solidFill>
                  <a:srgbClr val="FFFF00"/>
                </a:solidFill>
              </a:rPr>
              <a:t>Terms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D376-FE0A-6347-08A0-F837669F5E76}"/>
              </a:ext>
            </a:extLst>
          </p:cNvPr>
          <p:cNvSpPr>
            <a:spLocks noGrp="1"/>
          </p:cNvSpPr>
          <p:nvPr>
            <p:ph type="title"/>
          </p:nvPr>
        </p:nvSpPr>
        <p:spPr/>
        <p:txBody>
          <a:bodyPr/>
          <a:lstStyle/>
          <a:p>
            <a:pPr algn="l"/>
            <a:r>
              <a:rPr lang="en-US" dirty="0"/>
              <a:t>Listen for reaction to the miracle.</a:t>
            </a:r>
          </a:p>
        </p:txBody>
      </p:sp>
      <p:sp>
        <p:nvSpPr>
          <p:cNvPr id="3" name="Content Placeholder 2">
            <a:extLst>
              <a:ext uri="{FF2B5EF4-FFF2-40B4-BE49-F238E27FC236}">
                <a16:creationId xmlns:a16="http://schemas.microsoft.com/office/drawing/2014/main" id="{DB68290D-4046-97D5-4735-9B4D7A46C2D0}"/>
              </a:ext>
            </a:extLst>
          </p:cNvPr>
          <p:cNvSpPr>
            <a:spLocks noGrp="1"/>
          </p:cNvSpPr>
          <p:nvPr>
            <p:ph idx="1"/>
          </p:nvPr>
        </p:nvSpPr>
        <p:spPr>
          <a:xfrm>
            <a:off x="1217590" y="1928656"/>
            <a:ext cx="9756820" cy="4351338"/>
          </a:xfrm>
        </p:spPr>
        <p:txBody>
          <a:bodyPr/>
          <a:lstStyle/>
          <a:p>
            <a:pPr marL="0" indent="0" algn="ctr">
              <a:buNone/>
            </a:pPr>
            <a:r>
              <a:rPr lang="en-US" dirty="0"/>
              <a:t>John 6:14-15 (NIV)   After the people saw the miraculous sign that Jesus did, they began to say, "Surely this is the Prophet who is to come into the world." 15  Jesus, knowing that they intended to come and make him king by force, withdrew again to a mountain by himself.</a:t>
            </a:r>
          </a:p>
        </p:txBody>
      </p:sp>
      <p:pic>
        <p:nvPicPr>
          <p:cNvPr id="4" name="Picture 3">
            <a:extLst>
              <a:ext uri="{FF2B5EF4-FFF2-40B4-BE49-F238E27FC236}">
                <a16:creationId xmlns:a16="http://schemas.microsoft.com/office/drawing/2014/main" id="{59BC34DC-49A2-3962-36D9-2B521105E419}"/>
              </a:ext>
            </a:extLst>
          </p:cNvPr>
          <p:cNvPicPr>
            <a:picLocks noChangeAspect="1"/>
          </p:cNvPicPr>
          <p:nvPr/>
        </p:nvPicPr>
        <p:blipFill>
          <a:blip r:embed="rId2"/>
          <a:stretch>
            <a:fillRect/>
          </a:stretch>
        </p:blipFill>
        <p:spPr>
          <a:xfrm>
            <a:off x="4789483" y="5466293"/>
            <a:ext cx="23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298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72E7-324F-DEDA-FE00-6F53C51697E5}"/>
              </a:ext>
            </a:extLst>
          </p:cNvPr>
          <p:cNvSpPr>
            <a:spLocks noGrp="1"/>
          </p:cNvSpPr>
          <p:nvPr>
            <p:ph type="title"/>
          </p:nvPr>
        </p:nvSpPr>
        <p:spPr/>
        <p:txBody>
          <a:bodyPr/>
          <a:lstStyle/>
          <a:p>
            <a:r>
              <a:rPr lang="en-US" dirty="0"/>
              <a:t>The Misunderstood Messiah</a:t>
            </a:r>
          </a:p>
        </p:txBody>
      </p:sp>
      <p:sp>
        <p:nvSpPr>
          <p:cNvPr id="3" name="Content Placeholder 2">
            <a:extLst>
              <a:ext uri="{FF2B5EF4-FFF2-40B4-BE49-F238E27FC236}">
                <a16:creationId xmlns:a16="http://schemas.microsoft.com/office/drawing/2014/main" id="{EE55EEB8-3CD7-50AA-9CE4-C23577D5DCAD}"/>
              </a:ext>
            </a:extLst>
          </p:cNvPr>
          <p:cNvSpPr>
            <a:spLocks noGrp="1"/>
          </p:cNvSpPr>
          <p:nvPr>
            <p:ph idx="1"/>
          </p:nvPr>
        </p:nvSpPr>
        <p:spPr/>
        <p:txBody>
          <a:bodyPr/>
          <a:lstStyle/>
          <a:p>
            <a:r>
              <a:rPr lang="en-US" dirty="0"/>
              <a:t>What did the people desire to do?</a:t>
            </a:r>
          </a:p>
          <a:p>
            <a:r>
              <a:rPr lang="en-US" dirty="0">
                <a:solidFill>
                  <a:srgbClr val="C00000"/>
                </a:solidFill>
              </a:rPr>
              <a:t>Their thinking was flawed.</a:t>
            </a:r>
          </a:p>
          <a:p>
            <a:pPr lvl="1"/>
            <a:r>
              <a:rPr lang="en-US" sz="3600" dirty="0">
                <a:solidFill>
                  <a:srgbClr val="C00000"/>
                </a:solidFill>
              </a:rPr>
              <a:t>It was not the start of a political or military revolution.</a:t>
            </a:r>
          </a:p>
          <a:p>
            <a:pPr lvl="1"/>
            <a:r>
              <a:rPr lang="en-US" sz="3600" dirty="0">
                <a:solidFill>
                  <a:srgbClr val="C00000"/>
                </a:solidFill>
              </a:rPr>
              <a:t>This was not His mission.</a:t>
            </a:r>
          </a:p>
          <a:p>
            <a:pPr lvl="1"/>
            <a:r>
              <a:rPr lang="en-US" sz="3600" dirty="0">
                <a:solidFill>
                  <a:srgbClr val="C00000"/>
                </a:solidFill>
              </a:rPr>
              <a:t>The miracles were signs of His divinity.</a:t>
            </a:r>
          </a:p>
          <a:p>
            <a:endParaRPr lang="en-US" dirty="0"/>
          </a:p>
        </p:txBody>
      </p:sp>
    </p:spTree>
    <p:extLst>
      <p:ext uri="{BB962C8B-B14F-4D97-AF65-F5344CB8AC3E}">
        <p14:creationId xmlns:p14="http://schemas.microsoft.com/office/powerpoint/2010/main" val="309889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9A18-166E-A5A8-51CE-FD3A119B2FD4}"/>
              </a:ext>
            </a:extLst>
          </p:cNvPr>
          <p:cNvSpPr>
            <a:spLocks noGrp="1"/>
          </p:cNvSpPr>
          <p:nvPr>
            <p:ph type="title"/>
          </p:nvPr>
        </p:nvSpPr>
        <p:spPr/>
        <p:txBody>
          <a:bodyPr/>
          <a:lstStyle/>
          <a:p>
            <a:r>
              <a:rPr lang="en-US" dirty="0"/>
              <a:t>The Misunderstood Messiah</a:t>
            </a:r>
          </a:p>
        </p:txBody>
      </p:sp>
      <p:sp>
        <p:nvSpPr>
          <p:cNvPr id="3" name="Content Placeholder 2">
            <a:extLst>
              <a:ext uri="{FF2B5EF4-FFF2-40B4-BE49-F238E27FC236}">
                <a16:creationId xmlns:a16="http://schemas.microsoft.com/office/drawing/2014/main" id="{59CD41FF-2C59-53E3-31AF-42AD83F48F4A}"/>
              </a:ext>
            </a:extLst>
          </p:cNvPr>
          <p:cNvSpPr>
            <a:spLocks noGrp="1"/>
          </p:cNvSpPr>
          <p:nvPr>
            <p:ph idx="1"/>
          </p:nvPr>
        </p:nvSpPr>
        <p:spPr/>
        <p:txBody>
          <a:bodyPr/>
          <a:lstStyle/>
          <a:p>
            <a:r>
              <a:rPr lang="en-US" dirty="0"/>
              <a:t>How can we know if we're focused more on what Jesus can do for us than on who He is?</a:t>
            </a:r>
          </a:p>
          <a:p>
            <a:r>
              <a:rPr lang="en-US" dirty="0"/>
              <a:t>What small gifts have you seen multiplied when you gave them to Jesus?</a:t>
            </a:r>
          </a:p>
          <a:p>
            <a:endParaRPr lang="en-US" dirty="0"/>
          </a:p>
        </p:txBody>
      </p:sp>
      <p:pic>
        <p:nvPicPr>
          <p:cNvPr id="3074" name="Picture 2" descr="Operation Christmas Child Service Project - Christian Academy School System">
            <a:extLst>
              <a:ext uri="{FF2B5EF4-FFF2-40B4-BE49-F238E27FC236}">
                <a16:creationId xmlns:a16="http://schemas.microsoft.com/office/drawing/2014/main" id="{651E6109-971F-F63D-88A8-5A9DF12126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512" y="4236479"/>
            <a:ext cx="3569196" cy="2075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3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The </a:t>
            </a:r>
            <a:r>
              <a:rPr lang="en-US" sz="5500" dirty="0">
                <a:solidFill>
                  <a:srgbClr val="FFFF00"/>
                </a:solidFill>
              </a:rPr>
              <a:t>Sovereign</a:t>
            </a:r>
            <a:r>
              <a:rPr lang="en-US" sz="5500" dirty="0"/>
              <a:t> Savior: </a:t>
            </a:r>
            <a:br>
              <a:rPr lang="en-US" sz="5500" dirty="0"/>
            </a:br>
            <a:r>
              <a:rPr lang="en-US" sz="5500" dirty="0">
                <a:solidFill>
                  <a:srgbClr val="FFFF00"/>
                </a:solidFill>
              </a:rPr>
              <a:t>Worship</a:t>
            </a:r>
            <a:r>
              <a:rPr lang="en-US" sz="5500" dirty="0"/>
              <a:t> in the Storm.</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124C-BA06-42F2-2EE5-E6E69A7F4272}"/>
              </a:ext>
            </a:extLst>
          </p:cNvPr>
          <p:cNvSpPr>
            <a:spLocks noGrp="1"/>
          </p:cNvSpPr>
          <p:nvPr>
            <p:ph type="title"/>
          </p:nvPr>
        </p:nvSpPr>
        <p:spPr/>
        <p:txBody>
          <a:bodyPr/>
          <a:lstStyle/>
          <a:p>
            <a:pPr algn="l"/>
            <a:r>
              <a:rPr lang="en-US" dirty="0"/>
              <a:t>Listen for the perfect storm.</a:t>
            </a:r>
          </a:p>
        </p:txBody>
      </p:sp>
      <p:sp>
        <p:nvSpPr>
          <p:cNvPr id="3" name="Content Placeholder 2">
            <a:extLst>
              <a:ext uri="{FF2B5EF4-FFF2-40B4-BE49-F238E27FC236}">
                <a16:creationId xmlns:a16="http://schemas.microsoft.com/office/drawing/2014/main" id="{2DAA8BFE-31BD-EC76-CEA1-B96C9CF0079F}"/>
              </a:ext>
            </a:extLst>
          </p:cNvPr>
          <p:cNvSpPr>
            <a:spLocks noGrp="1"/>
          </p:cNvSpPr>
          <p:nvPr>
            <p:ph idx="1"/>
          </p:nvPr>
        </p:nvSpPr>
        <p:spPr>
          <a:xfrm>
            <a:off x="1609860" y="1928656"/>
            <a:ext cx="9267421" cy="4351338"/>
          </a:xfrm>
        </p:spPr>
        <p:txBody>
          <a:bodyPr/>
          <a:lstStyle/>
          <a:p>
            <a:pPr marL="0" indent="0" algn="ctr">
              <a:buNone/>
            </a:pPr>
            <a:r>
              <a:rPr lang="en-US" dirty="0"/>
              <a:t>John 6:16-21 (NIV)   When evening came, his disciples went down to the lake, 17  where they got into a boat and set off across the lake for Capernaum. By now it was dark, and Jesus had not yet joined them. 18  A strong wind was blowing and the waters grew rough. 19  When they had </a:t>
            </a:r>
          </a:p>
        </p:txBody>
      </p:sp>
    </p:spTree>
    <p:extLst>
      <p:ext uri="{BB962C8B-B14F-4D97-AF65-F5344CB8AC3E}">
        <p14:creationId xmlns:p14="http://schemas.microsoft.com/office/powerpoint/2010/main" val="13092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452A-FE63-0E4A-02FB-C2F2FC3A8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C2BF9-5EE2-C351-0E68-A8B7892A1FC7}"/>
              </a:ext>
            </a:extLst>
          </p:cNvPr>
          <p:cNvSpPr>
            <a:spLocks noGrp="1"/>
          </p:cNvSpPr>
          <p:nvPr>
            <p:ph type="title"/>
          </p:nvPr>
        </p:nvSpPr>
        <p:spPr/>
        <p:txBody>
          <a:bodyPr/>
          <a:lstStyle/>
          <a:p>
            <a:pPr algn="l"/>
            <a:r>
              <a:rPr lang="en-US" dirty="0"/>
              <a:t>Listen for the perfect storm.</a:t>
            </a:r>
          </a:p>
        </p:txBody>
      </p:sp>
      <p:sp>
        <p:nvSpPr>
          <p:cNvPr id="3" name="Content Placeholder 2">
            <a:extLst>
              <a:ext uri="{FF2B5EF4-FFF2-40B4-BE49-F238E27FC236}">
                <a16:creationId xmlns:a16="http://schemas.microsoft.com/office/drawing/2014/main" id="{591DC549-50D6-8E0C-5DD5-0136D12DF3EC}"/>
              </a:ext>
            </a:extLst>
          </p:cNvPr>
          <p:cNvSpPr>
            <a:spLocks noGrp="1"/>
          </p:cNvSpPr>
          <p:nvPr>
            <p:ph idx="1"/>
          </p:nvPr>
        </p:nvSpPr>
        <p:spPr>
          <a:xfrm>
            <a:off x="1609860" y="1928656"/>
            <a:ext cx="9267421" cy="4351338"/>
          </a:xfrm>
        </p:spPr>
        <p:txBody>
          <a:bodyPr/>
          <a:lstStyle/>
          <a:p>
            <a:pPr marL="0" indent="0" algn="ctr">
              <a:buNone/>
            </a:pPr>
            <a:r>
              <a:rPr lang="en-US" dirty="0"/>
              <a:t>rowed three or three and a half miles, they saw Jesus approaching the boat, walking on the water; and they were terrified. 20  But he said to them, "It is I; don't be afraid." 21  Then they were willing to take him into the boat, and immediately the boat reached the shore where they were heading.</a:t>
            </a:r>
          </a:p>
        </p:txBody>
      </p:sp>
      <p:pic>
        <p:nvPicPr>
          <p:cNvPr id="4" name="Picture 3">
            <a:extLst>
              <a:ext uri="{FF2B5EF4-FFF2-40B4-BE49-F238E27FC236}">
                <a16:creationId xmlns:a16="http://schemas.microsoft.com/office/drawing/2014/main" id="{D7BB5A87-1EC7-3486-084F-A64A7E2F4089}"/>
              </a:ext>
            </a:extLst>
          </p:cNvPr>
          <p:cNvPicPr>
            <a:picLocks noChangeAspect="1"/>
          </p:cNvPicPr>
          <p:nvPr/>
        </p:nvPicPr>
        <p:blipFill>
          <a:blip r:embed="rId2"/>
          <a:stretch>
            <a:fillRect/>
          </a:stretch>
        </p:blipFill>
        <p:spPr>
          <a:xfrm>
            <a:off x="4789483" y="5775386"/>
            <a:ext cx="23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990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AF5C-F9E5-9A1D-E21F-D63582FCA669}"/>
              </a:ext>
            </a:extLst>
          </p:cNvPr>
          <p:cNvSpPr>
            <a:spLocks noGrp="1"/>
          </p:cNvSpPr>
          <p:nvPr>
            <p:ph type="title"/>
          </p:nvPr>
        </p:nvSpPr>
        <p:spPr/>
        <p:txBody>
          <a:bodyPr/>
          <a:lstStyle/>
          <a:p>
            <a:r>
              <a:rPr lang="en-US" dirty="0"/>
              <a:t>Worship in the Storm</a:t>
            </a:r>
          </a:p>
        </p:txBody>
      </p:sp>
      <p:sp>
        <p:nvSpPr>
          <p:cNvPr id="3" name="Content Placeholder 2">
            <a:extLst>
              <a:ext uri="{FF2B5EF4-FFF2-40B4-BE49-F238E27FC236}">
                <a16:creationId xmlns:a16="http://schemas.microsoft.com/office/drawing/2014/main" id="{ADD9EEA7-2941-B3F1-24EA-513FDA86F9A5}"/>
              </a:ext>
            </a:extLst>
          </p:cNvPr>
          <p:cNvSpPr>
            <a:spLocks noGrp="1"/>
          </p:cNvSpPr>
          <p:nvPr>
            <p:ph idx="1"/>
          </p:nvPr>
        </p:nvSpPr>
        <p:spPr/>
        <p:txBody>
          <a:bodyPr/>
          <a:lstStyle/>
          <a:p>
            <a:r>
              <a:rPr lang="en-US" dirty="0">
                <a:solidFill>
                  <a:srgbClr val="C00000"/>
                </a:solidFill>
              </a:rPr>
              <a:t>Jesus sent the disciples to Capernaum.</a:t>
            </a:r>
          </a:p>
          <a:p>
            <a:pPr lvl="1"/>
            <a:r>
              <a:rPr lang="en-US" sz="3600" dirty="0">
                <a:solidFill>
                  <a:srgbClr val="C00000"/>
                </a:solidFill>
              </a:rPr>
              <a:t>Went down to the lake</a:t>
            </a:r>
          </a:p>
          <a:p>
            <a:pPr lvl="1"/>
            <a:r>
              <a:rPr lang="en-US" sz="3600" dirty="0">
                <a:solidFill>
                  <a:srgbClr val="C00000"/>
                </a:solidFill>
              </a:rPr>
              <a:t>Got in the boat</a:t>
            </a:r>
          </a:p>
          <a:p>
            <a:pPr lvl="1"/>
            <a:r>
              <a:rPr lang="en-US" sz="3600" dirty="0">
                <a:solidFill>
                  <a:srgbClr val="C00000"/>
                </a:solidFill>
              </a:rPr>
              <a:t>Set off across the lake</a:t>
            </a:r>
          </a:p>
          <a:p>
            <a:pPr lvl="1"/>
            <a:r>
              <a:rPr lang="en-US" sz="3600" dirty="0">
                <a:solidFill>
                  <a:srgbClr val="C00000"/>
                </a:solidFill>
              </a:rPr>
              <a:t>They encountered a </a:t>
            </a:r>
            <a:br>
              <a:rPr lang="en-US" sz="3600" dirty="0">
                <a:solidFill>
                  <a:srgbClr val="C00000"/>
                </a:solidFill>
              </a:rPr>
            </a:br>
            <a:r>
              <a:rPr lang="en-US" sz="3600" b="1" dirty="0">
                <a:solidFill>
                  <a:srgbClr val="C00000"/>
                </a:solidFill>
              </a:rPr>
              <a:t>BIG</a:t>
            </a:r>
            <a:r>
              <a:rPr lang="en-US" sz="3600" dirty="0">
                <a:solidFill>
                  <a:srgbClr val="C00000"/>
                </a:solidFill>
              </a:rPr>
              <a:t> storm</a:t>
            </a:r>
          </a:p>
          <a:p>
            <a:endParaRPr lang="en-US" dirty="0"/>
          </a:p>
        </p:txBody>
      </p:sp>
      <p:pic>
        <p:nvPicPr>
          <p:cNvPr id="5" name="Picture 4">
            <a:extLst>
              <a:ext uri="{FF2B5EF4-FFF2-40B4-BE49-F238E27FC236}">
                <a16:creationId xmlns:a16="http://schemas.microsoft.com/office/drawing/2014/main" id="{2F13A19B-770B-2139-E3B3-B53F6F0F8D41}"/>
              </a:ext>
            </a:extLst>
          </p:cNvPr>
          <p:cNvPicPr>
            <a:picLocks noChangeAspect="1"/>
          </p:cNvPicPr>
          <p:nvPr/>
        </p:nvPicPr>
        <p:blipFill>
          <a:blip r:embed="rId2">
            <a:extLst>
              <a:ext uri="{28A0092B-C50C-407E-A947-70E740481C1C}">
                <a14:useLocalDpi xmlns:a14="http://schemas.microsoft.com/office/drawing/2010/main" val="0"/>
              </a:ext>
            </a:extLst>
          </a:blip>
          <a:srcRect l="3854" r="3854"/>
          <a:stretch/>
        </p:blipFill>
        <p:spPr>
          <a:xfrm flipH="1">
            <a:off x="6565822" y="2609211"/>
            <a:ext cx="4095737" cy="3999574"/>
          </a:xfrm>
          <a:prstGeom prst="rect">
            <a:avLst/>
          </a:prstGeom>
          <a:ln>
            <a:noFill/>
          </a:ln>
          <a:effectLst>
            <a:outerShdw blurRad="292100" dist="139700" dir="2700000" algn="tl" rotWithShape="0">
              <a:srgbClr val="333333">
                <a:alpha val="65000"/>
              </a:srgbClr>
            </a:outerShdw>
          </a:effectLst>
        </p:spPr>
      </p:pic>
      <p:pic>
        <p:nvPicPr>
          <p:cNvPr id="4098" name="Picture 2" descr="Weather-violent-storm">
            <a:extLst>
              <a:ext uri="{FF2B5EF4-FFF2-40B4-BE49-F238E27FC236}">
                <a16:creationId xmlns:a16="http://schemas.microsoft.com/office/drawing/2014/main" id="{7DFE6C64-6C22-9F98-EBC9-8518C7D9B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639" y="1210613"/>
            <a:ext cx="3651161" cy="365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300" fill="hold"/>
                                        <p:tgtEl>
                                          <p:spTgt spid="5"/>
                                        </p:tgtEl>
                                        <p:attrNameLst>
                                          <p:attrName>ppt_w</p:attrName>
                                        </p:attrNameLst>
                                      </p:cBhvr>
                                      <p:tavLst>
                                        <p:tav tm="0">
                                          <p:val>
                                            <p:fltVal val="0"/>
                                          </p:val>
                                        </p:tav>
                                        <p:tav tm="100000">
                                          <p:val>
                                            <p:strVal val="#ppt_w"/>
                                          </p:val>
                                        </p:tav>
                                      </p:tavLst>
                                    </p:anim>
                                    <p:anim calcmode="lin" valueType="num">
                                      <p:cBhvr>
                                        <p:cTn id="26" dur="2300" fill="hold"/>
                                        <p:tgtEl>
                                          <p:spTgt spid="5"/>
                                        </p:tgtEl>
                                        <p:attrNameLst>
                                          <p:attrName>ppt_h</p:attrName>
                                        </p:attrNameLst>
                                      </p:cBhvr>
                                      <p:tavLst>
                                        <p:tav tm="0">
                                          <p:val>
                                            <p:fltVal val="0"/>
                                          </p:val>
                                        </p:tav>
                                        <p:tav tm="100000">
                                          <p:val>
                                            <p:strVal val="#ppt_h"/>
                                          </p:val>
                                        </p:tav>
                                      </p:tavLst>
                                    </p:anim>
                                    <p:animEffect transition="in" filter="fade">
                                      <p:cBhvr>
                                        <p:cTn id="27" dur="2300"/>
                                        <p:tgtEl>
                                          <p:spTgt spid="5"/>
                                        </p:tgtEl>
                                      </p:cBhvr>
                                    </p:animEffect>
                                  </p:childTnLst>
                                </p:cTn>
                              </p:par>
                              <p:par>
                                <p:cTn id="28" presetID="47" presetClass="entr" presetSubtype="0" fill="hold" nodeType="withEffect">
                                  <p:stCondLst>
                                    <p:cond delay="190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1800"/>
                                        <p:tgtEl>
                                          <p:spTgt spid="4098"/>
                                        </p:tgtEl>
                                      </p:cBhvr>
                                    </p:animEffect>
                                    <p:anim calcmode="lin" valueType="num">
                                      <p:cBhvr>
                                        <p:cTn id="31" dur="1800" fill="hold"/>
                                        <p:tgtEl>
                                          <p:spTgt spid="4098"/>
                                        </p:tgtEl>
                                        <p:attrNameLst>
                                          <p:attrName>ppt_x</p:attrName>
                                        </p:attrNameLst>
                                      </p:cBhvr>
                                      <p:tavLst>
                                        <p:tav tm="0">
                                          <p:val>
                                            <p:strVal val="#ppt_x"/>
                                          </p:val>
                                        </p:tav>
                                        <p:tav tm="100000">
                                          <p:val>
                                            <p:strVal val="#ppt_x"/>
                                          </p:val>
                                        </p:tav>
                                      </p:tavLst>
                                    </p:anim>
                                    <p:anim calcmode="lin" valueType="num">
                                      <p:cBhvr>
                                        <p:cTn id="32" dur="1800" fill="hold"/>
                                        <p:tgtEl>
                                          <p:spTgt spid="4098"/>
                                        </p:tgtEl>
                                        <p:attrNameLst>
                                          <p:attrName>ppt_y</p:attrName>
                                        </p:attrNameLst>
                                      </p:cBhvr>
                                      <p:tavLst>
                                        <p:tav tm="0">
                                          <p:val>
                                            <p:strVal val="#ppt_y-.1"/>
                                          </p:val>
                                        </p:tav>
                                        <p:tav tm="100000">
                                          <p:val>
                                            <p:strVal val="#ppt_y"/>
                                          </p:val>
                                        </p:tav>
                                      </p:tavLst>
                                    </p:anim>
                                  </p:childTnLst>
                                </p:cTn>
                              </p:par>
                              <p:par>
                                <p:cTn id="33" presetID="35" presetClass="emph" presetSubtype="0" repeatCount="10000" fill="hold" nodeType="withEffect">
                                  <p:stCondLst>
                                    <p:cond delay="3600"/>
                                  </p:stCondLst>
                                  <p:childTnLst>
                                    <p:anim calcmode="discrete" valueType="str">
                                      <p:cBhvr>
                                        <p:cTn id="34" dur="150" fill="hold"/>
                                        <p:tgtEl>
                                          <p:spTgt spid="40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A90D7-4F36-CB73-AD0D-A99236A15036}"/>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18711F59-8ADF-C4F3-9DDE-F2F39A6C0781}"/>
              </a:ext>
            </a:extLst>
          </p:cNvPr>
          <p:cNvGrpSpPr/>
          <p:nvPr/>
        </p:nvGrpSpPr>
        <p:grpSpPr>
          <a:xfrm>
            <a:off x="2849598" y="1531916"/>
            <a:ext cx="6492803" cy="4320453"/>
            <a:chOff x="2849598" y="1531916"/>
            <a:chExt cx="6492803" cy="4320453"/>
          </a:xfrm>
        </p:grpSpPr>
        <p:pic>
          <p:nvPicPr>
            <p:cNvPr id="8" name="Picture 7">
              <a:extLst>
                <a:ext uri="{FF2B5EF4-FFF2-40B4-BE49-F238E27FC236}">
                  <a16:creationId xmlns:a16="http://schemas.microsoft.com/office/drawing/2014/main" id="{232E0B2F-5C55-0A16-7D55-FA047D2B716E}"/>
                </a:ext>
              </a:extLst>
            </p:cNvPr>
            <p:cNvPicPr>
              <a:picLocks noChangeAspect="1"/>
            </p:cNvPicPr>
            <p:nvPr/>
          </p:nvPicPr>
          <p:blipFill>
            <a:blip r:embed="rId2"/>
            <a:srcRect/>
            <a:stretch/>
          </p:blipFill>
          <p:spPr>
            <a:xfrm>
              <a:off x="3238857" y="1819476"/>
              <a:ext cx="5714286" cy="3219047"/>
            </a:xfrm>
            <a:prstGeom prst="rect">
              <a:avLst/>
            </a:prstGeom>
          </p:spPr>
        </p:pic>
        <p:pic>
          <p:nvPicPr>
            <p:cNvPr id="10" name="Picture 9">
              <a:hlinkClick r:id="rId3"/>
              <a:extLst>
                <a:ext uri="{FF2B5EF4-FFF2-40B4-BE49-F238E27FC236}">
                  <a16:creationId xmlns:a16="http://schemas.microsoft.com/office/drawing/2014/main" id="{4ECE6307-C9E8-7DD3-F51A-A82A6A176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1916"/>
              <a:ext cx="6492803" cy="4320453"/>
            </a:xfrm>
            <a:prstGeom prst="rect">
              <a:avLst/>
            </a:prstGeom>
          </p:spPr>
        </p:pic>
      </p:grpSp>
      <p:sp>
        <p:nvSpPr>
          <p:cNvPr id="12" name="TextBox 11">
            <a:extLst>
              <a:ext uri="{FF2B5EF4-FFF2-40B4-BE49-F238E27FC236}">
                <a16:creationId xmlns:a16="http://schemas.microsoft.com/office/drawing/2014/main" id="{51958A48-72BE-5A32-D512-82F95C65DECC}"/>
              </a:ext>
            </a:extLst>
          </p:cNvPr>
          <p:cNvSpPr txBox="1"/>
          <p:nvPr/>
        </p:nvSpPr>
        <p:spPr>
          <a:xfrm>
            <a:off x="4096987" y="5852369"/>
            <a:ext cx="389510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9449-086B-BCD5-A004-173962F35C72}"/>
              </a:ext>
            </a:extLst>
          </p:cNvPr>
          <p:cNvSpPr>
            <a:spLocks noGrp="1"/>
          </p:cNvSpPr>
          <p:nvPr>
            <p:ph type="title"/>
          </p:nvPr>
        </p:nvSpPr>
        <p:spPr/>
        <p:txBody>
          <a:bodyPr/>
          <a:lstStyle/>
          <a:p>
            <a:r>
              <a:rPr lang="en-US" dirty="0"/>
              <a:t>Worship in the Storm</a:t>
            </a:r>
          </a:p>
        </p:txBody>
      </p:sp>
      <p:sp>
        <p:nvSpPr>
          <p:cNvPr id="3" name="Content Placeholder 2">
            <a:extLst>
              <a:ext uri="{FF2B5EF4-FFF2-40B4-BE49-F238E27FC236}">
                <a16:creationId xmlns:a16="http://schemas.microsoft.com/office/drawing/2014/main" id="{47055672-C251-46FB-54C5-31F84777A41B}"/>
              </a:ext>
            </a:extLst>
          </p:cNvPr>
          <p:cNvSpPr>
            <a:spLocks noGrp="1"/>
          </p:cNvSpPr>
          <p:nvPr>
            <p:ph idx="1"/>
          </p:nvPr>
        </p:nvSpPr>
        <p:spPr/>
        <p:txBody>
          <a:bodyPr/>
          <a:lstStyle/>
          <a:p>
            <a:r>
              <a:rPr lang="en-US" dirty="0"/>
              <a:t>How does this scene depict the spiritual struggles we often face in life?</a:t>
            </a:r>
          </a:p>
          <a:p>
            <a:r>
              <a:rPr lang="en-US" dirty="0"/>
              <a:t>Why might Jesus allow us (and the apostles) to go through stormy situations where His presence seems absent? </a:t>
            </a:r>
          </a:p>
          <a:p>
            <a:r>
              <a:rPr lang="en-US" dirty="0"/>
              <a:t>What does this tell us about our perception of God’s presence in difficult times?</a:t>
            </a:r>
          </a:p>
          <a:p>
            <a:endParaRPr lang="en-US" dirty="0"/>
          </a:p>
        </p:txBody>
      </p:sp>
    </p:spTree>
    <p:extLst>
      <p:ext uri="{BB962C8B-B14F-4D97-AF65-F5344CB8AC3E}">
        <p14:creationId xmlns:p14="http://schemas.microsoft.com/office/powerpoint/2010/main" val="12451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17FC-D8C4-FD8C-45D4-007DAFCC1070}"/>
              </a:ext>
            </a:extLst>
          </p:cNvPr>
          <p:cNvSpPr>
            <a:spLocks noGrp="1"/>
          </p:cNvSpPr>
          <p:nvPr>
            <p:ph type="title"/>
          </p:nvPr>
        </p:nvSpPr>
        <p:spPr/>
        <p:txBody>
          <a:bodyPr/>
          <a:lstStyle/>
          <a:p>
            <a:r>
              <a:rPr lang="en-US" dirty="0"/>
              <a:t>Worship in the Storm</a:t>
            </a:r>
          </a:p>
        </p:txBody>
      </p:sp>
      <p:sp>
        <p:nvSpPr>
          <p:cNvPr id="3" name="Content Placeholder 2">
            <a:extLst>
              <a:ext uri="{FF2B5EF4-FFF2-40B4-BE49-F238E27FC236}">
                <a16:creationId xmlns:a16="http://schemas.microsoft.com/office/drawing/2014/main" id="{9C72196A-A623-C01B-D0A8-15D836CCC25B}"/>
              </a:ext>
            </a:extLst>
          </p:cNvPr>
          <p:cNvSpPr>
            <a:spLocks noGrp="1"/>
          </p:cNvSpPr>
          <p:nvPr>
            <p:ph idx="1"/>
          </p:nvPr>
        </p:nvSpPr>
        <p:spPr/>
        <p:txBody>
          <a:bodyPr/>
          <a:lstStyle/>
          <a:p>
            <a:r>
              <a:rPr lang="en-US" dirty="0"/>
              <a:t>How can we remind ourselves of Jesus’ presence when we feel overwhelmed by fear or difficulties? What practical steps can we take?</a:t>
            </a:r>
          </a:p>
          <a:p>
            <a:endParaRPr lang="en-US" dirty="0"/>
          </a:p>
        </p:txBody>
      </p:sp>
      <p:pic>
        <p:nvPicPr>
          <p:cNvPr id="5122" name="Picture 2" descr="Surprised Child Girl">
            <a:extLst>
              <a:ext uri="{FF2B5EF4-FFF2-40B4-BE49-F238E27FC236}">
                <a16:creationId xmlns:a16="http://schemas.microsoft.com/office/drawing/2014/main" id="{26C71D47-3787-A653-9C65-5B2F9DC2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44908"/>
            <a:ext cx="381000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9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A08F-BD29-BF30-7C73-3209075A630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B8ACD20-5687-DD63-6227-5E6D7E56CAAC}"/>
              </a:ext>
            </a:extLst>
          </p:cNvPr>
          <p:cNvSpPr>
            <a:spLocks noGrp="1"/>
          </p:cNvSpPr>
          <p:nvPr>
            <p:ph idx="1"/>
          </p:nvPr>
        </p:nvSpPr>
        <p:spPr/>
        <p:txBody>
          <a:bodyPr/>
          <a:lstStyle/>
          <a:p>
            <a:r>
              <a:rPr lang="en-US" dirty="0"/>
              <a:t>Surrender. </a:t>
            </a:r>
          </a:p>
          <a:p>
            <a:pPr lvl="1"/>
            <a:r>
              <a:rPr lang="en-US" sz="3600" dirty="0"/>
              <a:t>Make a list of the times that you have tried to “row the boat on your own” in your life versus letting Jesus take control. </a:t>
            </a:r>
          </a:p>
          <a:p>
            <a:pPr lvl="1"/>
            <a:r>
              <a:rPr lang="en-US" sz="3600" dirty="0"/>
              <a:t>Ask God to help you avoid those choices in the future.</a:t>
            </a:r>
          </a:p>
          <a:p>
            <a:endParaRPr lang="en-US" dirty="0"/>
          </a:p>
        </p:txBody>
      </p:sp>
    </p:spTree>
    <p:extLst>
      <p:ext uri="{BB962C8B-B14F-4D97-AF65-F5344CB8AC3E}">
        <p14:creationId xmlns:p14="http://schemas.microsoft.com/office/powerpoint/2010/main" val="222581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481F-0269-3EC1-55C2-9F3C6F463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0EA87-D163-8F80-7009-DA3BED8D79B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2AE8A95-71BA-95C7-D6C4-C91E5AC309D7}"/>
              </a:ext>
            </a:extLst>
          </p:cNvPr>
          <p:cNvSpPr>
            <a:spLocks noGrp="1"/>
          </p:cNvSpPr>
          <p:nvPr>
            <p:ph idx="1"/>
          </p:nvPr>
        </p:nvSpPr>
        <p:spPr>
          <a:xfrm>
            <a:off x="838200" y="2099255"/>
            <a:ext cx="10515600" cy="4077707"/>
          </a:xfrm>
        </p:spPr>
        <p:txBody>
          <a:bodyPr/>
          <a:lstStyle/>
          <a:p>
            <a:r>
              <a:rPr lang="en-US" dirty="0"/>
              <a:t>Worship. </a:t>
            </a:r>
          </a:p>
          <a:p>
            <a:pPr lvl="1"/>
            <a:r>
              <a:rPr lang="en-US" sz="3600" dirty="0"/>
              <a:t>Read the lyrics for “It Is Well with My Soul.” </a:t>
            </a:r>
          </a:p>
          <a:p>
            <a:pPr lvl="1"/>
            <a:r>
              <a:rPr lang="en-US" sz="3600" dirty="0"/>
              <a:t>Worship the Lord and thank Him for seeing us through the storms of life.</a:t>
            </a:r>
          </a:p>
          <a:p>
            <a:endParaRPr lang="en-US" dirty="0"/>
          </a:p>
        </p:txBody>
      </p:sp>
    </p:spTree>
    <p:extLst>
      <p:ext uri="{BB962C8B-B14F-4D97-AF65-F5344CB8AC3E}">
        <p14:creationId xmlns:p14="http://schemas.microsoft.com/office/powerpoint/2010/main" val="300082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74CE-FCD6-8D11-3E8F-F0047D536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56BB7-253C-0C80-1400-5442884E69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AA94D3D-CA72-6931-9E95-D2E9F51DC63B}"/>
              </a:ext>
            </a:extLst>
          </p:cNvPr>
          <p:cNvSpPr>
            <a:spLocks noGrp="1"/>
          </p:cNvSpPr>
          <p:nvPr>
            <p:ph idx="1"/>
          </p:nvPr>
        </p:nvSpPr>
        <p:spPr/>
        <p:txBody>
          <a:bodyPr/>
          <a:lstStyle/>
          <a:p>
            <a:r>
              <a:rPr lang="en-US" dirty="0"/>
              <a:t>Share. </a:t>
            </a:r>
          </a:p>
          <a:p>
            <a:pPr lvl="1"/>
            <a:r>
              <a:rPr lang="en-US" sz="3600" dirty="0"/>
              <a:t>Consider how storms from the Lord are for the purpose of helping disciples see who Jesus is. </a:t>
            </a:r>
          </a:p>
          <a:p>
            <a:pPr lvl="1"/>
            <a:r>
              <a:rPr lang="en-US" sz="3600" dirty="0"/>
              <a:t>Write down something you have learned about Jesus from this week’s study. </a:t>
            </a:r>
          </a:p>
          <a:p>
            <a:pPr lvl="1"/>
            <a:r>
              <a:rPr lang="en-US" sz="3600" dirty="0"/>
              <a:t>Share that truth with someone else in your life this week. </a:t>
            </a:r>
          </a:p>
          <a:p>
            <a:endParaRPr lang="en-US" dirty="0"/>
          </a:p>
        </p:txBody>
      </p:sp>
    </p:spTree>
    <p:extLst>
      <p:ext uri="{BB962C8B-B14F-4D97-AF65-F5344CB8AC3E}">
        <p14:creationId xmlns:p14="http://schemas.microsoft.com/office/powerpoint/2010/main" val="63481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3318-BE63-CBEC-B272-07B87CBCEA7E}"/>
              </a:ext>
            </a:extLst>
          </p:cNvPr>
          <p:cNvSpPr>
            <a:spLocks noGrp="1"/>
          </p:cNvSpPr>
          <p:nvPr>
            <p:ph type="title"/>
          </p:nvPr>
        </p:nvSpPr>
        <p:spPr/>
        <p:txBody>
          <a:bodyPr/>
          <a:lstStyle/>
          <a:p>
            <a:r>
              <a:rPr lang="en-US" dirty="0"/>
              <a:t>Family Activities</a:t>
            </a:r>
          </a:p>
        </p:txBody>
      </p:sp>
      <p:pic>
        <p:nvPicPr>
          <p:cNvPr id="3" name="Picture 2" descr="A group of black squares with white text&#10;&#10;AI-generated content may be incorrect.">
            <a:extLst>
              <a:ext uri="{FF2B5EF4-FFF2-40B4-BE49-F238E27FC236}">
                <a16:creationId xmlns:a16="http://schemas.microsoft.com/office/drawing/2014/main" id="{FE7210A0-CC07-55EC-DCA8-AAF36A160D54}"/>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5671" y="1657014"/>
            <a:ext cx="3912508" cy="442979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6" name="Speech Bubble: Rectangle with Corners Rounded 5">
            <a:extLst>
              <a:ext uri="{FF2B5EF4-FFF2-40B4-BE49-F238E27FC236}">
                <a16:creationId xmlns:a16="http://schemas.microsoft.com/office/drawing/2014/main" id="{FFCD6E56-1EFC-4814-06DC-8B14E2D5F54D}"/>
              </a:ext>
            </a:extLst>
          </p:cNvPr>
          <p:cNvSpPr/>
          <p:nvPr/>
        </p:nvSpPr>
        <p:spPr>
          <a:xfrm>
            <a:off x="4043967" y="1931829"/>
            <a:ext cx="3724416" cy="3309871"/>
          </a:xfrm>
          <a:prstGeom prst="wedgeRoundRectCallout">
            <a:avLst>
              <a:gd name="adj1" fmla="val 81264"/>
              <a:gd name="adj2" fmla="val -237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I’ve got all the words figured out … they were in the verses of our study.  But </a:t>
            </a:r>
            <a:r>
              <a:rPr lang="en-US" b="1" dirty="0">
                <a:latin typeface="Comic Sans MS" panose="030F0702030302020204" pitchFamily="66" charset="0"/>
              </a:rPr>
              <a:t>CHUM</a:t>
            </a:r>
            <a:r>
              <a:rPr lang="en-US" dirty="0">
                <a:latin typeface="Comic Sans MS" panose="030F0702030302020204" pitchFamily="66" charset="0"/>
              </a:rPr>
              <a:t> doesn’t seem to be right, even though it’s a word.   Oh, yes … it’s not in the study verses.  Can you help?  There’s tech help and more fun Family Activities at </a:t>
            </a:r>
            <a:r>
              <a:rPr lang="en-US" dirty="0">
                <a:latin typeface="Comic Sans MS" panose="030F0702030302020204" pitchFamily="66" charset="0"/>
                <a:hlinkClick r:id="rId3"/>
              </a:rPr>
              <a:t>https://tinyurl.com/3tusfk68</a:t>
            </a:r>
            <a:r>
              <a:rPr lang="en-US" dirty="0">
                <a:latin typeface="Comic Sans MS" panose="030F0702030302020204" pitchFamily="66" charset="0"/>
              </a:rPr>
              <a:t> </a:t>
            </a:r>
          </a:p>
        </p:txBody>
      </p:sp>
      <p:pic>
        <p:nvPicPr>
          <p:cNvPr id="5" name="Picture 4">
            <a:extLst>
              <a:ext uri="{FF2B5EF4-FFF2-40B4-BE49-F238E27FC236}">
                <a16:creationId xmlns:a16="http://schemas.microsoft.com/office/drawing/2014/main" id="{8B708C70-8806-C788-CE80-A4FE54147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111" y="1803041"/>
            <a:ext cx="3042448" cy="4283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453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6AC3-1A04-28D7-4BE5-C72E04AF657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7248EEF-CB41-8516-52DE-20310E6C443C}"/>
              </a:ext>
            </a:extLst>
          </p:cNvPr>
          <p:cNvPicPr>
            <a:picLocks noChangeAspect="1"/>
          </p:cNvPicPr>
          <p:nvPr/>
        </p:nvPicPr>
        <p:blipFill>
          <a:blip r:embed="rId2"/>
          <a:srcRect/>
          <a:stretch/>
        </p:blipFill>
        <p:spPr>
          <a:xfrm>
            <a:off x="-509181" y="-551290"/>
            <a:ext cx="13210362" cy="7409290"/>
          </a:xfrm>
          <a:prstGeom prst="rect">
            <a:avLst/>
          </a:prstGeom>
        </p:spPr>
      </p:pic>
      <p:sp>
        <p:nvSpPr>
          <p:cNvPr id="2" name="TextBox 1">
            <a:extLst>
              <a:ext uri="{FF2B5EF4-FFF2-40B4-BE49-F238E27FC236}">
                <a16:creationId xmlns:a16="http://schemas.microsoft.com/office/drawing/2014/main" id="{3520661A-7A7A-7D1D-82C4-811E409460B7}"/>
              </a:ext>
            </a:extLst>
          </p:cNvPr>
          <p:cNvSpPr txBox="1"/>
          <p:nvPr/>
        </p:nvSpPr>
        <p:spPr>
          <a:xfrm>
            <a:off x="-381000" y="5562601"/>
            <a:ext cx="12954000" cy="769441"/>
          </a:xfrm>
          <a:prstGeom prst="rect">
            <a:avLst/>
          </a:prstGeom>
          <a:noFill/>
        </p:spPr>
        <p:txBody>
          <a:bodyPr wrap="square" rtlCol="0">
            <a:spAutoFit/>
          </a:bodyPr>
          <a:lstStyle/>
          <a:p>
            <a:pPr algn="ctr" defTabSz="1218987"/>
            <a:r>
              <a:rPr lang="en-US" sz="4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Feeding the 5000 – Jesus Walks on the Water</a:t>
            </a:r>
          </a:p>
        </p:txBody>
      </p:sp>
    </p:spTree>
    <p:extLst>
      <p:ext uri="{BB962C8B-B14F-4D97-AF65-F5344CB8AC3E}">
        <p14:creationId xmlns:p14="http://schemas.microsoft.com/office/powerpoint/2010/main" val="393121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5B83-F48B-B7BB-505C-E732749BCBAD}"/>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C4EBA8F0-1250-ACB7-E6BA-18814AA1592D}"/>
              </a:ext>
            </a:extLst>
          </p:cNvPr>
          <p:cNvSpPr>
            <a:spLocks noGrp="1"/>
          </p:cNvSpPr>
          <p:nvPr>
            <p:ph idx="1"/>
          </p:nvPr>
        </p:nvSpPr>
        <p:spPr/>
        <p:txBody>
          <a:bodyPr/>
          <a:lstStyle/>
          <a:p>
            <a:r>
              <a:rPr lang="en-US" dirty="0"/>
              <a:t>What do you remember about learning to ride a bike or teaching a child to ride a bike.</a:t>
            </a:r>
          </a:p>
          <a:p>
            <a:endParaRPr lang="en-US" dirty="0"/>
          </a:p>
          <a:p>
            <a:r>
              <a:rPr lang="en-US" dirty="0">
                <a:solidFill>
                  <a:srgbClr val="C00000"/>
                </a:solidFill>
              </a:rPr>
              <a:t>Children are often afraid in that learning process.</a:t>
            </a:r>
          </a:p>
          <a:p>
            <a:pPr lvl="1"/>
            <a:r>
              <a:rPr lang="en-US" sz="3600" dirty="0">
                <a:solidFill>
                  <a:srgbClr val="C00000"/>
                </a:solidFill>
              </a:rPr>
              <a:t>Our lives are filled with things we often fear.</a:t>
            </a:r>
          </a:p>
          <a:p>
            <a:pPr lvl="1"/>
            <a:r>
              <a:rPr lang="en-US" sz="3600" dirty="0">
                <a:solidFill>
                  <a:srgbClr val="C00000"/>
                </a:solidFill>
              </a:rPr>
              <a:t>In Jesus’ presence we have no need of fear.</a:t>
            </a:r>
          </a:p>
          <a:p>
            <a:endParaRPr lang="en-US" dirty="0"/>
          </a:p>
        </p:txBody>
      </p:sp>
      <p:grpSp>
        <p:nvGrpSpPr>
          <p:cNvPr id="12" name="Group 11">
            <a:extLst>
              <a:ext uri="{FF2B5EF4-FFF2-40B4-BE49-F238E27FC236}">
                <a16:creationId xmlns:a16="http://schemas.microsoft.com/office/drawing/2014/main" id="{22CB5B4F-8EA4-94AA-0B50-D2A2ED72A95D}"/>
              </a:ext>
            </a:extLst>
          </p:cNvPr>
          <p:cNvGrpSpPr/>
          <p:nvPr/>
        </p:nvGrpSpPr>
        <p:grpSpPr>
          <a:xfrm>
            <a:off x="1683262" y="3095989"/>
            <a:ext cx="9427358" cy="3080974"/>
            <a:chOff x="1274581" y="3130683"/>
            <a:chExt cx="9427358" cy="3080974"/>
          </a:xfrm>
        </p:grpSpPr>
        <p:pic>
          <p:nvPicPr>
            <p:cNvPr id="5" name="Picture 4">
              <a:extLst>
                <a:ext uri="{FF2B5EF4-FFF2-40B4-BE49-F238E27FC236}">
                  <a16:creationId xmlns:a16="http://schemas.microsoft.com/office/drawing/2014/main" id="{6E78E7B9-B7DC-AFF0-D87A-1880C04D2866}"/>
                </a:ext>
              </a:extLst>
            </p:cNvPr>
            <p:cNvPicPr>
              <a:picLocks noChangeAspect="1"/>
            </p:cNvPicPr>
            <p:nvPr/>
          </p:nvPicPr>
          <p:blipFill>
            <a:blip r:embed="rId2"/>
            <a:stretch>
              <a:fillRect/>
            </a:stretch>
          </p:blipFill>
          <p:spPr>
            <a:xfrm>
              <a:off x="4974060" y="3379730"/>
              <a:ext cx="2243880" cy="258288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EED6DB9B-2997-CE48-3CC6-D5282C39F10E}"/>
                </a:ext>
              </a:extLst>
            </p:cNvPr>
            <p:cNvPicPr>
              <a:picLocks noChangeAspect="1"/>
            </p:cNvPicPr>
            <p:nvPr/>
          </p:nvPicPr>
          <p:blipFill>
            <a:blip r:embed="rId3"/>
            <a:stretch>
              <a:fillRect/>
            </a:stretch>
          </p:blipFill>
          <p:spPr>
            <a:xfrm>
              <a:off x="1274581" y="3777026"/>
              <a:ext cx="2683482" cy="178828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37E8F27-E6BF-8162-FDDF-1F1A958537D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7620965" y="3130683"/>
              <a:ext cx="3080974" cy="3080974"/>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1617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The All-Sufficient </a:t>
            </a:r>
            <a:br>
              <a:rPr lang="en-US" sz="5500" dirty="0"/>
            </a:br>
            <a:r>
              <a:rPr lang="en-US" sz="5500" dirty="0">
                <a:solidFill>
                  <a:srgbClr val="FFFF00"/>
                </a:solidFill>
              </a:rPr>
              <a:t>Provider</a:t>
            </a:r>
            <a:r>
              <a:rPr lang="en-US" sz="5500" dirty="0"/>
              <a:t>: Jesus Meets Our </a:t>
            </a:r>
            <a:br>
              <a:rPr lang="en-US" sz="5500" dirty="0"/>
            </a:br>
            <a:r>
              <a:rPr lang="en-US" sz="5500" dirty="0"/>
              <a:t>Need </a:t>
            </a:r>
            <a:r>
              <a:rPr lang="en-US" sz="5500" dirty="0">
                <a:solidFill>
                  <a:srgbClr val="FFFF00"/>
                </a:solidFill>
              </a:rPr>
              <a:t>Beyond</a:t>
            </a:r>
            <a:r>
              <a:rPr lang="en-US" sz="5500" dirty="0"/>
              <a:t> Our Means.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335E-6BC3-2F99-7A86-D60F9D7647DE}"/>
              </a:ext>
            </a:extLst>
          </p:cNvPr>
          <p:cNvSpPr>
            <a:spLocks noGrp="1"/>
          </p:cNvSpPr>
          <p:nvPr>
            <p:ph type="title"/>
          </p:nvPr>
        </p:nvSpPr>
        <p:spPr/>
        <p:txBody>
          <a:bodyPr/>
          <a:lstStyle/>
          <a:p>
            <a:pPr algn="l"/>
            <a:r>
              <a:rPr lang="en-US" dirty="0"/>
              <a:t>Listen for surprising provision.</a:t>
            </a:r>
          </a:p>
        </p:txBody>
      </p:sp>
      <p:sp>
        <p:nvSpPr>
          <p:cNvPr id="3" name="Content Placeholder 2">
            <a:extLst>
              <a:ext uri="{FF2B5EF4-FFF2-40B4-BE49-F238E27FC236}">
                <a16:creationId xmlns:a16="http://schemas.microsoft.com/office/drawing/2014/main" id="{B823F742-1965-2395-C62E-5F5B75DBA861}"/>
              </a:ext>
            </a:extLst>
          </p:cNvPr>
          <p:cNvSpPr>
            <a:spLocks noGrp="1"/>
          </p:cNvSpPr>
          <p:nvPr>
            <p:ph idx="1"/>
          </p:nvPr>
        </p:nvSpPr>
        <p:spPr>
          <a:xfrm>
            <a:off x="1368224" y="1976096"/>
            <a:ext cx="9455552" cy="4351338"/>
          </a:xfrm>
        </p:spPr>
        <p:txBody>
          <a:bodyPr/>
          <a:lstStyle/>
          <a:p>
            <a:pPr marL="0" indent="0" algn="ctr">
              <a:buNone/>
            </a:pPr>
            <a:r>
              <a:rPr lang="en-US" dirty="0"/>
              <a:t>John 6:5, 9-11, 12,13 (NIV)   When Jesus looked up and saw a great crowd coming toward him, he said to Philip, "Where shall we buy bread for these people to eat?"  … 9  "Here is a boy with five small barley loaves and two small fish, but how far will they </a:t>
            </a:r>
          </a:p>
        </p:txBody>
      </p:sp>
    </p:spTree>
    <p:extLst>
      <p:ext uri="{BB962C8B-B14F-4D97-AF65-F5344CB8AC3E}">
        <p14:creationId xmlns:p14="http://schemas.microsoft.com/office/powerpoint/2010/main" val="5340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8D3C-7944-9EE3-4F1E-372209B00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B9212-3875-53D0-8C06-DBBE4A44D31B}"/>
              </a:ext>
            </a:extLst>
          </p:cNvPr>
          <p:cNvSpPr>
            <a:spLocks noGrp="1"/>
          </p:cNvSpPr>
          <p:nvPr>
            <p:ph type="title"/>
          </p:nvPr>
        </p:nvSpPr>
        <p:spPr/>
        <p:txBody>
          <a:bodyPr/>
          <a:lstStyle/>
          <a:p>
            <a:pPr algn="l"/>
            <a:r>
              <a:rPr lang="en-US" dirty="0"/>
              <a:t>Listen for surprising provision.</a:t>
            </a:r>
          </a:p>
        </p:txBody>
      </p:sp>
      <p:sp>
        <p:nvSpPr>
          <p:cNvPr id="3" name="Content Placeholder 2">
            <a:extLst>
              <a:ext uri="{FF2B5EF4-FFF2-40B4-BE49-F238E27FC236}">
                <a16:creationId xmlns:a16="http://schemas.microsoft.com/office/drawing/2014/main" id="{0F04EFF4-1345-AFD2-681E-D4DD2FB405C4}"/>
              </a:ext>
            </a:extLst>
          </p:cNvPr>
          <p:cNvSpPr>
            <a:spLocks noGrp="1"/>
          </p:cNvSpPr>
          <p:nvPr>
            <p:ph idx="1"/>
          </p:nvPr>
        </p:nvSpPr>
        <p:spPr>
          <a:xfrm>
            <a:off x="1368224" y="1976096"/>
            <a:ext cx="9455552" cy="4351338"/>
          </a:xfrm>
        </p:spPr>
        <p:txBody>
          <a:bodyPr/>
          <a:lstStyle/>
          <a:p>
            <a:pPr marL="0" indent="0" algn="ctr">
              <a:buNone/>
            </a:pPr>
            <a:r>
              <a:rPr lang="en-US" dirty="0"/>
              <a:t>go among so many?" 10  Jesus said, "Have the people sit down." There was plenty of grass in that place, and the men sat down, about five thousand of them. 11  Jesus then took the loaves, gave thanks, and distributed to those who were seated as much as </a:t>
            </a:r>
          </a:p>
        </p:txBody>
      </p:sp>
    </p:spTree>
    <p:extLst>
      <p:ext uri="{BB962C8B-B14F-4D97-AF65-F5344CB8AC3E}">
        <p14:creationId xmlns:p14="http://schemas.microsoft.com/office/powerpoint/2010/main" val="105675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B288-5077-6C2E-83A4-02477A24C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EBBE7-BFC9-FC47-6559-6E70736ACCD6}"/>
              </a:ext>
            </a:extLst>
          </p:cNvPr>
          <p:cNvSpPr>
            <a:spLocks noGrp="1"/>
          </p:cNvSpPr>
          <p:nvPr>
            <p:ph type="title"/>
          </p:nvPr>
        </p:nvSpPr>
        <p:spPr/>
        <p:txBody>
          <a:bodyPr/>
          <a:lstStyle/>
          <a:p>
            <a:pPr algn="l"/>
            <a:r>
              <a:rPr lang="en-US" dirty="0"/>
              <a:t>Listen for surprising provision.</a:t>
            </a:r>
          </a:p>
        </p:txBody>
      </p:sp>
      <p:sp>
        <p:nvSpPr>
          <p:cNvPr id="3" name="Content Placeholder 2">
            <a:extLst>
              <a:ext uri="{FF2B5EF4-FFF2-40B4-BE49-F238E27FC236}">
                <a16:creationId xmlns:a16="http://schemas.microsoft.com/office/drawing/2014/main" id="{7D1E1DC9-6816-CB9C-8B75-F48ADB30AD22}"/>
              </a:ext>
            </a:extLst>
          </p:cNvPr>
          <p:cNvSpPr>
            <a:spLocks noGrp="1"/>
          </p:cNvSpPr>
          <p:nvPr>
            <p:ph idx="1"/>
          </p:nvPr>
        </p:nvSpPr>
        <p:spPr>
          <a:xfrm>
            <a:off x="1368224" y="1976096"/>
            <a:ext cx="9455552" cy="4351338"/>
          </a:xfrm>
        </p:spPr>
        <p:txBody>
          <a:bodyPr/>
          <a:lstStyle/>
          <a:p>
            <a:pPr marL="0" indent="0" algn="ctr">
              <a:buNone/>
            </a:pPr>
            <a:r>
              <a:rPr lang="en-US" dirty="0"/>
              <a:t>they wanted. He did the same with the fish. … 12 When they had all had enough to eat, he said to his disciples, "Gather the pieces that are left over. Let nothing be wasted." 13  So they gathered them and filled twelve baskets with the pieces of the five barley loaves left over by those who had eaten.</a:t>
            </a:r>
          </a:p>
        </p:txBody>
      </p:sp>
      <p:pic>
        <p:nvPicPr>
          <p:cNvPr id="5" name="Picture 4">
            <a:extLst>
              <a:ext uri="{FF2B5EF4-FFF2-40B4-BE49-F238E27FC236}">
                <a16:creationId xmlns:a16="http://schemas.microsoft.com/office/drawing/2014/main" id="{970585F9-3869-8016-1D02-A1F003C7971E}"/>
              </a:ext>
            </a:extLst>
          </p:cNvPr>
          <p:cNvPicPr>
            <a:picLocks noChangeAspect="1"/>
          </p:cNvPicPr>
          <p:nvPr/>
        </p:nvPicPr>
        <p:blipFill>
          <a:blip r:embed="rId2"/>
          <a:stretch>
            <a:fillRect/>
          </a:stretch>
        </p:blipFill>
        <p:spPr>
          <a:xfrm>
            <a:off x="4737968" y="5852659"/>
            <a:ext cx="23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593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C9F5-4AC0-3CA5-03AD-3810AAF34AFA}"/>
              </a:ext>
            </a:extLst>
          </p:cNvPr>
          <p:cNvSpPr>
            <a:spLocks noGrp="1"/>
          </p:cNvSpPr>
          <p:nvPr>
            <p:ph type="title"/>
          </p:nvPr>
        </p:nvSpPr>
        <p:spPr/>
        <p:txBody>
          <a:bodyPr/>
          <a:lstStyle/>
          <a:p>
            <a:r>
              <a:rPr lang="en-US" dirty="0"/>
              <a:t>The All-Sufficient Provider</a:t>
            </a:r>
          </a:p>
        </p:txBody>
      </p:sp>
      <p:sp>
        <p:nvSpPr>
          <p:cNvPr id="3" name="Content Placeholder 2">
            <a:extLst>
              <a:ext uri="{FF2B5EF4-FFF2-40B4-BE49-F238E27FC236}">
                <a16:creationId xmlns:a16="http://schemas.microsoft.com/office/drawing/2014/main" id="{718BCBCD-7B56-FCD2-333A-03D2C9EB78DA}"/>
              </a:ext>
            </a:extLst>
          </p:cNvPr>
          <p:cNvSpPr>
            <a:spLocks noGrp="1"/>
          </p:cNvSpPr>
          <p:nvPr>
            <p:ph idx="1"/>
          </p:nvPr>
        </p:nvSpPr>
        <p:spPr/>
        <p:txBody>
          <a:bodyPr/>
          <a:lstStyle/>
          <a:p>
            <a:r>
              <a:rPr lang="en-US" dirty="0">
                <a:solidFill>
                  <a:srgbClr val="C00000"/>
                </a:solidFill>
              </a:rPr>
              <a:t>Note Jesus’ response to coming crowd.</a:t>
            </a:r>
          </a:p>
          <a:p>
            <a:pPr lvl="1"/>
            <a:r>
              <a:rPr lang="en-US" sz="3600" dirty="0">
                <a:solidFill>
                  <a:srgbClr val="C00000"/>
                </a:solidFill>
              </a:rPr>
              <a:t>He saw them gathering </a:t>
            </a:r>
          </a:p>
          <a:p>
            <a:pPr lvl="1"/>
            <a:r>
              <a:rPr lang="en-US" sz="3600" dirty="0">
                <a:solidFill>
                  <a:srgbClr val="C00000"/>
                </a:solidFill>
              </a:rPr>
              <a:t>He asked Philip, “where can we buy bread for these hungry people?”</a:t>
            </a:r>
          </a:p>
          <a:p>
            <a:endParaRPr lang="en-US" dirty="0"/>
          </a:p>
        </p:txBody>
      </p:sp>
      <p:pic>
        <p:nvPicPr>
          <p:cNvPr id="1026" name="Picture 2" descr="Bread in a Basket">
            <a:extLst>
              <a:ext uri="{FF2B5EF4-FFF2-40B4-BE49-F238E27FC236}">
                <a16:creationId xmlns:a16="http://schemas.microsoft.com/office/drawing/2014/main" id="{074AF777-EA9D-4A0E-B997-73EBB334A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473" y="4088475"/>
            <a:ext cx="4166886" cy="222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5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91C5-8E61-A1EC-176C-97816EE53E1D}"/>
              </a:ext>
            </a:extLst>
          </p:cNvPr>
          <p:cNvSpPr>
            <a:spLocks noGrp="1"/>
          </p:cNvSpPr>
          <p:nvPr>
            <p:ph type="title"/>
          </p:nvPr>
        </p:nvSpPr>
        <p:spPr/>
        <p:txBody>
          <a:bodyPr/>
          <a:lstStyle/>
          <a:p>
            <a:r>
              <a:rPr lang="en-US" dirty="0"/>
              <a:t>The All-Sufficient Provider</a:t>
            </a:r>
          </a:p>
        </p:txBody>
      </p:sp>
      <p:sp>
        <p:nvSpPr>
          <p:cNvPr id="3" name="Content Placeholder 2">
            <a:extLst>
              <a:ext uri="{FF2B5EF4-FFF2-40B4-BE49-F238E27FC236}">
                <a16:creationId xmlns:a16="http://schemas.microsoft.com/office/drawing/2014/main" id="{A6A5F889-8888-B6E2-E1A7-2CA7CAA5ABF5}"/>
              </a:ext>
            </a:extLst>
          </p:cNvPr>
          <p:cNvSpPr>
            <a:spLocks noGrp="1"/>
          </p:cNvSpPr>
          <p:nvPr>
            <p:ph idx="1"/>
          </p:nvPr>
        </p:nvSpPr>
        <p:spPr/>
        <p:txBody>
          <a:bodyPr/>
          <a:lstStyle/>
          <a:p>
            <a:r>
              <a:rPr lang="en-US" dirty="0"/>
              <a:t>Why is it significant that Jesus noticed and cared about the physical needs of the crowd? </a:t>
            </a:r>
          </a:p>
          <a:p>
            <a:r>
              <a:rPr lang="en-US" dirty="0"/>
              <a:t>Why do you think Jesus asked this question of Philip?</a:t>
            </a:r>
          </a:p>
          <a:p>
            <a:r>
              <a:rPr lang="en-US" dirty="0"/>
              <a:t>What might be a typical reaction to situations that seem to present </a:t>
            </a:r>
            <a:r>
              <a:rPr lang="en-US" b="1" dirty="0"/>
              <a:t>no</a:t>
            </a:r>
            <a:r>
              <a:rPr lang="en-US" dirty="0"/>
              <a:t> readily available solution?</a:t>
            </a:r>
          </a:p>
          <a:p>
            <a:endParaRPr lang="en-US" dirty="0"/>
          </a:p>
        </p:txBody>
      </p:sp>
    </p:spTree>
    <p:extLst>
      <p:ext uri="{BB962C8B-B14F-4D97-AF65-F5344CB8AC3E}">
        <p14:creationId xmlns:p14="http://schemas.microsoft.com/office/powerpoint/2010/main" val="9045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197</TotalTime>
  <Words>1070</Words>
  <Application>Microsoft Office PowerPoint</Application>
  <PresentationFormat>Widescreen</PresentationFormat>
  <Paragraphs>76</Paragraphs>
  <Slides>26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ADLaM Display</vt:lpstr>
      <vt:lpstr>Arial</vt:lpstr>
      <vt:lpstr>Calibri</vt:lpstr>
      <vt:lpstr>Comic Sans MS</vt:lpstr>
      <vt:lpstr>HelveticaNeueLT Std Lt</vt:lpstr>
      <vt:lpstr>Office Theme</vt:lpstr>
      <vt:lpstr>1_Office Theme</vt:lpstr>
      <vt:lpstr>2_Office Theme</vt:lpstr>
      <vt:lpstr>PowerPoint Presentation</vt:lpstr>
      <vt:lpstr>Video Introduction</vt:lpstr>
      <vt:lpstr>Remember ?</vt:lpstr>
      <vt:lpstr>1. The All-Sufficient  Provider: Jesus Meets Our  Need Beyond Our Means. </vt:lpstr>
      <vt:lpstr>Listen for surprising provision.</vt:lpstr>
      <vt:lpstr>Listen for surprising provision.</vt:lpstr>
      <vt:lpstr>Listen for surprising provision.</vt:lpstr>
      <vt:lpstr>The All-Sufficient Provider</vt:lpstr>
      <vt:lpstr>The All-Sufficient Provider</vt:lpstr>
      <vt:lpstr>The All-Sufficient Provider</vt:lpstr>
      <vt:lpstr>The All-Sufficient Provider</vt:lpstr>
      <vt:lpstr>2. The Misunderstood  Messiah: When We Want  Jesus on Our Terms.</vt:lpstr>
      <vt:lpstr>Listen for reaction to the miracle.</vt:lpstr>
      <vt:lpstr>The Misunderstood Messiah</vt:lpstr>
      <vt:lpstr>The Misunderstood Messiah</vt:lpstr>
      <vt:lpstr>3. The Sovereign Savior:  Worship in the Storm.</vt:lpstr>
      <vt:lpstr>Listen for the perfect storm.</vt:lpstr>
      <vt:lpstr>Listen for the perfect storm.</vt:lpstr>
      <vt:lpstr>Worship in the Storm</vt:lpstr>
      <vt:lpstr>Worship in the Storm</vt:lpstr>
      <vt:lpstr>Worship in the Storm</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2026-04-15T14:49:33Z</dcterms:created>
  <dcterms:modified xsi:type="dcterms:W3CDTF">2026-04-15T18:06:52Z</dcterms:modified>
</cp:coreProperties>
</file>