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67" r:id="rId3"/>
    <p:sldId id="256" r:id="rId4"/>
    <p:sldId id="568" r:id="rId5"/>
    <p:sldId id="579" r:id="rId6"/>
    <p:sldId id="569" r:id="rId7"/>
    <p:sldId id="580" r:id="rId8"/>
    <p:sldId id="581" r:id="rId9"/>
    <p:sldId id="582" r:id="rId10"/>
    <p:sldId id="583" r:id="rId11"/>
    <p:sldId id="584" r:id="rId12"/>
    <p:sldId id="585" r:id="rId13"/>
    <p:sldId id="793" r:id="rId14"/>
    <p:sldId id="586" r:id="rId15"/>
    <p:sldId id="794" r:id="rId16"/>
    <p:sldId id="795" r:id="rId17"/>
    <p:sldId id="796" r:id="rId18"/>
    <p:sldId id="798" r:id="rId19"/>
    <p:sldId id="797" r:id="rId20"/>
    <p:sldId id="799" r:id="rId21"/>
    <p:sldId id="800" r:id="rId22"/>
    <p:sldId id="801" r:id="rId23"/>
    <p:sldId id="802" r:id="rId24"/>
    <p:sldId id="803" r:id="rId25"/>
    <p:sldId id="804" r:id="rId26"/>
    <p:sldId id="805" r:id="rId27"/>
    <p:sldId id="806" r:id="rId28"/>
    <p:sldId id="807" r:id="rId29"/>
    <p:sldId id="80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35052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575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25027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8482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4001435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3105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4196985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56357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61461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808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2"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699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361593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4235810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1495197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17517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625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brcix8bs"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9255" y="20739"/>
            <a:ext cx="12153491" cy="6816523"/>
          </a:xfrm>
          <a:prstGeom prst="rect">
            <a:avLst/>
          </a:prstGeom>
        </p:spPr>
      </p:pic>
      <p:sp>
        <p:nvSpPr>
          <p:cNvPr id="2" name="TextBox 1">
            <a:extLst>
              <a:ext uri="{FF2B5EF4-FFF2-40B4-BE49-F238E27FC236}">
                <a16:creationId xmlns:a16="http://schemas.microsoft.com/office/drawing/2014/main" id="{3481FF27-AB97-9CEA-C951-2A273C1017B4}"/>
              </a:ext>
            </a:extLst>
          </p:cNvPr>
          <p:cNvSpPr txBox="1"/>
          <p:nvPr/>
        </p:nvSpPr>
        <p:spPr>
          <a:xfrm>
            <a:off x="2129641" y="5481059"/>
            <a:ext cx="7932717" cy="923330"/>
          </a:xfrm>
          <a:prstGeom prst="rect">
            <a:avLst/>
          </a:prstGeom>
          <a:noFill/>
        </p:spPr>
        <p:txBody>
          <a:bodyPr wrap="square" rtlCol="0">
            <a:spAutoFit/>
          </a:bodyPr>
          <a:lstStyle/>
          <a:p>
            <a:pPr algn="ctr"/>
            <a:r>
              <a:rPr lang="en-US" sz="54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Cleansing the Temple</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0985D-9876-DF65-C8CE-B01EFC7AB762}"/>
              </a:ext>
            </a:extLst>
          </p:cNvPr>
          <p:cNvSpPr>
            <a:spLocks noGrp="1"/>
          </p:cNvSpPr>
          <p:nvPr>
            <p:ph type="title"/>
          </p:nvPr>
        </p:nvSpPr>
        <p:spPr/>
        <p:txBody>
          <a:bodyPr/>
          <a:lstStyle/>
          <a:p>
            <a:r>
              <a:rPr lang="en-US" dirty="0"/>
              <a:t>True Worship</a:t>
            </a:r>
          </a:p>
        </p:txBody>
      </p:sp>
      <p:sp>
        <p:nvSpPr>
          <p:cNvPr id="3" name="Content Placeholder 2">
            <a:extLst>
              <a:ext uri="{FF2B5EF4-FFF2-40B4-BE49-F238E27FC236}">
                <a16:creationId xmlns:a16="http://schemas.microsoft.com/office/drawing/2014/main" id="{83A4A409-3328-CED1-4B1E-310D61FCC685}"/>
              </a:ext>
            </a:extLst>
          </p:cNvPr>
          <p:cNvSpPr>
            <a:spLocks noGrp="1"/>
          </p:cNvSpPr>
          <p:nvPr>
            <p:ph idx="1"/>
          </p:nvPr>
        </p:nvSpPr>
        <p:spPr/>
        <p:txBody>
          <a:bodyPr/>
          <a:lstStyle/>
          <a:p>
            <a:r>
              <a:rPr lang="en-US" dirty="0"/>
              <a:t>The temple was supposed to represent a specific location that was identified with the very presence of Jehovah God.  How did this offend Jesus, the Son of God?</a:t>
            </a:r>
          </a:p>
          <a:p>
            <a:r>
              <a:rPr lang="en-US" dirty="0"/>
              <a:t>Why does Jesus call it “My Father’s house”? What does that reveal about Him?</a:t>
            </a:r>
          </a:p>
          <a:p>
            <a:endParaRPr lang="en-US" dirty="0"/>
          </a:p>
        </p:txBody>
      </p:sp>
    </p:spTree>
    <p:extLst>
      <p:ext uri="{BB962C8B-B14F-4D97-AF65-F5344CB8AC3E}">
        <p14:creationId xmlns:p14="http://schemas.microsoft.com/office/powerpoint/2010/main" val="47582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9E55D-AE4C-9F64-5DCD-EA1D6E75C6BA}"/>
              </a:ext>
            </a:extLst>
          </p:cNvPr>
          <p:cNvSpPr>
            <a:spLocks noGrp="1"/>
          </p:cNvSpPr>
          <p:nvPr>
            <p:ph type="title"/>
          </p:nvPr>
        </p:nvSpPr>
        <p:spPr/>
        <p:txBody>
          <a:bodyPr/>
          <a:lstStyle/>
          <a:p>
            <a:r>
              <a:rPr lang="en-US" dirty="0"/>
              <a:t>True Worship</a:t>
            </a:r>
          </a:p>
        </p:txBody>
      </p:sp>
      <p:sp>
        <p:nvSpPr>
          <p:cNvPr id="3" name="Content Placeholder 2">
            <a:extLst>
              <a:ext uri="{FF2B5EF4-FFF2-40B4-BE49-F238E27FC236}">
                <a16:creationId xmlns:a16="http://schemas.microsoft.com/office/drawing/2014/main" id="{F157E30C-9D57-FB29-8626-DE9148BEB731}"/>
              </a:ext>
            </a:extLst>
          </p:cNvPr>
          <p:cNvSpPr>
            <a:spLocks noGrp="1"/>
          </p:cNvSpPr>
          <p:nvPr>
            <p:ph idx="1"/>
          </p:nvPr>
        </p:nvSpPr>
        <p:spPr/>
        <p:txBody>
          <a:bodyPr/>
          <a:lstStyle/>
          <a:p>
            <a:r>
              <a:rPr lang="en-US" dirty="0"/>
              <a:t>How does religious activity become a distraction for us from actually honoring God?</a:t>
            </a:r>
          </a:p>
          <a:p>
            <a:r>
              <a:rPr lang="en-US" dirty="0"/>
              <a:t>What should “reverence” and “awe” in worship look like today?</a:t>
            </a:r>
          </a:p>
          <a:p>
            <a:endParaRPr lang="en-US" dirty="0"/>
          </a:p>
        </p:txBody>
      </p:sp>
    </p:spTree>
    <p:extLst>
      <p:ext uri="{BB962C8B-B14F-4D97-AF65-F5344CB8AC3E}">
        <p14:creationId xmlns:p14="http://schemas.microsoft.com/office/powerpoint/2010/main" val="277608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Jesus Speaks With </a:t>
            </a:r>
            <a:br>
              <a:rPr lang="en-US" sz="5500" dirty="0"/>
            </a:br>
            <a:r>
              <a:rPr lang="en-US" sz="5500" dirty="0"/>
              <a:t>Divine Authority.</a:t>
            </a:r>
          </a:p>
        </p:txBody>
      </p:sp>
    </p:spTree>
    <p:extLst>
      <p:ext uri="{BB962C8B-B14F-4D97-AF65-F5344CB8AC3E}">
        <p14:creationId xmlns:p14="http://schemas.microsoft.com/office/powerpoint/2010/main" val="52439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4363-E8B8-DBB7-54F4-2139D8B50C6D}"/>
              </a:ext>
            </a:extLst>
          </p:cNvPr>
          <p:cNvSpPr>
            <a:spLocks noGrp="1"/>
          </p:cNvSpPr>
          <p:nvPr>
            <p:ph type="title"/>
          </p:nvPr>
        </p:nvSpPr>
        <p:spPr/>
        <p:txBody>
          <a:bodyPr/>
          <a:lstStyle/>
          <a:p>
            <a:pPr algn="l"/>
            <a:r>
              <a:rPr lang="en-US" dirty="0"/>
              <a:t>Listen for a curious response.</a:t>
            </a:r>
          </a:p>
        </p:txBody>
      </p:sp>
      <p:sp>
        <p:nvSpPr>
          <p:cNvPr id="3" name="Content Placeholder 2">
            <a:extLst>
              <a:ext uri="{FF2B5EF4-FFF2-40B4-BE49-F238E27FC236}">
                <a16:creationId xmlns:a16="http://schemas.microsoft.com/office/drawing/2014/main" id="{C14B50D7-F000-37B0-8055-122C17218D3B}"/>
              </a:ext>
            </a:extLst>
          </p:cNvPr>
          <p:cNvSpPr>
            <a:spLocks noGrp="1"/>
          </p:cNvSpPr>
          <p:nvPr>
            <p:ph idx="1"/>
          </p:nvPr>
        </p:nvSpPr>
        <p:spPr>
          <a:xfrm>
            <a:off x="1744401" y="1964521"/>
            <a:ext cx="8703197" cy="4351338"/>
          </a:xfrm>
        </p:spPr>
        <p:txBody>
          <a:bodyPr/>
          <a:lstStyle/>
          <a:p>
            <a:pPr marL="0" indent="0" algn="ctr">
              <a:buNone/>
            </a:pPr>
            <a:r>
              <a:rPr lang="en-US" dirty="0"/>
              <a:t>John 2:18-19 (NIV)  Then the Jews demanded of him, "What miraculous sign can you show us to prove your authority to do all this?" 19  Jesus answered them, "Destroy this temple, and I will raise it again in three days."</a:t>
            </a:r>
          </a:p>
        </p:txBody>
      </p:sp>
      <p:pic>
        <p:nvPicPr>
          <p:cNvPr id="4" name="Picture 3">
            <a:extLst>
              <a:ext uri="{FF2B5EF4-FFF2-40B4-BE49-F238E27FC236}">
                <a16:creationId xmlns:a16="http://schemas.microsoft.com/office/drawing/2014/main" id="{9BB8A6F2-0BA8-F1A5-D49A-D675572C45B9}"/>
              </a:ext>
            </a:extLst>
          </p:cNvPr>
          <p:cNvPicPr>
            <a:picLocks noChangeAspect="1"/>
          </p:cNvPicPr>
          <p:nvPr/>
        </p:nvPicPr>
        <p:blipFill>
          <a:blip r:embed="rId2"/>
          <a:stretch>
            <a:fillRect/>
          </a:stretch>
        </p:blipFill>
        <p:spPr>
          <a:xfrm>
            <a:off x="5043618" y="5473758"/>
            <a:ext cx="2104762" cy="285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717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A880-EA45-C9EC-765A-64DC8AE85A83}"/>
              </a:ext>
            </a:extLst>
          </p:cNvPr>
          <p:cNvSpPr>
            <a:spLocks noGrp="1"/>
          </p:cNvSpPr>
          <p:nvPr>
            <p:ph type="title"/>
          </p:nvPr>
        </p:nvSpPr>
        <p:spPr/>
        <p:txBody>
          <a:bodyPr/>
          <a:lstStyle/>
          <a:p>
            <a:r>
              <a:rPr lang="en-US" dirty="0"/>
              <a:t>Divine Authority</a:t>
            </a:r>
          </a:p>
        </p:txBody>
      </p:sp>
      <p:sp>
        <p:nvSpPr>
          <p:cNvPr id="3" name="Content Placeholder 2">
            <a:extLst>
              <a:ext uri="{FF2B5EF4-FFF2-40B4-BE49-F238E27FC236}">
                <a16:creationId xmlns:a16="http://schemas.microsoft.com/office/drawing/2014/main" id="{B115E529-C523-0951-A7E6-8E98BFDA35EE}"/>
              </a:ext>
            </a:extLst>
          </p:cNvPr>
          <p:cNvSpPr>
            <a:spLocks noGrp="1"/>
          </p:cNvSpPr>
          <p:nvPr>
            <p:ph idx="1"/>
          </p:nvPr>
        </p:nvSpPr>
        <p:spPr/>
        <p:txBody>
          <a:bodyPr/>
          <a:lstStyle/>
          <a:p>
            <a:r>
              <a:rPr lang="en-US" dirty="0"/>
              <a:t>After Jesus cleanses the temple, the Jews immediately ask for a sign.  Why do you think they did that?</a:t>
            </a:r>
          </a:p>
          <a:p>
            <a:r>
              <a:rPr lang="en-US" dirty="0"/>
              <a:t>Why DID Jesus have the right to act the way He did in the temple?</a:t>
            </a:r>
          </a:p>
          <a:p>
            <a:endParaRPr lang="en-US" dirty="0"/>
          </a:p>
        </p:txBody>
      </p:sp>
    </p:spTree>
    <p:extLst>
      <p:ext uri="{BB962C8B-B14F-4D97-AF65-F5344CB8AC3E}">
        <p14:creationId xmlns:p14="http://schemas.microsoft.com/office/powerpoint/2010/main" val="229580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3FE5F-AC1C-7D5D-3C69-1CBF1D295F0C}"/>
              </a:ext>
            </a:extLst>
          </p:cNvPr>
          <p:cNvSpPr>
            <a:spLocks noGrp="1"/>
          </p:cNvSpPr>
          <p:nvPr>
            <p:ph type="title"/>
          </p:nvPr>
        </p:nvSpPr>
        <p:spPr/>
        <p:txBody>
          <a:bodyPr/>
          <a:lstStyle/>
          <a:p>
            <a:r>
              <a:rPr lang="en-US" dirty="0"/>
              <a:t>Divine Authority</a:t>
            </a:r>
          </a:p>
        </p:txBody>
      </p:sp>
      <p:sp>
        <p:nvSpPr>
          <p:cNvPr id="3" name="Content Placeholder 2">
            <a:extLst>
              <a:ext uri="{FF2B5EF4-FFF2-40B4-BE49-F238E27FC236}">
                <a16:creationId xmlns:a16="http://schemas.microsoft.com/office/drawing/2014/main" id="{C2E80741-6E9D-5885-C341-868707F3E93B}"/>
              </a:ext>
            </a:extLst>
          </p:cNvPr>
          <p:cNvSpPr>
            <a:spLocks noGrp="1"/>
          </p:cNvSpPr>
          <p:nvPr>
            <p:ph idx="1"/>
          </p:nvPr>
        </p:nvSpPr>
        <p:spPr/>
        <p:txBody>
          <a:bodyPr/>
          <a:lstStyle/>
          <a:p>
            <a:r>
              <a:rPr lang="en-US" dirty="0"/>
              <a:t>What does this statement reveal about Jesus’ identity?</a:t>
            </a:r>
          </a:p>
          <a:p>
            <a:endParaRPr lang="en-US" dirty="0"/>
          </a:p>
        </p:txBody>
      </p:sp>
      <p:sp>
        <p:nvSpPr>
          <p:cNvPr id="6" name="TextBox 5">
            <a:extLst>
              <a:ext uri="{FF2B5EF4-FFF2-40B4-BE49-F238E27FC236}">
                <a16:creationId xmlns:a16="http://schemas.microsoft.com/office/drawing/2014/main" id="{E27E8645-54D5-5940-905F-F928AE82E0A7}"/>
              </a:ext>
            </a:extLst>
          </p:cNvPr>
          <p:cNvSpPr txBox="1"/>
          <p:nvPr/>
        </p:nvSpPr>
        <p:spPr>
          <a:xfrm>
            <a:off x="2338086" y="3209081"/>
            <a:ext cx="7326775" cy="2062103"/>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What miraculous sign can you show us to prove your authority to do all this?"  Jesus answered them, "Destroy this temple, and I will raise it again in three days."</a:t>
            </a:r>
          </a:p>
        </p:txBody>
      </p:sp>
    </p:spTree>
    <p:extLst>
      <p:ext uri="{BB962C8B-B14F-4D97-AF65-F5344CB8AC3E}">
        <p14:creationId xmlns:p14="http://schemas.microsoft.com/office/powerpoint/2010/main" val="1123583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09EF-08AE-2D7F-D7A1-2E9D4DCDCFC1}"/>
              </a:ext>
            </a:extLst>
          </p:cNvPr>
          <p:cNvSpPr>
            <a:spLocks noGrp="1"/>
          </p:cNvSpPr>
          <p:nvPr>
            <p:ph type="title"/>
          </p:nvPr>
        </p:nvSpPr>
        <p:spPr/>
        <p:txBody>
          <a:bodyPr/>
          <a:lstStyle/>
          <a:p>
            <a:r>
              <a:rPr lang="en-US" dirty="0"/>
              <a:t>Divine Authority</a:t>
            </a:r>
          </a:p>
        </p:txBody>
      </p:sp>
      <p:sp>
        <p:nvSpPr>
          <p:cNvPr id="3" name="Content Placeholder 2">
            <a:extLst>
              <a:ext uri="{FF2B5EF4-FFF2-40B4-BE49-F238E27FC236}">
                <a16:creationId xmlns:a16="http://schemas.microsoft.com/office/drawing/2014/main" id="{AF63D460-29C0-C94D-9F6D-9D98D0854445}"/>
              </a:ext>
            </a:extLst>
          </p:cNvPr>
          <p:cNvSpPr>
            <a:spLocks noGrp="1"/>
          </p:cNvSpPr>
          <p:nvPr>
            <p:ph idx="1"/>
          </p:nvPr>
        </p:nvSpPr>
        <p:spPr/>
        <p:txBody>
          <a:bodyPr/>
          <a:lstStyle/>
          <a:p>
            <a:r>
              <a:rPr lang="en-US" dirty="0"/>
              <a:t>Why was (is) it easier to demand signs than to submit to authority?</a:t>
            </a:r>
          </a:p>
          <a:p>
            <a:r>
              <a:rPr lang="en-US" dirty="0"/>
              <a:t>What might be areas where we subtly ask Jesus to “prove Himself” before we obey Him?</a:t>
            </a:r>
          </a:p>
          <a:p>
            <a:endParaRPr lang="en-US" dirty="0"/>
          </a:p>
        </p:txBody>
      </p:sp>
    </p:spTree>
    <p:extLst>
      <p:ext uri="{BB962C8B-B14F-4D97-AF65-F5344CB8AC3E}">
        <p14:creationId xmlns:p14="http://schemas.microsoft.com/office/powerpoint/2010/main" val="248518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685800"/>
            <a:ext cx="12188825" cy="4419600"/>
          </a:xfrm>
        </p:spPr>
        <p:txBody>
          <a:bodyPr anchor="b">
            <a:noAutofit/>
          </a:bodyPr>
          <a:lstStyle/>
          <a:p>
            <a:pPr>
              <a:lnSpc>
                <a:spcPct val="150000"/>
              </a:lnSpc>
              <a:spcAft>
                <a:spcPts val="0"/>
              </a:spcAft>
            </a:pPr>
            <a:r>
              <a:rPr lang="en-US" sz="5500" dirty="0"/>
              <a:t>3. Jesus Is The </a:t>
            </a:r>
            <a:r>
              <a:rPr lang="en-US" sz="5500" dirty="0">
                <a:solidFill>
                  <a:srgbClr val="FFFF00"/>
                </a:solidFill>
              </a:rPr>
              <a:t>True</a:t>
            </a:r>
            <a:r>
              <a:rPr lang="en-US" sz="5500" dirty="0"/>
              <a:t> </a:t>
            </a:r>
            <a:r>
              <a:rPr lang="en-US" sz="5500" dirty="0">
                <a:solidFill>
                  <a:srgbClr val="FFFF00"/>
                </a:solidFill>
              </a:rPr>
              <a:t>Temple</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26927-E2D9-C6A8-A039-F1A7228483BA}"/>
              </a:ext>
            </a:extLst>
          </p:cNvPr>
          <p:cNvSpPr>
            <a:spLocks noGrp="1"/>
          </p:cNvSpPr>
          <p:nvPr>
            <p:ph type="title"/>
          </p:nvPr>
        </p:nvSpPr>
        <p:spPr/>
        <p:txBody>
          <a:bodyPr/>
          <a:lstStyle/>
          <a:p>
            <a:pPr algn="l"/>
            <a:r>
              <a:rPr lang="en-US" dirty="0"/>
              <a:t>Listen for change in understanding.</a:t>
            </a:r>
          </a:p>
        </p:txBody>
      </p:sp>
      <p:sp>
        <p:nvSpPr>
          <p:cNvPr id="3" name="Content Placeholder 2">
            <a:extLst>
              <a:ext uri="{FF2B5EF4-FFF2-40B4-BE49-F238E27FC236}">
                <a16:creationId xmlns:a16="http://schemas.microsoft.com/office/drawing/2014/main" id="{F780F2BA-2D5D-4626-56A7-F3450CFD3092}"/>
              </a:ext>
            </a:extLst>
          </p:cNvPr>
          <p:cNvSpPr>
            <a:spLocks noGrp="1"/>
          </p:cNvSpPr>
          <p:nvPr>
            <p:ph idx="1"/>
          </p:nvPr>
        </p:nvSpPr>
        <p:spPr>
          <a:xfrm>
            <a:off x="1794076" y="1976096"/>
            <a:ext cx="8784220" cy="4351338"/>
          </a:xfrm>
        </p:spPr>
        <p:txBody>
          <a:bodyPr/>
          <a:lstStyle/>
          <a:p>
            <a:pPr marL="0" indent="0" algn="ctr">
              <a:buNone/>
            </a:pPr>
            <a:r>
              <a:rPr lang="en-US" dirty="0"/>
              <a:t>John 2:20-25 (NIV)  The Jews replied, "It has taken forty-six years to build this temple, and you are going to raise it in three days?" 21  But the temple he had spoken of was his body. 22  After he was raised from the </a:t>
            </a:r>
          </a:p>
        </p:txBody>
      </p:sp>
    </p:spTree>
    <p:extLst>
      <p:ext uri="{BB962C8B-B14F-4D97-AF65-F5344CB8AC3E}">
        <p14:creationId xmlns:p14="http://schemas.microsoft.com/office/powerpoint/2010/main" val="209269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414BC-6579-4950-C7EA-CDF999E7E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A6901D-92E7-EED5-BBD7-249E6BE1D507}"/>
              </a:ext>
            </a:extLst>
          </p:cNvPr>
          <p:cNvSpPr>
            <a:spLocks noGrp="1"/>
          </p:cNvSpPr>
          <p:nvPr>
            <p:ph type="title"/>
          </p:nvPr>
        </p:nvSpPr>
        <p:spPr/>
        <p:txBody>
          <a:bodyPr/>
          <a:lstStyle/>
          <a:p>
            <a:pPr algn="l"/>
            <a:r>
              <a:rPr lang="en-US" dirty="0"/>
              <a:t>Listen for change in understanding.</a:t>
            </a:r>
          </a:p>
        </p:txBody>
      </p:sp>
      <p:sp>
        <p:nvSpPr>
          <p:cNvPr id="3" name="Content Placeholder 2">
            <a:extLst>
              <a:ext uri="{FF2B5EF4-FFF2-40B4-BE49-F238E27FC236}">
                <a16:creationId xmlns:a16="http://schemas.microsoft.com/office/drawing/2014/main" id="{8BDB6D03-AE06-BD4E-AB71-877EF3759628}"/>
              </a:ext>
            </a:extLst>
          </p:cNvPr>
          <p:cNvSpPr>
            <a:spLocks noGrp="1"/>
          </p:cNvSpPr>
          <p:nvPr>
            <p:ph idx="1"/>
          </p:nvPr>
        </p:nvSpPr>
        <p:spPr>
          <a:xfrm>
            <a:off x="1794076" y="1976096"/>
            <a:ext cx="8784220" cy="4351338"/>
          </a:xfrm>
        </p:spPr>
        <p:txBody>
          <a:bodyPr/>
          <a:lstStyle/>
          <a:p>
            <a:pPr marL="0" indent="0" algn="ctr">
              <a:buNone/>
            </a:pPr>
            <a:r>
              <a:rPr lang="en-US" dirty="0"/>
              <a:t>dead, his disciples recalled what he had said. Then they believed the Scripture and the words that Jesus had spoken. 23  Now while he was in Jerusalem at the Passover Feast, many people saw the miraculous signs he was doing and </a:t>
            </a:r>
          </a:p>
        </p:txBody>
      </p:sp>
    </p:spTree>
    <p:extLst>
      <p:ext uri="{BB962C8B-B14F-4D97-AF65-F5344CB8AC3E}">
        <p14:creationId xmlns:p14="http://schemas.microsoft.com/office/powerpoint/2010/main" val="3907844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Introduction</a:t>
            </a:r>
          </a:p>
        </p:txBody>
      </p:sp>
      <p:grpSp>
        <p:nvGrpSpPr>
          <p:cNvPr id="10" name="Group 9">
            <a:extLst>
              <a:ext uri="{FF2B5EF4-FFF2-40B4-BE49-F238E27FC236}">
                <a16:creationId xmlns:a16="http://schemas.microsoft.com/office/drawing/2014/main" id="{25558A9B-D022-FE88-C946-8BE4488EDB5C}"/>
              </a:ext>
            </a:extLst>
          </p:cNvPr>
          <p:cNvGrpSpPr/>
          <p:nvPr/>
        </p:nvGrpSpPr>
        <p:grpSpPr>
          <a:xfrm>
            <a:off x="2849598" y="1567542"/>
            <a:ext cx="6492803" cy="4284827"/>
            <a:chOff x="2849598" y="1567542"/>
            <a:chExt cx="6492803" cy="4284827"/>
          </a:xfrm>
        </p:grpSpPr>
        <p:pic>
          <p:nvPicPr>
            <p:cNvPr id="7" name="Picture 6">
              <a:extLst>
                <a:ext uri="{FF2B5EF4-FFF2-40B4-BE49-F238E27FC236}">
                  <a16:creationId xmlns:a16="http://schemas.microsoft.com/office/drawing/2014/main" id="{98F67ABD-8520-656A-30CC-568A4C22103B}"/>
                </a:ext>
              </a:extLst>
            </p:cNvPr>
            <p:cNvPicPr>
              <a:picLocks noChangeAspect="1"/>
            </p:cNvPicPr>
            <p:nvPr/>
          </p:nvPicPr>
          <p:blipFill>
            <a:blip r:embed="rId2"/>
            <a:srcRect/>
            <a:stretch/>
          </p:blipFill>
          <p:spPr>
            <a:xfrm>
              <a:off x="3238857" y="1848047"/>
              <a:ext cx="5714286" cy="3161904"/>
            </a:xfrm>
            <a:prstGeom prst="rect">
              <a:avLst/>
            </a:prstGeom>
          </p:spPr>
        </p:pic>
        <p:pic>
          <p:nvPicPr>
            <p:cNvPr id="9" name="Picture 8">
              <a:hlinkClick r:id="rId3"/>
              <a:extLst>
                <a:ext uri="{FF2B5EF4-FFF2-40B4-BE49-F238E27FC236}">
                  <a16:creationId xmlns:a16="http://schemas.microsoft.com/office/drawing/2014/main" id="{6E2DB47E-E93D-72FF-709B-851C39F1B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67542"/>
              <a:ext cx="6492803" cy="4284827"/>
            </a:xfrm>
            <a:prstGeom prst="rect">
              <a:avLst/>
            </a:prstGeom>
          </p:spPr>
        </p:pic>
      </p:grpSp>
      <p:sp>
        <p:nvSpPr>
          <p:cNvPr id="11" name="TextBox 10">
            <a:extLst>
              <a:ext uri="{FF2B5EF4-FFF2-40B4-BE49-F238E27FC236}">
                <a16:creationId xmlns:a16="http://schemas.microsoft.com/office/drawing/2014/main" id="{0F7EE450-9573-1146-0181-F5EB56E569EA}"/>
              </a:ext>
            </a:extLst>
          </p:cNvPr>
          <p:cNvSpPr txBox="1"/>
          <p:nvPr/>
        </p:nvSpPr>
        <p:spPr>
          <a:xfrm>
            <a:off x="3459676" y="5904246"/>
            <a:ext cx="5272645" cy="584775"/>
          </a:xfrm>
          <a:prstGeom prst="rect">
            <a:avLst/>
          </a:prstGeom>
          <a:noFill/>
        </p:spPr>
        <p:txBody>
          <a:bodyPr wrap="square" rtlCol="0">
            <a:spAutoFit/>
          </a:bodyPr>
          <a:lstStyle/>
          <a:p>
            <a:pPr algn="ctr"/>
            <a:r>
              <a:rPr lang="en-US" sz="3200" dirty="0">
                <a:hlinkClick r:id="rId3"/>
              </a:rPr>
              <a:t>View Video</a:t>
            </a:r>
            <a:endParaRPr lang="en-US" sz="3200" dirty="0"/>
          </a:p>
        </p:txBody>
      </p:sp>
    </p:spTree>
    <p:extLst>
      <p:ext uri="{BB962C8B-B14F-4D97-AF65-F5344CB8AC3E}">
        <p14:creationId xmlns:p14="http://schemas.microsoft.com/office/powerpoint/2010/main" val="275284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8C6DE-A25B-D10F-0515-D599A2365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7EFEEB-85E6-0AEF-9590-FF7692C45C28}"/>
              </a:ext>
            </a:extLst>
          </p:cNvPr>
          <p:cNvSpPr>
            <a:spLocks noGrp="1"/>
          </p:cNvSpPr>
          <p:nvPr>
            <p:ph type="title"/>
          </p:nvPr>
        </p:nvSpPr>
        <p:spPr/>
        <p:txBody>
          <a:bodyPr/>
          <a:lstStyle/>
          <a:p>
            <a:pPr algn="l"/>
            <a:r>
              <a:rPr lang="en-US" dirty="0"/>
              <a:t>Listen for change in understanding.</a:t>
            </a:r>
          </a:p>
        </p:txBody>
      </p:sp>
      <p:sp>
        <p:nvSpPr>
          <p:cNvPr id="3" name="Content Placeholder 2">
            <a:extLst>
              <a:ext uri="{FF2B5EF4-FFF2-40B4-BE49-F238E27FC236}">
                <a16:creationId xmlns:a16="http://schemas.microsoft.com/office/drawing/2014/main" id="{854D4977-6599-E655-1B83-258A40C0D29C}"/>
              </a:ext>
            </a:extLst>
          </p:cNvPr>
          <p:cNvSpPr>
            <a:spLocks noGrp="1"/>
          </p:cNvSpPr>
          <p:nvPr>
            <p:ph idx="1"/>
          </p:nvPr>
        </p:nvSpPr>
        <p:spPr>
          <a:xfrm>
            <a:off x="2037145" y="2141537"/>
            <a:ext cx="7697165" cy="4351338"/>
          </a:xfrm>
        </p:spPr>
        <p:txBody>
          <a:bodyPr/>
          <a:lstStyle/>
          <a:p>
            <a:pPr marL="0" indent="0" algn="ctr">
              <a:buNone/>
            </a:pPr>
            <a:r>
              <a:rPr lang="en-US" dirty="0"/>
              <a:t>believed in his name. 24  But Jesus would not entrust himself to them, for he knew all men. 25  He did not need man's testimony about man, for he knew what was in a man.</a:t>
            </a:r>
          </a:p>
          <a:p>
            <a:pPr marL="0" indent="0" algn="ctr">
              <a:buNone/>
            </a:pPr>
            <a:endParaRPr lang="en-US" dirty="0"/>
          </a:p>
        </p:txBody>
      </p:sp>
      <p:pic>
        <p:nvPicPr>
          <p:cNvPr id="4" name="Picture 3">
            <a:extLst>
              <a:ext uri="{FF2B5EF4-FFF2-40B4-BE49-F238E27FC236}">
                <a16:creationId xmlns:a16="http://schemas.microsoft.com/office/drawing/2014/main" id="{3A1228FB-FEE6-A8F4-6E1D-E7B7F6BE1FE5}"/>
              </a:ext>
            </a:extLst>
          </p:cNvPr>
          <p:cNvPicPr>
            <a:picLocks noChangeAspect="1"/>
          </p:cNvPicPr>
          <p:nvPr/>
        </p:nvPicPr>
        <p:blipFill>
          <a:blip r:embed="rId2"/>
          <a:stretch>
            <a:fillRect/>
          </a:stretch>
        </p:blipFill>
        <p:spPr>
          <a:xfrm>
            <a:off x="5043619" y="5172817"/>
            <a:ext cx="2104762" cy="285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4510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4A406-D7EF-FE81-3127-327EE49A9300}"/>
              </a:ext>
            </a:extLst>
          </p:cNvPr>
          <p:cNvSpPr>
            <a:spLocks noGrp="1"/>
          </p:cNvSpPr>
          <p:nvPr>
            <p:ph type="title"/>
          </p:nvPr>
        </p:nvSpPr>
        <p:spPr/>
        <p:txBody>
          <a:bodyPr/>
          <a:lstStyle/>
          <a:p>
            <a:r>
              <a:rPr lang="en-US" dirty="0"/>
              <a:t>The True Temple</a:t>
            </a:r>
          </a:p>
        </p:txBody>
      </p:sp>
      <p:sp>
        <p:nvSpPr>
          <p:cNvPr id="3" name="Content Placeholder 2">
            <a:extLst>
              <a:ext uri="{FF2B5EF4-FFF2-40B4-BE49-F238E27FC236}">
                <a16:creationId xmlns:a16="http://schemas.microsoft.com/office/drawing/2014/main" id="{2839D627-6297-77EB-3224-5CA16A0AAEC2}"/>
              </a:ext>
            </a:extLst>
          </p:cNvPr>
          <p:cNvSpPr>
            <a:spLocks noGrp="1"/>
          </p:cNvSpPr>
          <p:nvPr>
            <p:ph idx="1"/>
          </p:nvPr>
        </p:nvSpPr>
        <p:spPr/>
        <p:txBody>
          <a:bodyPr/>
          <a:lstStyle/>
          <a:p>
            <a:r>
              <a:rPr lang="en-US" dirty="0"/>
              <a:t>What misunderstanding do the Jews have about the raising the temple in three days?</a:t>
            </a:r>
          </a:p>
          <a:p>
            <a:endParaRPr lang="en-US" dirty="0"/>
          </a:p>
        </p:txBody>
      </p:sp>
      <p:sp>
        <p:nvSpPr>
          <p:cNvPr id="4" name="TextBox 3">
            <a:extLst>
              <a:ext uri="{FF2B5EF4-FFF2-40B4-BE49-F238E27FC236}">
                <a16:creationId xmlns:a16="http://schemas.microsoft.com/office/drawing/2014/main" id="{090F9DFB-C05A-A559-B324-8FF80E739487}"/>
              </a:ext>
            </a:extLst>
          </p:cNvPr>
          <p:cNvSpPr txBox="1"/>
          <p:nvPr/>
        </p:nvSpPr>
        <p:spPr>
          <a:xfrm>
            <a:off x="1686045" y="3217762"/>
            <a:ext cx="8819909" cy="2554545"/>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Jesus answered them, "Destroy this temple, and I will raise it again in three days.” The Jews replied, "It has taken forty-six years to build this temple, and you are going to raise it in three days?"   But the temple he had spoken of was his body.</a:t>
            </a:r>
          </a:p>
        </p:txBody>
      </p:sp>
    </p:spTree>
    <p:extLst>
      <p:ext uri="{BB962C8B-B14F-4D97-AF65-F5344CB8AC3E}">
        <p14:creationId xmlns:p14="http://schemas.microsoft.com/office/powerpoint/2010/main" val="1483076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262F-CB2C-D995-B73F-019311B80761}"/>
              </a:ext>
            </a:extLst>
          </p:cNvPr>
          <p:cNvSpPr>
            <a:spLocks noGrp="1"/>
          </p:cNvSpPr>
          <p:nvPr>
            <p:ph type="title"/>
          </p:nvPr>
        </p:nvSpPr>
        <p:spPr/>
        <p:txBody>
          <a:bodyPr/>
          <a:lstStyle/>
          <a:p>
            <a:r>
              <a:rPr lang="en-US" dirty="0"/>
              <a:t>The True Temple</a:t>
            </a:r>
          </a:p>
        </p:txBody>
      </p:sp>
      <p:sp>
        <p:nvSpPr>
          <p:cNvPr id="3" name="Content Placeholder 2">
            <a:extLst>
              <a:ext uri="{FF2B5EF4-FFF2-40B4-BE49-F238E27FC236}">
                <a16:creationId xmlns:a16="http://schemas.microsoft.com/office/drawing/2014/main" id="{33ED412D-FC8C-C086-E390-FE88783B105E}"/>
              </a:ext>
            </a:extLst>
          </p:cNvPr>
          <p:cNvSpPr>
            <a:spLocks noGrp="1"/>
          </p:cNvSpPr>
          <p:nvPr>
            <p:ph idx="1"/>
          </p:nvPr>
        </p:nvSpPr>
        <p:spPr/>
        <p:txBody>
          <a:bodyPr/>
          <a:lstStyle/>
          <a:p>
            <a:r>
              <a:rPr lang="en-US" dirty="0"/>
              <a:t>If the temple was the place where God’s presence dwelled, what does it mean that Jesus calls His body the temple?</a:t>
            </a:r>
          </a:p>
          <a:p>
            <a:r>
              <a:rPr lang="en-US" dirty="0"/>
              <a:t>In what way does Jesus replace or fulfill the temple system?</a:t>
            </a:r>
          </a:p>
          <a:p>
            <a:endParaRPr lang="en-US" dirty="0"/>
          </a:p>
        </p:txBody>
      </p:sp>
    </p:spTree>
    <p:extLst>
      <p:ext uri="{BB962C8B-B14F-4D97-AF65-F5344CB8AC3E}">
        <p14:creationId xmlns:p14="http://schemas.microsoft.com/office/powerpoint/2010/main" val="347593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1C20-9793-7AB5-7784-7FD2C38AC764}"/>
              </a:ext>
            </a:extLst>
          </p:cNvPr>
          <p:cNvSpPr>
            <a:spLocks noGrp="1"/>
          </p:cNvSpPr>
          <p:nvPr>
            <p:ph type="title"/>
          </p:nvPr>
        </p:nvSpPr>
        <p:spPr/>
        <p:txBody>
          <a:bodyPr/>
          <a:lstStyle/>
          <a:p>
            <a:r>
              <a:rPr lang="en-US" dirty="0"/>
              <a:t>The True Temple</a:t>
            </a:r>
          </a:p>
        </p:txBody>
      </p:sp>
      <p:sp>
        <p:nvSpPr>
          <p:cNvPr id="3" name="Content Placeholder 2">
            <a:extLst>
              <a:ext uri="{FF2B5EF4-FFF2-40B4-BE49-F238E27FC236}">
                <a16:creationId xmlns:a16="http://schemas.microsoft.com/office/drawing/2014/main" id="{164D7E26-D456-CB06-403D-2183ABB8BA2D}"/>
              </a:ext>
            </a:extLst>
          </p:cNvPr>
          <p:cNvSpPr>
            <a:spLocks noGrp="1"/>
          </p:cNvSpPr>
          <p:nvPr>
            <p:ph idx="1"/>
          </p:nvPr>
        </p:nvSpPr>
        <p:spPr/>
        <p:txBody>
          <a:bodyPr/>
          <a:lstStyle/>
          <a:p>
            <a:r>
              <a:rPr lang="en-US" dirty="0"/>
              <a:t>Why is it better to have a relationship with a person (Jesus) rather than just a special building?</a:t>
            </a:r>
          </a:p>
          <a:p>
            <a:r>
              <a:rPr lang="en-US" dirty="0"/>
              <a:t>If Jesus cares about true worship, speaks with divine authority, and is Himself the true temple — what kind of response does He deserve from us?</a:t>
            </a:r>
          </a:p>
          <a:p>
            <a:endParaRPr lang="en-US" dirty="0"/>
          </a:p>
        </p:txBody>
      </p:sp>
      <p:pic>
        <p:nvPicPr>
          <p:cNvPr id="5" name="Picture 4">
            <a:extLst>
              <a:ext uri="{FF2B5EF4-FFF2-40B4-BE49-F238E27FC236}">
                <a16:creationId xmlns:a16="http://schemas.microsoft.com/office/drawing/2014/main" id="{38B507FF-9F0D-05F3-BD85-6AA6FE8A57E5}"/>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ackgroundRemoval t="10000" b="98021" l="1250" r="96875">
                        <a14:foregroundMark x1="9141" y1="29583" x2="13594" y2="35938"/>
                        <a14:foregroundMark x1="13594" y1="35938" x2="11328" y2="30208"/>
                        <a14:foregroundMark x1="51172" y1="54479" x2="49688" y2="54375"/>
                        <a14:foregroundMark x1="56484" y1="54896" x2="57031" y2="52292"/>
                        <a14:foregroundMark x1="92734" y1="38646" x2="96016" y2="31146"/>
                        <a14:foregroundMark x1="96016" y1="31146" x2="90938" y2="28958"/>
                        <a14:foregroundMark x1="90938" y1="28958" x2="90938" y2="28854"/>
                        <a14:foregroundMark x1="95703" y1="37083" x2="97031" y2="29688"/>
                        <a14:foregroundMark x1="47266" y1="87396" x2="56328" y2="94271"/>
                        <a14:foregroundMark x1="56328" y1="94271" x2="56016" y2="98021"/>
                        <a14:foregroundMark x1="75078" y1="87917" x2="87422" y2="89271"/>
                        <a14:foregroundMark x1="87422" y1="89271" x2="94844" y2="93958"/>
                        <a14:foregroundMark x1="94844" y1="93958" x2="73984" y2="92917"/>
                        <a14:foregroundMark x1="73984" y1="92917" x2="73203" y2="93333"/>
                        <a14:foregroundMark x1="6016" y1="84583" x2="17109" y2="85313"/>
                        <a14:foregroundMark x1="17109" y1="85313" x2="24375" y2="88750"/>
                        <a14:foregroundMark x1="24375" y1="88750" x2="11563" y2="91667"/>
                        <a14:foregroundMark x1="11563" y1="91667" x2="10391" y2="90625"/>
                        <a14:foregroundMark x1="1172" y1="81354" x2="1250" y2="91667"/>
                        <a14:foregroundMark x1="1250" y1="91667" x2="1563" y2="92292"/>
                        <a14:backgroundMark x1="31719" y1="32708" x2="71719" y2="40208"/>
                      </a14:backgroundRemoval>
                    </a14:imgEffect>
                  </a14:imgLayer>
                </a14:imgProps>
              </a:ext>
            </a:extLst>
          </a:blip>
          <a:stretch>
            <a:fillRect/>
          </a:stretch>
        </p:blipFill>
        <p:spPr>
          <a:xfrm>
            <a:off x="4398379" y="4080075"/>
            <a:ext cx="3703899" cy="2777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18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07A78-5332-0B2F-B54D-21CAA7EC8D5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16B1C0C-C100-A740-474A-F4AF3AF2D4DE}"/>
              </a:ext>
            </a:extLst>
          </p:cNvPr>
          <p:cNvSpPr>
            <a:spLocks noGrp="1"/>
          </p:cNvSpPr>
          <p:nvPr>
            <p:ph idx="1"/>
          </p:nvPr>
        </p:nvSpPr>
        <p:spPr>
          <a:xfrm>
            <a:off x="838200" y="1944547"/>
            <a:ext cx="10515600" cy="4232416"/>
          </a:xfrm>
        </p:spPr>
        <p:txBody>
          <a:bodyPr/>
          <a:lstStyle/>
          <a:p>
            <a:r>
              <a:rPr lang="en-US" dirty="0"/>
              <a:t>Worship</a:t>
            </a:r>
          </a:p>
          <a:p>
            <a:pPr lvl="1"/>
            <a:r>
              <a:rPr lang="en-US" dirty="0"/>
              <a:t>How can you worship, that is declare Jesus’ worth, in today’s services?</a:t>
            </a:r>
          </a:p>
          <a:p>
            <a:pPr lvl="1"/>
            <a:r>
              <a:rPr lang="en-US" dirty="0"/>
              <a:t>How can you declare Jesus’ worth this week in your family?</a:t>
            </a:r>
          </a:p>
          <a:p>
            <a:pPr lvl="1"/>
            <a:r>
              <a:rPr lang="en-US" dirty="0"/>
              <a:t>How can your worship influence those around you?</a:t>
            </a:r>
          </a:p>
          <a:p>
            <a:endParaRPr lang="en-US" dirty="0"/>
          </a:p>
        </p:txBody>
      </p:sp>
    </p:spTree>
    <p:extLst>
      <p:ext uri="{BB962C8B-B14F-4D97-AF65-F5344CB8AC3E}">
        <p14:creationId xmlns:p14="http://schemas.microsoft.com/office/powerpoint/2010/main" val="1693174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0F9F3-E036-BEAB-54D5-57563FC3CC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71E895-A128-3902-BCC1-01529D5C71C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7E038A5-5CB1-0795-74F0-C06581FA8B15}"/>
              </a:ext>
            </a:extLst>
          </p:cNvPr>
          <p:cNvSpPr>
            <a:spLocks noGrp="1"/>
          </p:cNvSpPr>
          <p:nvPr>
            <p:ph idx="1"/>
          </p:nvPr>
        </p:nvSpPr>
        <p:spPr/>
        <p:txBody>
          <a:bodyPr/>
          <a:lstStyle/>
          <a:p>
            <a:r>
              <a:rPr lang="en-US" dirty="0"/>
              <a:t>Authority</a:t>
            </a:r>
          </a:p>
          <a:p>
            <a:pPr lvl="1"/>
            <a:r>
              <a:rPr lang="en-US" dirty="0"/>
              <a:t>How will someone know that Jesus is the person of authority in your life?</a:t>
            </a:r>
          </a:p>
          <a:p>
            <a:pPr lvl="1"/>
            <a:r>
              <a:rPr lang="en-US" dirty="0"/>
              <a:t>Ask God to show you areas in your life where you are keeping within your authority.</a:t>
            </a:r>
          </a:p>
          <a:p>
            <a:pPr lvl="1"/>
            <a:r>
              <a:rPr lang="en-US" dirty="0"/>
              <a:t>Each day talk to God and surrender everything to His authority.</a:t>
            </a:r>
          </a:p>
          <a:p>
            <a:endParaRPr lang="en-US" dirty="0"/>
          </a:p>
        </p:txBody>
      </p:sp>
    </p:spTree>
    <p:extLst>
      <p:ext uri="{BB962C8B-B14F-4D97-AF65-F5344CB8AC3E}">
        <p14:creationId xmlns:p14="http://schemas.microsoft.com/office/powerpoint/2010/main" val="91967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DCE4E-E5CE-5A0B-CC63-0BF828676F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B574D6-3C25-AA70-293D-4070D640C6B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B2F62B1-AB11-0C0C-B28A-D8A7EC4823DE}"/>
              </a:ext>
            </a:extLst>
          </p:cNvPr>
          <p:cNvSpPr>
            <a:spLocks noGrp="1"/>
          </p:cNvSpPr>
          <p:nvPr>
            <p:ph idx="1"/>
          </p:nvPr>
        </p:nvSpPr>
        <p:spPr>
          <a:xfrm>
            <a:off x="838200" y="2013995"/>
            <a:ext cx="10515600" cy="4162968"/>
          </a:xfrm>
        </p:spPr>
        <p:txBody>
          <a:bodyPr/>
          <a:lstStyle/>
          <a:p>
            <a:r>
              <a:rPr lang="en-US" dirty="0"/>
              <a:t>The True Temple</a:t>
            </a:r>
          </a:p>
          <a:p>
            <a:pPr lvl="1"/>
            <a:r>
              <a:rPr lang="en-US" dirty="0"/>
              <a:t>1 Corinthians 6:19 says that your body is the “Temple of the Holy Spirit”</a:t>
            </a:r>
          </a:p>
          <a:p>
            <a:pPr lvl="1"/>
            <a:r>
              <a:rPr lang="en-US" dirty="0"/>
              <a:t>Take care of your Temple</a:t>
            </a:r>
          </a:p>
          <a:p>
            <a:pPr lvl="1"/>
            <a:r>
              <a:rPr lang="en-US" dirty="0"/>
              <a:t>This should involve not only physical exercise but spiritual exercise</a:t>
            </a:r>
          </a:p>
          <a:p>
            <a:endParaRPr lang="en-US" dirty="0"/>
          </a:p>
        </p:txBody>
      </p:sp>
    </p:spTree>
    <p:extLst>
      <p:ext uri="{BB962C8B-B14F-4D97-AF65-F5344CB8AC3E}">
        <p14:creationId xmlns:p14="http://schemas.microsoft.com/office/powerpoint/2010/main" val="863080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EBA531-BD9D-915C-E2C0-FB27A3A6F2A7}"/>
              </a:ext>
            </a:extLst>
          </p:cNvPr>
          <p:cNvSpPr>
            <a:spLocks noGrp="1"/>
          </p:cNvSpPr>
          <p:nvPr>
            <p:ph type="title"/>
          </p:nvPr>
        </p:nvSpPr>
        <p:spPr>
          <a:xfrm>
            <a:off x="5342020" y="365125"/>
            <a:ext cx="5185611" cy="1325563"/>
          </a:xfrm>
        </p:spPr>
        <p:txBody>
          <a:bodyPr/>
          <a:lstStyle/>
          <a:p>
            <a:r>
              <a:rPr lang="en-US" dirty="0"/>
              <a:t>Family Activities</a:t>
            </a:r>
          </a:p>
        </p:txBody>
      </p:sp>
      <p:pic>
        <p:nvPicPr>
          <p:cNvPr id="5" name="Picture 4">
            <a:extLst>
              <a:ext uri="{FF2B5EF4-FFF2-40B4-BE49-F238E27FC236}">
                <a16:creationId xmlns:a16="http://schemas.microsoft.com/office/drawing/2014/main" id="{C1CB98D1-55E2-2F90-C0FD-EDD5BC9F71E3}"/>
              </a:ext>
            </a:extLst>
          </p:cNvPr>
          <p:cNvPicPr>
            <a:picLocks noChangeAspect="1"/>
          </p:cNvPicPr>
          <p:nvPr/>
        </p:nvPicPr>
        <p:blipFill>
          <a:blip r:embed="rId2">
            <a:duotone>
              <a:prstClr val="black"/>
              <a:schemeClr val="accent6">
                <a:tint val="45000"/>
                <a:satMod val="400000"/>
              </a:schemeClr>
            </a:duotone>
          </a:blip>
          <a:srcRect b="45021"/>
          <a:stretch>
            <a:fillRect/>
          </a:stretch>
        </p:blipFill>
        <p:spPr>
          <a:xfrm>
            <a:off x="1664369" y="1481321"/>
            <a:ext cx="9969785" cy="251460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8" name="Picture 7">
            <a:extLst>
              <a:ext uri="{FF2B5EF4-FFF2-40B4-BE49-F238E27FC236}">
                <a16:creationId xmlns:a16="http://schemas.microsoft.com/office/drawing/2014/main" id="{37EB2157-EE47-C5DB-1069-B7DB95ADA7C4}"/>
              </a:ext>
            </a:extLst>
          </p:cNvPr>
          <p:cNvPicPr>
            <a:picLocks noChangeAspect="1"/>
          </p:cNvPicPr>
          <p:nvPr/>
        </p:nvPicPr>
        <p:blipFill>
          <a:blip r:embed="rId3"/>
          <a:stretch>
            <a:fillRect/>
          </a:stretch>
        </p:blipFill>
        <p:spPr>
          <a:xfrm flipH="1">
            <a:off x="1261749" y="1690688"/>
            <a:ext cx="2098119" cy="2514600"/>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D2B73E3B-1B3C-631F-4A4F-915D302CA631}"/>
              </a:ext>
            </a:extLst>
          </p:cNvPr>
          <p:cNvSpPr/>
          <p:nvPr/>
        </p:nvSpPr>
        <p:spPr>
          <a:xfrm>
            <a:off x="3224463" y="4163429"/>
            <a:ext cx="6330923" cy="2245728"/>
          </a:xfrm>
          <a:prstGeom prst="wedgeRoundRectCallout">
            <a:avLst>
              <a:gd name="adj1" fmla="val -44432"/>
              <a:gd name="adj2" fmla="val -8429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Hearken, scholars all!    A rogue—be he mortal or sprite—hath stolen into my device of writing and jumbled certain words, so that my story lies wounded and astray. But lo! The enchanted record hath revealed the alphabetic list of those foul replacements. Set thy wits to work and mend the text aright. Or mayest be thou </a:t>
            </a:r>
            <a:r>
              <a:rPr lang="en-US" dirty="0" err="1">
                <a:latin typeface="Comic Sans MS" panose="030F0702030302020204" pitchFamily="66" charset="0"/>
              </a:rPr>
              <a:t>preferest</a:t>
            </a:r>
            <a:r>
              <a:rPr lang="en-US" dirty="0">
                <a:latin typeface="Comic Sans MS" panose="030F0702030302020204" pitchFamily="66" charset="0"/>
              </a:rPr>
              <a:t> the color page? </a:t>
            </a:r>
          </a:p>
        </p:txBody>
      </p:sp>
    </p:spTree>
    <p:extLst>
      <p:ext uri="{BB962C8B-B14F-4D97-AF65-F5344CB8AC3E}">
        <p14:creationId xmlns:p14="http://schemas.microsoft.com/office/powerpoint/2010/main" val="4278138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4C8AE-1507-B3FE-007D-07A66280E39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661A594-C072-DD81-5A6D-3FBA2297390A}"/>
              </a:ext>
            </a:extLst>
          </p:cNvPr>
          <p:cNvPicPr>
            <a:picLocks noChangeAspect="1"/>
          </p:cNvPicPr>
          <p:nvPr/>
        </p:nvPicPr>
        <p:blipFill>
          <a:blip r:embed="rId2"/>
          <a:srcRect/>
          <a:stretch/>
        </p:blipFill>
        <p:spPr>
          <a:xfrm>
            <a:off x="19255" y="20739"/>
            <a:ext cx="12153491" cy="6816523"/>
          </a:xfrm>
          <a:prstGeom prst="rect">
            <a:avLst/>
          </a:prstGeom>
        </p:spPr>
      </p:pic>
      <p:sp>
        <p:nvSpPr>
          <p:cNvPr id="2" name="TextBox 1">
            <a:extLst>
              <a:ext uri="{FF2B5EF4-FFF2-40B4-BE49-F238E27FC236}">
                <a16:creationId xmlns:a16="http://schemas.microsoft.com/office/drawing/2014/main" id="{92EACBF2-6827-D1E9-B2C9-379AE9D08494}"/>
              </a:ext>
            </a:extLst>
          </p:cNvPr>
          <p:cNvSpPr txBox="1"/>
          <p:nvPr/>
        </p:nvSpPr>
        <p:spPr>
          <a:xfrm>
            <a:off x="2129641" y="5481059"/>
            <a:ext cx="7932717" cy="923330"/>
          </a:xfrm>
          <a:prstGeom prst="rect">
            <a:avLst/>
          </a:prstGeom>
          <a:noFill/>
        </p:spPr>
        <p:txBody>
          <a:bodyPr wrap="square" rtlCol="0">
            <a:spAutoFit/>
          </a:bodyPr>
          <a:lstStyle/>
          <a:p>
            <a:pPr algn="ctr"/>
            <a:r>
              <a:rPr lang="en-US" sz="54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Cleansing the Temple</a:t>
            </a:r>
          </a:p>
        </p:txBody>
      </p:sp>
    </p:spTree>
    <p:extLst>
      <p:ext uri="{BB962C8B-B14F-4D97-AF65-F5344CB8AC3E}">
        <p14:creationId xmlns:p14="http://schemas.microsoft.com/office/powerpoint/2010/main" val="63648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C7A360-3322-CADC-B014-6B55392D8D22}"/>
              </a:ext>
            </a:extLst>
          </p:cNvPr>
          <p:cNvSpPr>
            <a:spLocks noGrp="1"/>
          </p:cNvSpPr>
          <p:nvPr>
            <p:ph type="title"/>
          </p:nvPr>
        </p:nvSpPr>
        <p:spPr/>
        <p:txBody>
          <a:bodyPr/>
          <a:lstStyle/>
          <a:p>
            <a:r>
              <a:rPr lang="en-US" dirty="0"/>
              <a:t>It’s a big mess …</a:t>
            </a:r>
          </a:p>
        </p:txBody>
      </p:sp>
      <p:sp>
        <p:nvSpPr>
          <p:cNvPr id="5" name="Content Placeholder 4">
            <a:extLst>
              <a:ext uri="{FF2B5EF4-FFF2-40B4-BE49-F238E27FC236}">
                <a16:creationId xmlns:a16="http://schemas.microsoft.com/office/drawing/2014/main" id="{552A9000-E875-D206-5FB8-F0F00115EB17}"/>
              </a:ext>
            </a:extLst>
          </p:cNvPr>
          <p:cNvSpPr>
            <a:spLocks noGrp="1"/>
          </p:cNvSpPr>
          <p:nvPr>
            <p:ph idx="1"/>
          </p:nvPr>
        </p:nvSpPr>
        <p:spPr/>
        <p:txBody>
          <a:bodyPr>
            <a:normAutofit fontScale="92500" lnSpcReduction="10000"/>
          </a:bodyPr>
          <a:lstStyle/>
          <a:p>
            <a:r>
              <a:rPr lang="en-US" dirty="0"/>
              <a:t>What area of your house tends to collect clutter the fastest?</a:t>
            </a:r>
          </a:p>
          <a:p>
            <a:endParaRPr lang="en-US" dirty="0"/>
          </a:p>
          <a:p>
            <a:r>
              <a:rPr lang="en-US" dirty="0">
                <a:solidFill>
                  <a:srgbClr val="C00000"/>
                </a:solidFill>
              </a:rPr>
              <a:t>Consider that our lives can become cluttered spiritually.</a:t>
            </a:r>
          </a:p>
          <a:p>
            <a:pPr lvl="1"/>
            <a:r>
              <a:rPr lang="en-US" sz="3500" dirty="0">
                <a:solidFill>
                  <a:srgbClr val="C00000"/>
                </a:solidFill>
              </a:rPr>
              <a:t>That’s what happened to the Temple in Jerusalem when Jesus attended Passover.</a:t>
            </a:r>
          </a:p>
          <a:p>
            <a:pPr lvl="1"/>
            <a:r>
              <a:rPr lang="en-US" sz="3500" dirty="0">
                <a:solidFill>
                  <a:srgbClr val="C00000"/>
                </a:solidFill>
              </a:rPr>
              <a:t>Clutter for them and for us can crowd out genuine worship.</a:t>
            </a:r>
          </a:p>
          <a:p>
            <a:endParaRPr lang="en-US" dirty="0"/>
          </a:p>
          <a:p>
            <a:endParaRPr lang="en-US" dirty="0"/>
          </a:p>
        </p:txBody>
      </p:sp>
      <p:grpSp>
        <p:nvGrpSpPr>
          <p:cNvPr id="6" name="Group 5">
            <a:extLst>
              <a:ext uri="{FF2B5EF4-FFF2-40B4-BE49-F238E27FC236}">
                <a16:creationId xmlns:a16="http://schemas.microsoft.com/office/drawing/2014/main" id="{CBCC9E76-80FE-5841-093C-F4A50CC42ECA}"/>
              </a:ext>
            </a:extLst>
          </p:cNvPr>
          <p:cNvGrpSpPr/>
          <p:nvPr/>
        </p:nvGrpSpPr>
        <p:grpSpPr>
          <a:xfrm>
            <a:off x="1398783" y="2693499"/>
            <a:ext cx="9636022" cy="3333998"/>
            <a:chOff x="1524000" y="2857499"/>
            <a:chExt cx="9636022" cy="3333998"/>
          </a:xfrm>
        </p:grpSpPr>
        <p:pic>
          <p:nvPicPr>
            <p:cNvPr id="1026" name="Picture 2" descr="Clutter, Stuff, Construction">
              <a:extLst>
                <a:ext uri="{FF2B5EF4-FFF2-40B4-BE49-F238E27FC236}">
                  <a16:creationId xmlns:a16="http://schemas.microsoft.com/office/drawing/2014/main" id="{4F307EFE-42DE-758B-F3B4-417EA0C1D5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429000"/>
              <a:ext cx="2921329" cy="21909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Things stuff table">
              <a:extLst>
                <a:ext uri="{FF2B5EF4-FFF2-40B4-BE49-F238E27FC236}">
                  <a16:creationId xmlns:a16="http://schemas.microsoft.com/office/drawing/2014/main" id="{BC76D1A3-EE5C-3452-60FE-17E01EA7C8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5582" y="3524002"/>
              <a:ext cx="3284440" cy="21909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Table chaos clutter">
              <a:extLst>
                <a:ext uri="{FF2B5EF4-FFF2-40B4-BE49-F238E27FC236}">
                  <a16:creationId xmlns:a16="http://schemas.microsoft.com/office/drawing/2014/main" id="{DA57731B-A52E-7DC2-0295-E21B72A936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3895" y="2857499"/>
              <a:ext cx="2224209" cy="3333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381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Jesus </a:t>
            </a:r>
            <a:r>
              <a:rPr lang="en-US" sz="5500" dirty="0">
                <a:solidFill>
                  <a:srgbClr val="FFFF00"/>
                </a:solidFill>
              </a:rPr>
              <a:t>Cares</a:t>
            </a:r>
            <a:r>
              <a:rPr lang="en-US" sz="5500" dirty="0"/>
              <a:t> About True </a:t>
            </a:r>
            <a:r>
              <a:rPr lang="en-US" sz="5500" dirty="0">
                <a:solidFill>
                  <a:srgbClr val="FFFF00"/>
                </a:solidFill>
              </a:rPr>
              <a:t>Worship</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3D9DD-5CAC-FFB5-92E1-D7895265AAE1}"/>
              </a:ext>
            </a:extLst>
          </p:cNvPr>
          <p:cNvSpPr>
            <a:spLocks noGrp="1"/>
          </p:cNvSpPr>
          <p:nvPr>
            <p:ph type="title"/>
          </p:nvPr>
        </p:nvSpPr>
        <p:spPr/>
        <p:txBody>
          <a:bodyPr/>
          <a:lstStyle/>
          <a:p>
            <a:pPr algn="l"/>
            <a:r>
              <a:rPr lang="en-US" dirty="0"/>
              <a:t>Listen for mayhem.</a:t>
            </a:r>
          </a:p>
        </p:txBody>
      </p:sp>
      <p:sp>
        <p:nvSpPr>
          <p:cNvPr id="3" name="Content Placeholder 2">
            <a:extLst>
              <a:ext uri="{FF2B5EF4-FFF2-40B4-BE49-F238E27FC236}">
                <a16:creationId xmlns:a16="http://schemas.microsoft.com/office/drawing/2014/main" id="{DC70F786-A584-5DC1-5A73-6786DBB1088C}"/>
              </a:ext>
            </a:extLst>
          </p:cNvPr>
          <p:cNvSpPr>
            <a:spLocks noGrp="1"/>
          </p:cNvSpPr>
          <p:nvPr>
            <p:ph idx="1"/>
          </p:nvPr>
        </p:nvSpPr>
        <p:spPr>
          <a:xfrm>
            <a:off x="1643604" y="1941371"/>
            <a:ext cx="9096737" cy="4351338"/>
          </a:xfrm>
        </p:spPr>
        <p:txBody>
          <a:bodyPr/>
          <a:lstStyle/>
          <a:p>
            <a:pPr marL="0" indent="0" algn="ctr">
              <a:buNone/>
            </a:pPr>
            <a:r>
              <a:rPr lang="en-US" dirty="0"/>
              <a:t>John 2:12-17 (NIV)  After this he went down to Capernaum with his mother and brothers and his disciples. There they stayed for a few days. 13  When it was almost time for the Jewish Passover, Jesus went up to Jerusalem. 14  In the temple </a:t>
            </a:r>
          </a:p>
        </p:txBody>
      </p:sp>
    </p:spTree>
    <p:extLst>
      <p:ext uri="{BB962C8B-B14F-4D97-AF65-F5344CB8AC3E}">
        <p14:creationId xmlns:p14="http://schemas.microsoft.com/office/powerpoint/2010/main" val="45803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79C88-E99D-A120-3E79-3D5137B14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B116A-385A-DD9B-8105-6C9FDCCBF9C3}"/>
              </a:ext>
            </a:extLst>
          </p:cNvPr>
          <p:cNvSpPr>
            <a:spLocks noGrp="1"/>
          </p:cNvSpPr>
          <p:nvPr>
            <p:ph type="title"/>
          </p:nvPr>
        </p:nvSpPr>
        <p:spPr/>
        <p:txBody>
          <a:bodyPr/>
          <a:lstStyle/>
          <a:p>
            <a:pPr algn="l"/>
            <a:r>
              <a:rPr lang="en-US" dirty="0"/>
              <a:t>Listen for mayhem.</a:t>
            </a:r>
          </a:p>
        </p:txBody>
      </p:sp>
      <p:sp>
        <p:nvSpPr>
          <p:cNvPr id="3" name="Content Placeholder 2">
            <a:extLst>
              <a:ext uri="{FF2B5EF4-FFF2-40B4-BE49-F238E27FC236}">
                <a16:creationId xmlns:a16="http://schemas.microsoft.com/office/drawing/2014/main" id="{99DEA60B-E57E-F643-1FB0-21CCC84B3C84}"/>
              </a:ext>
            </a:extLst>
          </p:cNvPr>
          <p:cNvSpPr>
            <a:spLocks noGrp="1"/>
          </p:cNvSpPr>
          <p:nvPr>
            <p:ph idx="1"/>
          </p:nvPr>
        </p:nvSpPr>
        <p:spPr>
          <a:xfrm>
            <a:off x="1643604" y="1941371"/>
            <a:ext cx="9096737" cy="4351338"/>
          </a:xfrm>
        </p:spPr>
        <p:txBody>
          <a:bodyPr/>
          <a:lstStyle/>
          <a:p>
            <a:pPr marL="0" indent="0" algn="ctr">
              <a:buNone/>
            </a:pPr>
            <a:r>
              <a:rPr lang="en-US" dirty="0"/>
              <a:t>courts he found men selling cattle, sheep and doves, and others sitting at tables exchanging money. 15  So he made a whip out of cords, and drove all from the temple area, both sheep and cattle; he scattered the coins of the money changers and</a:t>
            </a:r>
          </a:p>
        </p:txBody>
      </p:sp>
    </p:spTree>
    <p:extLst>
      <p:ext uri="{BB962C8B-B14F-4D97-AF65-F5344CB8AC3E}">
        <p14:creationId xmlns:p14="http://schemas.microsoft.com/office/powerpoint/2010/main" val="1758352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44BFD-6522-0E4B-E190-27E994C08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B781D-EB48-E18B-320F-13D542CBB682}"/>
              </a:ext>
            </a:extLst>
          </p:cNvPr>
          <p:cNvSpPr>
            <a:spLocks noGrp="1"/>
          </p:cNvSpPr>
          <p:nvPr>
            <p:ph type="title"/>
          </p:nvPr>
        </p:nvSpPr>
        <p:spPr/>
        <p:txBody>
          <a:bodyPr/>
          <a:lstStyle/>
          <a:p>
            <a:pPr algn="l"/>
            <a:r>
              <a:rPr lang="en-US" dirty="0"/>
              <a:t>Listen for mayhem.</a:t>
            </a:r>
          </a:p>
        </p:txBody>
      </p:sp>
      <p:sp>
        <p:nvSpPr>
          <p:cNvPr id="3" name="Content Placeholder 2">
            <a:extLst>
              <a:ext uri="{FF2B5EF4-FFF2-40B4-BE49-F238E27FC236}">
                <a16:creationId xmlns:a16="http://schemas.microsoft.com/office/drawing/2014/main" id="{3C24DF08-6B46-F2D2-E74C-6F823F59E051}"/>
              </a:ext>
            </a:extLst>
          </p:cNvPr>
          <p:cNvSpPr>
            <a:spLocks noGrp="1"/>
          </p:cNvSpPr>
          <p:nvPr>
            <p:ph idx="1"/>
          </p:nvPr>
        </p:nvSpPr>
        <p:spPr>
          <a:xfrm>
            <a:off x="1643604" y="1941371"/>
            <a:ext cx="9096737" cy="4351338"/>
          </a:xfrm>
        </p:spPr>
        <p:txBody>
          <a:bodyPr/>
          <a:lstStyle/>
          <a:p>
            <a:pPr marL="0" indent="0" algn="ctr">
              <a:buNone/>
            </a:pPr>
            <a:r>
              <a:rPr lang="en-US" dirty="0"/>
              <a:t>overturned their tables. 16  To those who sold doves he said, "Get these out of here! How dare you turn my Father's house into a market!" 17  His disciples remembered that it is written: "Zeal for your house will consume me."</a:t>
            </a:r>
          </a:p>
          <a:p>
            <a:pPr marL="0" indent="0" algn="ctr">
              <a:buNone/>
            </a:pPr>
            <a:endParaRPr lang="en-US" dirty="0"/>
          </a:p>
        </p:txBody>
      </p:sp>
      <p:pic>
        <p:nvPicPr>
          <p:cNvPr id="5" name="Picture 4">
            <a:extLst>
              <a:ext uri="{FF2B5EF4-FFF2-40B4-BE49-F238E27FC236}">
                <a16:creationId xmlns:a16="http://schemas.microsoft.com/office/drawing/2014/main" id="{2FA9E22E-1ADC-C150-857D-76098C9BB0AA}"/>
              </a:ext>
            </a:extLst>
          </p:cNvPr>
          <p:cNvPicPr>
            <a:picLocks noChangeAspect="1"/>
          </p:cNvPicPr>
          <p:nvPr/>
        </p:nvPicPr>
        <p:blipFill>
          <a:blip r:embed="rId2"/>
          <a:stretch>
            <a:fillRect/>
          </a:stretch>
        </p:blipFill>
        <p:spPr>
          <a:xfrm>
            <a:off x="5139591" y="5392736"/>
            <a:ext cx="2104762" cy="285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622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B1A5-CE04-444E-B93B-F91BD2997ABE}"/>
              </a:ext>
            </a:extLst>
          </p:cNvPr>
          <p:cNvSpPr>
            <a:spLocks noGrp="1"/>
          </p:cNvSpPr>
          <p:nvPr>
            <p:ph type="title"/>
          </p:nvPr>
        </p:nvSpPr>
        <p:spPr/>
        <p:txBody>
          <a:bodyPr/>
          <a:lstStyle/>
          <a:p>
            <a:r>
              <a:rPr lang="en-US" dirty="0"/>
              <a:t>True Worship</a:t>
            </a:r>
          </a:p>
        </p:txBody>
      </p:sp>
      <p:sp>
        <p:nvSpPr>
          <p:cNvPr id="3" name="Content Placeholder 2">
            <a:extLst>
              <a:ext uri="{FF2B5EF4-FFF2-40B4-BE49-F238E27FC236}">
                <a16:creationId xmlns:a16="http://schemas.microsoft.com/office/drawing/2014/main" id="{9A3B8646-9355-EAB9-6530-F3B1C9ECC8E7}"/>
              </a:ext>
            </a:extLst>
          </p:cNvPr>
          <p:cNvSpPr>
            <a:spLocks noGrp="1"/>
          </p:cNvSpPr>
          <p:nvPr>
            <p:ph idx="1"/>
          </p:nvPr>
        </p:nvSpPr>
        <p:spPr/>
        <p:txBody>
          <a:bodyPr/>
          <a:lstStyle/>
          <a:p>
            <a:r>
              <a:rPr lang="en-US" dirty="0"/>
              <a:t>What do you notice about what was happening in the temple when Jesus arrived?</a:t>
            </a:r>
          </a:p>
          <a:p>
            <a:endParaRPr lang="en-US" dirty="0"/>
          </a:p>
        </p:txBody>
      </p:sp>
      <p:sp>
        <p:nvSpPr>
          <p:cNvPr id="4" name="TextBox 3">
            <a:extLst>
              <a:ext uri="{FF2B5EF4-FFF2-40B4-BE49-F238E27FC236}">
                <a16:creationId xmlns:a16="http://schemas.microsoft.com/office/drawing/2014/main" id="{5800DAFE-4F77-A357-EE91-1A5D85099BDC}"/>
              </a:ext>
            </a:extLst>
          </p:cNvPr>
          <p:cNvSpPr txBox="1"/>
          <p:nvPr/>
        </p:nvSpPr>
        <p:spPr>
          <a:xfrm>
            <a:off x="2311078" y="3216464"/>
            <a:ext cx="7157013" cy="1569660"/>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In the temple courts he found men selling cattle, sheep and doves, and others sitting at tables exchanging money</a:t>
            </a:r>
          </a:p>
        </p:txBody>
      </p:sp>
    </p:spTree>
    <p:extLst>
      <p:ext uri="{BB962C8B-B14F-4D97-AF65-F5344CB8AC3E}">
        <p14:creationId xmlns:p14="http://schemas.microsoft.com/office/powerpoint/2010/main" val="966477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FC8F-D51D-E924-D2E2-1DD1B0E5756E}"/>
              </a:ext>
            </a:extLst>
          </p:cNvPr>
          <p:cNvSpPr>
            <a:spLocks noGrp="1"/>
          </p:cNvSpPr>
          <p:nvPr>
            <p:ph type="title"/>
          </p:nvPr>
        </p:nvSpPr>
        <p:spPr/>
        <p:txBody>
          <a:bodyPr/>
          <a:lstStyle/>
          <a:p>
            <a:r>
              <a:rPr lang="en-US" dirty="0"/>
              <a:t>True Worship</a:t>
            </a:r>
          </a:p>
        </p:txBody>
      </p:sp>
      <p:sp>
        <p:nvSpPr>
          <p:cNvPr id="3" name="Content Placeholder 2">
            <a:extLst>
              <a:ext uri="{FF2B5EF4-FFF2-40B4-BE49-F238E27FC236}">
                <a16:creationId xmlns:a16="http://schemas.microsoft.com/office/drawing/2014/main" id="{4DBBFA71-7717-168F-7F3C-89E2F850B1D6}"/>
              </a:ext>
            </a:extLst>
          </p:cNvPr>
          <p:cNvSpPr>
            <a:spLocks noGrp="1"/>
          </p:cNvSpPr>
          <p:nvPr>
            <p:ph idx="1"/>
          </p:nvPr>
        </p:nvSpPr>
        <p:spPr>
          <a:xfrm>
            <a:off x="838200" y="1779325"/>
            <a:ext cx="10515600" cy="4852967"/>
          </a:xfrm>
        </p:spPr>
        <p:txBody>
          <a:bodyPr>
            <a:normAutofit lnSpcReduction="10000"/>
          </a:bodyPr>
          <a:lstStyle/>
          <a:p>
            <a:r>
              <a:rPr lang="en-US" dirty="0"/>
              <a:t>What does Jesus actually do?</a:t>
            </a:r>
          </a:p>
          <a:p>
            <a:endParaRPr lang="en-US" dirty="0"/>
          </a:p>
          <a:p>
            <a:endParaRPr lang="en-US" dirty="0"/>
          </a:p>
          <a:p>
            <a:endParaRPr lang="en-US" dirty="0"/>
          </a:p>
          <a:p>
            <a:endParaRPr lang="en-US" dirty="0"/>
          </a:p>
          <a:p>
            <a:endParaRPr lang="en-US" dirty="0"/>
          </a:p>
          <a:p>
            <a:endParaRPr lang="en-US" dirty="0"/>
          </a:p>
          <a:p>
            <a:r>
              <a:rPr lang="en-US" dirty="0"/>
              <a:t>What words does He use? </a:t>
            </a:r>
          </a:p>
          <a:p>
            <a:endParaRPr lang="en-US" dirty="0"/>
          </a:p>
        </p:txBody>
      </p:sp>
      <p:sp>
        <p:nvSpPr>
          <p:cNvPr id="4" name="TextBox 3">
            <a:extLst>
              <a:ext uri="{FF2B5EF4-FFF2-40B4-BE49-F238E27FC236}">
                <a16:creationId xmlns:a16="http://schemas.microsoft.com/office/drawing/2014/main" id="{A3ED49C8-B5E2-F1D4-5E16-9D483C1CBED5}"/>
              </a:ext>
            </a:extLst>
          </p:cNvPr>
          <p:cNvSpPr txBox="1"/>
          <p:nvPr/>
        </p:nvSpPr>
        <p:spPr>
          <a:xfrm>
            <a:off x="979990" y="2654573"/>
            <a:ext cx="10062258" cy="2554545"/>
          </a:xfrm>
          <a:prstGeom prst="rect">
            <a:avLst/>
          </a:prstGeom>
          <a:solidFill>
            <a:schemeClr val="accent1">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So he made a whip out of cords, and drove all from the temple area, both sheep and cattle; he scattered the coins of the money changers and overturned their tables.  To those who sold doves he said, "Get these out of here! How dare you turn my Father's house into a market!" </a:t>
            </a:r>
          </a:p>
        </p:txBody>
      </p:sp>
    </p:spTree>
    <p:extLst>
      <p:ext uri="{BB962C8B-B14F-4D97-AF65-F5344CB8AC3E}">
        <p14:creationId xmlns:p14="http://schemas.microsoft.com/office/powerpoint/2010/main" val="250876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55</TotalTime>
  <Words>1133</Words>
  <Application>Microsoft Office PowerPoint</Application>
  <PresentationFormat>Widescreen</PresentationFormat>
  <Paragraphs>81</Paragraphs>
  <Slides>28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ADLaM Display</vt:lpstr>
      <vt:lpstr>Arial</vt:lpstr>
      <vt:lpstr>Calibri</vt:lpstr>
      <vt:lpstr>Comic Sans MS</vt:lpstr>
      <vt:lpstr>HelveticaNeueLT Std Lt</vt:lpstr>
      <vt:lpstr>Office Theme</vt:lpstr>
      <vt:lpstr>1_Office Theme</vt:lpstr>
      <vt:lpstr>PowerPoint Presentation</vt:lpstr>
      <vt:lpstr>Video Introduction</vt:lpstr>
      <vt:lpstr>It’s a big mess …</vt:lpstr>
      <vt:lpstr>1. Jesus Cares About True Worship. </vt:lpstr>
      <vt:lpstr>Listen for mayhem.</vt:lpstr>
      <vt:lpstr>Listen for mayhem.</vt:lpstr>
      <vt:lpstr>Listen for mayhem.</vt:lpstr>
      <vt:lpstr>True Worship</vt:lpstr>
      <vt:lpstr>True Worship</vt:lpstr>
      <vt:lpstr>True Worship</vt:lpstr>
      <vt:lpstr>True Worship</vt:lpstr>
      <vt:lpstr>2. Jesus Speaks With  Divine Authority.</vt:lpstr>
      <vt:lpstr>Listen for a curious response.</vt:lpstr>
      <vt:lpstr>Divine Authority</vt:lpstr>
      <vt:lpstr>Divine Authority</vt:lpstr>
      <vt:lpstr>Divine Authority</vt:lpstr>
      <vt:lpstr>3. Jesus Is The True Temple.</vt:lpstr>
      <vt:lpstr>Listen for change in understanding.</vt:lpstr>
      <vt:lpstr>Listen for change in understanding.</vt:lpstr>
      <vt:lpstr>Listen for change in understanding.</vt:lpstr>
      <vt:lpstr>The True Temple</vt:lpstr>
      <vt:lpstr>The True Temple</vt:lpstr>
      <vt:lpstr>The True Temple</vt:lpstr>
      <vt:lpstr>Application</vt:lpstr>
      <vt:lpstr>Application</vt:lpstr>
      <vt:lpstr>Application</vt:lpstr>
      <vt:lpstr>Family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1</cp:revision>
  <dcterms:created xsi:type="dcterms:W3CDTF">2026-03-04T15:56:02Z</dcterms:created>
  <dcterms:modified xsi:type="dcterms:W3CDTF">2026-03-04T16:51:22Z</dcterms:modified>
</cp:coreProperties>
</file>