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sldIdLst>
    <p:sldId id="567" r:id="rId4"/>
    <p:sldId id="256" r:id="rId5"/>
    <p:sldId id="568" r:id="rId6"/>
    <p:sldId id="569" r:id="rId7"/>
    <p:sldId id="579" r:id="rId8"/>
    <p:sldId id="570" r:id="rId9"/>
    <p:sldId id="580" r:id="rId10"/>
    <p:sldId id="581" r:id="rId11"/>
    <p:sldId id="582" r:id="rId12"/>
    <p:sldId id="793" r:id="rId13"/>
    <p:sldId id="583" r:id="rId14"/>
    <p:sldId id="794" r:id="rId15"/>
    <p:sldId id="795" r:id="rId16"/>
    <p:sldId id="796" r:id="rId17"/>
    <p:sldId id="797" r:id="rId18"/>
    <p:sldId id="798" r:id="rId19"/>
    <p:sldId id="800" r:id="rId20"/>
    <p:sldId id="799" r:id="rId21"/>
    <p:sldId id="802" r:id="rId22"/>
    <p:sldId id="801" r:id="rId23"/>
    <p:sldId id="803" r:id="rId24"/>
    <p:sldId id="804" r:id="rId25"/>
    <p:sldId id="805" r:id="rId26"/>
    <p:sldId id="806" r:id="rId27"/>
    <p:sldId id="807" r:id="rId28"/>
    <p:sldId id="808" r:id="rId29"/>
    <p:sldId id="80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66" d="100"/>
          <a:sy n="66" d="100"/>
        </p:scale>
        <p:origin x="852"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40459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457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107673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655492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4228706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65882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419967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42675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433725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54093"/>
            <a:ext cx="4344531"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013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7034"/>
            <a:ext cx="4268312"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441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3027934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4286663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399337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1322515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26832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013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71243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66834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69945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874056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40631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4015768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3882604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54093"/>
            <a:ext cx="4344531"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920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7034"/>
            <a:ext cx="4268312"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781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81288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234878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1204807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2625018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1000" b="-21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1000" b="-2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66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14905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2834akzz"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493233" y="-533400"/>
            <a:ext cx="13178466" cy="7391400"/>
          </a:xfrm>
          <a:prstGeom prst="rect">
            <a:avLst/>
          </a:prstGeom>
        </p:spPr>
      </p:pic>
      <p:sp>
        <p:nvSpPr>
          <p:cNvPr id="2" name="TextBox 1">
            <a:extLst>
              <a:ext uri="{FF2B5EF4-FFF2-40B4-BE49-F238E27FC236}">
                <a16:creationId xmlns:a16="http://schemas.microsoft.com/office/drawing/2014/main" id="{B898ABAB-F5AC-2267-1E0A-525B32C619BA}"/>
              </a:ext>
            </a:extLst>
          </p:cNvPr>
          <p:cNvSpPr txBox="1"/>
          <p:nvPr/>
        </p:nvSpPr>
        <p:spPr>
          <a:xfrm>
            <a:off x="319314" y="5529943"/>
            <a:ext cx="11553371" cy="1015663"/>
          </a:xfrm>
          <a:prstGeom prst="rect">
            <a:avLst/>
          </a:prstGeom>
          <a:noFill/>
        </p:spPr>
        <p:txBody>
          <a:bodyPr wrap="square" rtlCol="0">
            <a:spAutoFit/>
          </a:bodyPr>
          <a:lstStyle/>
          <a:p>
            <a:pPr algn="ctr"/>
            <a:r>
              <a:rPr lang="en-US" sz="6000" dirty="0">
                <a:ln>
                  <a:solidFill>
                    <a:sysClr val="windowText" lastClr="000000"/>
                  </a:solidFill>
                </a:ln>
                <a:solidFill>
                  <a:srgbClr val="FFFF00"/>
                </a:solidFill>
                <a:latin typeface="Amasis MT Pro Black" panose="02040A04050005020304" pitchFamily="18" charset="0"/>
              </a:rPr>
              <a:t>The Bread of Life Discourse</a:t>
            </a:r>
          </a:p>
        </p:txBody>
      </p:sp>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a:t>
            </a:r>
            <a:r>
              <a:rPr lang="en-US" sz="5500" dirty="0">
                <a:solidFill>
                  <a:srgbClr val="FFFF00"/>
                </a:solidFill>
              </a:rPr>
              <a:t>Receiving</a:t>
            </a:r>
            <a:r>
              <a:rPr lang="en-US" sz="5500" dirty="0"/>
              <a:t> </a:t>
            </a:r>
            <a:br>
              <a:rPr lang="en-US" sz="5500" dirty="0"/>
            </a:br>
            <a:r>
              <a:rPr lang="en-US" sz="5500" dirty="0"/>
              <a:t>the </a:t>
            </a:r>
            <a:r>
              <a:rPr lang="en-US" sz="5500" dirty="0">
                <a:solidFill>
                  <a:srgbClr val="FFFF00"/>
                </a:solidFill>
              </a:rPr>
              <a:t>Bread</a:t>
            </a:r>
            <a:r>
              <a:rPr lang="en-US" sz="5500" dirty="0"/>
              <a:t> of Life.</a:t>
            </a:r>
          </a:p>
        </p:txBody>
      </p:sp>
    </p:spTree>
    <p:extLst>
      <p:ext uri="{BB962C8B-B14F-4D97-AF65-F5344CB8AC3E}">
        <p14:creationId xmlns:p14="http://schemas.microsoft.com/office/powerpoint/2010/main" val="52439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21DE-8A40-24ED-121B-D94962B58CA2}"/>
              </a:ext>
            </a:extLst>
          </p:cNvPr>
          <p:cNvSpPr>
            <a:spLocks noGrp="1"/>
          </p:cNvSpPr>
          <p:nvPr>
            <p:ph type="title"/>
          </p:nvPr>
        </p:nvSpPr>
        <p:spPr/>
        <p:txBody>
          <a:bodyPr/>
          <a:lstStyle/>
          <a:p>
            <a:pPr algn="l"/>
            <a:r>
              <a:rPr lang="en-US" dirty="0"/>
              <a:t>Listen for misconceptions corrected.</a:t>
            </a:r>
          </a:p>
        </p:txBody>
      </p:sp>
      <p:sp>
        <p:nvSpPr>
          <p:cNvPr id="3" name="Content Placeholder 2">
            <a:extLst>
              <a:ext uri="{FF2B5EF4-FFF2-40B4-BE49-F238E27FC236}">
                <a16:creationId xmlns:a16="http://schemas.microsoft.com/office/drawing/2014/main" id="{4518E3BB-6FE5-DB80-7375-927350472771}"/>
              </a:ext>
            </a:extLst>
          </p:cNvPr>
          <p:cNvSpPr>
            <a:spLocks noGrp="1"/>
          </p:cNvSpPr>
          <p:nvPr>
            <p:ph idx="1"/>
          </p:nvPr>
        </p:nvSpPr>
        <p:spPr>
          <a:xfrm>
            <a:off x="1536700" y="1869167"/>
            <a:ext cx="9118600" cy="4351338"/>
          </a:xfrm>
        </p:spPr>
        <p:txBody>
          <a:bodyPr/>
          <a:lstStyle/>
          <a:p>
            <a:pPr marL="0" indent="0" algn="ctr">
              <a:buNone/>
            </a:pPr>
            <a:r>
              <a:rPr lang="en-US" dirty="0"/>
              <a:t>John 6:32-37 (NIV)   Jesus said to them, "I tell you the truth, it is not Moses who has given you the bread from heaven, but it is my Father who gives you the true bread from heaven. 33  For the bread of God is he who comes down from</a:t>
            </a:r>
          </a:p>
        </p:txBody>
      </p:sp>
    </p:spTree>
    <p:extLst>
      <p:ext uri="{BB962C8B-B14F-4D97-AF65-F5344CB8AC3E}">
        <p14:creationId xmlns:p14="http://schemas.microsoft.com/office/powerpoint/2010/main" val="10574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9FC66-2C1F-3431-DBC9-2F156FC28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7EC9B2-C86B-A8C9-4A2F-A016D18A4E21}"/>
              </a:ext>
            </a:extLst>
          </p:cNvPr>
          <p:cNvSpPr>
            <a:spLocks noGrp="1"/>
          </p:cNvSpPr>
          <p:nvPr>
            <p:ph type="title"/>
          </p:nvPr>
        </p:nvSpPr>
        <p:spPr/>
        <p:txBody>
          <a:bodyPr/>
          <a:lstStyle/>
          <a:p>
            <a:pPr algn="l"/>
            <a:r>
              <a:rPr lang="en-US" dirty="0"/>
              <a:t>Listen for misconceptions corrected.</a:t>
            </a:r>
          </a:p>
        </p:txBody>
      </p:sp>
      <p:sp>
        <p:nvSpPr>
          <p:cNvPr id="3" name="Content Placeholder 2">
            <a:extLst>
              <a:ext uri="{FF2B5EF4-FFF2-40B4-BE49-F238E27FC236}">
                <a16:creationId xmlns:a16="http://schemas.microsoft.com/office/drawing/2014/main" id="{ADCA5C26-B104-5CEB-4F62-0B4F18BF7A2F}"/>
              </a:ext>
            </a:extLst>
          </p:cNvPr>
          <p:cNvSpPr>
            <a:spLocks noGrp="1"/>
          </p:cNvSpPr>
          <p:nvPr>
            <p:ph idx="1"/>
          </p:nvPr>
        </p:nvSpPr>
        <p:spPr>
          <a:xfrm>
            <a:off x="1536700" y="1869167"/>
            <a:ext cx="9118600" cy="4351338"/>
          </a:xfrm>
        </p:spPr>
        <p:txBody>
          <a:bodyPr/>
          <a:lstStyle/>
          <a:p>
            <a:pPr marL="0" indent="0" algn="ctr">
              <a:buNone/>
            </a:pPr>
            <a:r>
              <a:rPr lang="en-US" dirty="0"/>
              <a:t>heaven and gives life to the world." 34  "Sir," they said, "from now on give us this bread." 35  Then Jesus declared, "I am the bread of life. He who comes to me will never go hungry, and he who believes in me will never be thirsty. 36  But as I told </a:t>
            </a:r>
          </a:p>
        </p:txBody>
      </p:sp>
    </p:spTree>
    <p:extLst>
      <p:ext uri="{BB962C8B-B14F-4D97-AF65-F5344CB8AC3E}">
        <p14:creationId xmlns:p14="http://schemas.microsoft.com/office/powerpoint/2010/main" val="2953788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D3B8A-3E65-513D-64E1-7CF11FA45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62900-44F9-29E3-5445-4A26E9076113}"/>
              </a:ext>
            </a:extLst>
          </p:cNvPr>
          <p:cNvSpPr>
            <a:spLocks noGrp="1"/>
          </p:cNvSpPr>
          <p:nvPr>
            <p:ph type="title"/>
          </p:nvPr>
        </p:nvSpPr>
        <p:spPr/>
        <p:txBody>
          <a:bodyPr/>
          <a:lstStyle/>
          <a:p>
            <a:pPr algn="l"/>
            <a:r>
              <a:rPr lang="en-US" dirty="0"/>
              <a:t>Listen for misconceptions corrected.</a:t>
            </a:r>
          </a:p>
        </p:txBody>
      </p:sp>
      <p:sp>
        <p:nvSpPr>
          <p:cNvPr id="3" name="Content Placeholder 2">
            <a:extLst>
              <a:ext uri="{FF2B5EF4-FFF2-40B4-BE49-F238E27FC236}">
                <a16:creationId xmlns:a16="http://schemas.microsoft.com/office/drawing/2014/main" id="{C338A9E7-7DD9-7A71-D25D-18A97F816452}"/>
              </a:ext>
            </a:extLst>
          </p:cNvPr>
          <p:cNvSpPr>
            <a:spLocks noGrp="1"/>
          </p:cNvSpPr>
          <p:nvPr>
            <p:ph idx="1"/>
          </p:nvPr>
        </p:nvSpPr>
        <p:spPr>
          <a:xfrm>
            <a:off x="1536700" y="2496457"/>
            <a:ext cx="9118600" cy="3724048"/>
          </a:xfrm>
        </p:spPr>
        <p:txBody>
          <a:bodyPr/>
          <a:lstStyle/>
          <a:p>
            <a:pPr marL="0" indent="0" algn="ctr">
              <a:buNone/>
            </a:pPr>
            <a:r>
              <a:rPr lang="en-US" dirty="0"/>
              <a:t> you have seen me and still you do not believe. 37  All that the Father gives me will come to me, and whoever comes to me I will never drive away.</a:t>
            </a:r>
          </a:p>
        </p:txBody>
      </p:sp>
      <p:pic>
        <p:nvPicPr>
          <p:cNvPr id="4" name="Picture 3">
            <a:extLst>
              <a:ext uri="{FF2B5EF4-FFF2-40B4-BE49-F238E27FC236}">
                <a16:creationId xmlns:a16="http://schemas.microsoft.com/office/drawing/2014/main" id="{D2A65625-A2B2-0973-258E-5D5322D2CB54}"/>
              </a:ext>
            </a:extLst>
          </p:cNvPr>
          <p:cNvPicPr>
            <a:picLocks noChangeAspect="1"/>
          </p:cNvPicPr>
          <p:nvPr/>
        </p:nvPicPr>
        <p:blipFill>
          <a:blip r:embed="rId2"/>
          <a:stretch>
            <a:fillRect/>
          </a:stretch>
        </p:blipFill>
        <p:spPr>
          <a:xfrm>
            <a:off x="5096000" y="5027857"/>
            <a:ext cx="2000000" cy="285714"/>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3802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03B8-44E8-BA24-3BA6-B7A9B03AF57D}"/>
              </a:ext>
            </a:extLst>
          </p:cNvPr>
          <p:cNvSpPr>
            <a:spLocks noGrp="1"/>
          </p:cNvSpPr>
          <p:nvPr>
            <p:ph type="title"/>
          </p:nvPr>
        </p:nvSpPr>
        <p:spPr/>
        <p:txBody>
          <a:bodyPr/>
          <a:lstStyle/>
          <a:p>
            <a:r>
              <a:rPr lang="en-US" dirty="0"/>
              <a:t>Receiving the Bread of Life</a:t>
            </a:r>
          </a:p>
        </p:txBody>
      </p:sp>
      <p:sp>
        <p:nvSpPr>
          <p:cNvPr id="3" name="Content Placeholder 2">
            <a:extLst>
              <a:ext uri="{FF2B5EF4-FFF2-40B4-BE49-F238E27FC236}">
                <a16:creationId xmlns:a16="http://schemas.microsoft.com/office/drawing/2014/main" id="{B9D31692-5967-1B40-9E79-21DE7D6D5059}"/>
              </a:ext>
            </a:extLst>
          </p:cNvPr>
          <p:cNvSpPr>
            <a:spLocks noGrp="1"/>
          </p:cNvSpPr>
          <p:nvPr>
            <p:ph idx="1"/>
          </p:nvPr>
        </p:nvSpPr>
        <p:spPr/>
        <p:txBody>
          <a:bodyPr/>
          <a:lstStyle/>
          <a:p>
            <a:r>
              <a:rPr lang="en-US" dirty="0">
                <a:solidFill>
                  <a:srgbClr val="C00000"/>
                </a:solidFill>
              </a:rPr>
              <a:t>Note the misconception Jesus corrected:</a:t>
            </a:r>
          </a:p>
          <a:p>
            <a:pPr lvl="1"/>
            <a:r>
              <a:rPr lang="en-US" sz="3600" dirty="0">
                <a:solidFill>
                  <a:srgbClr val="C00000"/>
                </a:solidFill>
              </a:rPr>
              <a:t>Moses wasn't the one who supplied manna</a:t>
            </a:r>
          </a:p>
          <a:p>
            <a:pPr lvl="1"/>
            <a:r>
              <a:rPr lang="en-US" sz="3600" dirty="0">
                <a:solidFill>
                  <a:srgbClr val="C00000"/>
                </a:solidFill>
              </a:rPr>
              <a:t>It was </a:t>
            </a:r>
            <a:r>
              <a:rPr lang="en-US" sz="3600" i="1" dirty="0">
                <a:solidFill>
                  <a:srgbClr val="C00000"/>
                </a:solidFill>
              </a:rPr>
              <a:t>God the Father</a:t>
            </a:r>
            <a:r>
              <a:rPr lang="en-US" sz="3600" dirty="0">
                <a:solidFill>
                  <a:srgbClr val="C00000"/>
                </a:solidFill>
              </a:rPr>
              <a:t> who supplied the "bread from heaven"</a:t>
            </a:r>
          </a:p>
          <a:p>
            <a:r>
              <a:rPr lang="en-US" dirty="0">
                <a:solidFill>
                  <a:srgbClr val="C00000"/>
                </a:solidFill>
              </a:rPr>
              <a:t>Jesus then makes the transition from physical bread to spiritual … "I am the bread of life." </a:t>
            </a:r>
          </a:p>
        </p:txBody>
      </p:sp>
    </p:spTree>
    <p:extLst>
      <p:ext uri="{BB962C8B-B14F-4D97-AF65-F5344CB8AC3E}">
        <p14:creationId xmlns:p14="http://schemas.microsoft.com/office/powerpoint/2010/main" val="60706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309B-DFE7-B2DA-F1AD-609CFB407880}"/>
              </a:ext>
            </a:extLst>
          </p:cNvPr>
          <p:cNvSpPr>
            <a:spLocks noGrp="1"/>
          </p:cNvSpPr>
          <p:nvPr>
            <p:ph type="title"/>
          </p:nvPr>
        </p:nvSpPr>
        <p:spPr/>
        <p:txBody>
          <a:bodyPr/>
          <a:lstStyle/>
          <a:p>
            <a:r>
              <a:rPr lang="en-US" dirty="0"/>
              <a:t>Receiving the Bread of Life</a:t>
            </a:r>
          </a:p>
        </p:txBody>
      </p:sp>
      <p:sp>
        <p:nvSpPr>
          <p:cNvPr id="3" name="Content Placeholder 2">
            <a:extLst>
              <a:ext uri="{FF2B5EF4-FFF2-40B4-BE49-F238E27FC236}">
                <a16:creationId xmlns:a16="http://schemas.microsoft.com/office/drawing/2014/main" id="{C30D1B7B-48E1-8855-4BCC-67FDB4815ECA}"/>
              </a:ext>
            </a:extLst>
          </p:cNvPr>
          <p:cNvSpPr>
            <a:spLocks noGrp="1"/>
          </p:cNvSpPr>
          <p:nvPr>
            <p:ph idx="1"/>
          </p:nvPr>
        </p:nvSpPr>
        <p:spPr/>
        <p:txBody>
          <a:bodyPr/>
          <a:lstStyle/>
          <a:p>
            <a:r>
              <a:rPr lang="en-US" dirty="0"/>
              <a:t>How is Jesus like bread?</a:t>
            </a:r>
          </a:p>
          <a:p>
            <a:r>
              <a:rPr lang="en-US" dirty="0"/>
              <a:t>What did Jesus say would be the results of coming to Him?  </a:t>
            </a:r>
          </a:p>
          <a:p>
            <a:endParaRPr lang="en-US" dirty="0"/>
          </a:p>
        </p:txBody>
      </p:sp>
      <p:sp>
        <p:nvSpPr>
          <p:cNvPr id="4" name="TextBox 3">
            <a:extLst>
              <a:ext uri="{FF2B5EF4-FFF2-40B4-BE49-F238E27FC236}">
                <a16:creationId xmlns:a16="http://schemas.microsoft.com/office/drawing/2014/main" id="{CAD527CF-282B-8145-9AB1-5657A2B8B54F}"/>
              </a:ext>
            </a:extLst>
          </p:cNvPr>
          <p:cNvSpPr txBox="1"/>
          <p:nvPr/>
        </p:nvSpPr>
        <p:spPr>
          <a:xfrm>
            <a:off x="838200" y="3903323"/>
            <a:ext cx="10515600" cy="2308324"/>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dirty="0"/>
              <a:t>He who comes to me will never go hungry, and he who believes in me will never be thirsty. …  All that the Father gives me will come to me, and whoever comes to me I will never drive away.  </a:t>
            </a:r>
          </a:p>
        </p:txBody>
      </p:sp>
    </p:spTree>
    <p:extLst>
      <p:ext uri="{BB962C8B-B14F-4D97-AF65-F5344CB8AC3E}">
        <p14:creationId xmlns:p14="http://schemas.microsoft.com/office/powerpoint/2010/main" val="216821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9CE3B-D2E8-B4B6-19D5-21EB626D14B5}"/>
              </a:ext>
            </a:extLst>
          </p:cNvPr>
          <p:cNvSpPr>
            <a:spLocks noGrp="1"/>
          </p:cNvSpPr>
          <p:nvPr>
            <p:ph type="title"/>
          </p:nvPr>
        </p:nvSpPr>
        <p:spPr/>
        <p:txBody>
          <a:bodyPr/>
          <a:lstStyle/>
          <a:p>
            <a:r>
              <a:rPr lang="en-US" dirty="0"/>
              <a:t>Receiving the Bread of Life</a:t>
            </a:r>
          </a:p>
        </p:txBody>
      </p:sp>
      <p:sp>
        <p:nvSpPr>
          <p:cNvPr id="3" name="Content Placeholder 2">
            <a:extLst>
              <a:ext uri="{FF2B5EF4-FFF2-40B4-BE49-F238E27FC236}">
                <a16:creationId xmlns:a16="http://schemas.microsoft.com/office/drawing/2014/main" id="{95B208BF-F9D4-74C1-705F-BE21B46C470D}"/>
              </a:ext>
            </a:extLst>
          </p:cNvPr>
          <p:cNvSpPr>
            <a:spLocks noGrp="1"/>
          </p:cNvSpPr>
          <p:nvPr>
            <p:ph idx="1"/>
          </p:nvPr>
        </p:nvSpPr>
        <p:spPr/>
        <p:txBody>
          <a:bodyPr/>
          <a:lstStyle/>
          <a:p>
            <a:r>
              <a:rPr lang="en-US" dirty="0"/>
              <a:t>What does this " I Am" statement teach us about Jesus' nature and character?</a:t>
            </a:r>
          </a:p>
          <a:p>
            <a:r>
              <a:rPr lang="en-US" dirty="0"/>
              <a:t>How does Jesus being the “bread of life” go beyond the “energy drink” pick-me-up?</a:t>
            </a:r>
          </a:p>
          <a:p>
            <a:r>
              <a:rPr lang="en-US" dirty="0"/>
              <a:t>What does “receiving” the Bread of Life look in your daily rhythms of prayer, worship, and dependence?</a:t>
            </a:r>
          </a:p>
          <a:p>
            <a:endParaRPr lang="en-US" dirty="0"/>
          </a:p>
        </p:txBody>
      </p:sp>
    </p:spTree>
    <p:extLst>
      <p:ext uri="{BB962C8B-B14F-4D97-AF65-F5344CB8AC3E}">
        <p14:creationId xmlns:p14="http://schemas.microsoft.com/office/powerpoint/2010/main" val="103635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685800"/>
            <a:ext cx="12188825" cy="4419600"/>
          </a:xfrm>
        </p:spPr>
        <p:txBody>
          <a:bodyPr anchor="b">
            <a:noAutofit/>
          </a:bodyPr>
          <a:lstStyle/>
          <a:p>
            <a:pPr>
              <a:lnSpc>
                <a:spcPct val="150000"/>
              </a:lnSpc>
              <a:spcAft>
                <a:spcPts val="0"/>
              </a:spcAft>
            </a:pPr>
            <a:r>
              <a:rPr lang="en-US" sz="5500" dirty="0"/>
              <a:t>3. </a:t>
            </a:r>
            <a:r>
              <a:rPr lang="en-US" sz="5500" dirty="0">
                <a:solidFill>
                  <a:srgbClr val="FFFF00"/>
                </a:solidFill>
              </a:rPr>
              <a:t>Surrendering</a:t>
            </a:r>
            <a:r>
              <a:rPr lang="en-US" sz="5500" dirty="0"/>
              <a:t> to the </a:t>
            </a:r>
            <a:br>
              <a:rPr lang="en-US" sz="5500" dirty="0"/>
            </a:br>
            <a:r>
              <a:rPr lang="en-US" sz="5500" dirty="0">
                <a:solidFill>
                  <a:srgbClr val="FFFF00"/>
                </a:solidFill>
              </a:rPr>
              <a:t>Bread</a:t>
            </a:r>
            <a:r>
              <a:rPr lang="en-US" sz="5500" dirty="0"/>
              <a:t> of </a:t>
            </a:r>
            <a:r>
              <a:rPr lang="en-US" sz="5500" dirty="0">
                <a:solidFill>
                  <a:srgbClr val="FFFF00"/>
                </a:solidFill>
              </a:rPr>
              <a:t>Life</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722D4-9DF0-8315-2694-FEEE2F196138}"/>
              </a:ext>
            </a:extLst>
          </p:cNvPr>
          <p:cNvSpPr>
            <a:spLocks noGrp="1"/>
          </p:cNvSpPr>
          <p:nvPr>
            <p:ph type="title"/>
          </p:nvPr>
        </p:nvSpPr>
        <p:spPr/>
        <p:txBody>
          <a:bodyPr/>
          <a:lstStyle/>
          <a:p>
            <a:pPr algn="l"/>
            <a:r>
              <a:rPr lang="en-US" dirty="0"/>
              <a:t>Listen for a strong reaction.</a:t>
            </a:r>
          </a:p>
        </p:txBody>
      </p:sp>
      <p:sp>
        <p:nvSpPr>
          <p:cNvPr id="3" name="Content Placeholder 2">
            <a:extLst>
              <a:ext uri="{FF2B5EF4-FFF2-40B4-BE49-F238E27FC236}">
                <a16:creationId xmlns:a16="http://schemas.microsoft.com/office/drawing/2014/main" id="{3DDD1924-B88E-2689-2E33-9FBE0CEDDEFA}"/>
              </a:ext>
            </a:extLst>
          </p:cNvPr>
          <p:cNvSpPr>
            <a:spLocks noGrp="1"/>
          </p:cNvSpPr>
          <p:nvPr>
            <p:ph idx="1"/>
          </p:nvPr>
        </p:nvSpPr>
        <p:spPr>
          <a:xfrm>
            <a:off x="1113971" y="1690688"/>
            <a:ext cx="9742714" cy="4351338"/>
          </a:xfrm>
        </p:spPr>
        <p:txBody>
          <a:bodyPr/>
          <a:lstStyle/>
          <a:p>
            <a:pPr marL="0" indent="0" algn="ctr">
              <a:buNone/>
            </a:pPr>
            <a:r>
              <a:rPr lang="en-US" dirty="0"/>
              <a:t>John 6:44-56 (NIV)  "Stop grumbling among yourselves," Jesus answered. 44  "No one can come to me unless the Father who sent me draws him, and I will raise him up at the last day. 45  It is written in the Prophets: 'They will all be taught by God.' Everyone who listens to the Father and learns from him comes to me. … 47  I tell you the truth, </a:t>
            </a:r>
          </a:p>
        </p:txBody>
      </p:sp>
    </p:spTree>
    <p:extLst>
      <p:ext uri="{BB962C8B-B14F-4D97-AF65-F5344CB8AC3E}">
        <p14:creationId xmlns:p14="http://schemas.microsoft.com/office/powerpoint/2010/main" val="11679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50767-0AA7-4568-EC29-F40A675DB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E3B80-4271-1EE4-DA20-B01BA49278B8}"/>
              </a:ext>
            </a:extLst>
          </p:cNvPr>
          <p:cNvSpPr>
            <a:spLocks noGrp="1"/>
          </p:cNvSpPr>
          <p:nvPr>
            <p:ph type="title"/>
          </p:nvPr>
        </p:nvSpPr>
        <p:spPr/>
        <p:txBody>
          <a:bodyPr/>
          <a:lstStyle/>
          <a:p>
            <a:pPr algn="l"/>
            <a:r>
              <a:rPr lang="en-US" dirty="0"/>
              <a:t>Listen for a strong reaction.</a:t>
            </a:r>
          </a:p>
        </p:txBody>
      </p:sp>
      <p:sp>
        <p:nvSpPr>
          <p:cNvPr id="3" name="Content Placeholder 2">
            <a:extLst>
              <a:ext uri="{FF2B5EF4-FFF2-40B4-BE49-F238E27FC236}">
                <a16:creationId xmlns:a16="http://schemas.microsoft.com/office/drawing/2014/main" id="{A2DEAFA4-8C27-D5CD-CC21-211AFC5ADFBF}"/>
              </a:ext>
            </a:extLst>
          </p:cNvPr>
          <p:cNvSpPr>
            <a:spLocks noGrp="1"/>
          </p:cNvSpPr>
          <p:nvPr>
            <p:ph idx="1"/>
          </p:nvPr>
        </p:nvSpPr>
        <p:spPr>
          <a:xfrm>
            <a:off x="1113971" y="1690688"/>
            <a:ext cx="9742714" cy="4351338"/>
          </a:xfrm>
        </p:spPr>
        <p:txBody>
          <a:bodyPr/>
          <a:lstStyle/>
          <a:p>
            <a:pPr marL="0" indent="0" algn="ctr">
              <a:buNone/>
            </a:pPr>
            <a:r>
              <a:rPr lang="en-US" dirty="0"/>
              <a:t>he who believes has everlasting life.  48  I am the bread of life. …. 51  I am the living bread that came down from heaven. If anyone eats of this bread, he will live forever. This bread is my flesh, which I will give for the life of the world." 52  Then the Jews began to argue sharply among themselves, "How can this man give us his flesh to eat?“  53  Jesus</a:t>
            </a:r>
          </a:p>
        </p:txBody>
      </p:sp>
    </p:spTree>
    <p:extLst>
      <p:ext uri="{BB962C8B-B14F-4D97-AF65-F5344CB8AC3E}">
        <p14:creationId xmlns:p14="http://schemas.microsoft.com/office/powerpoint/2010/main" val="185834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F6DBD-4CCF-B740-886E-8CCFA607FDC3}"/>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AB3F2943-3F07-5845-5930-D0D973E8D330}"/>
              </a:ext>
            </a:extLst>
          </p:cNvPr>
          <p:cNvGrpSpPr/>
          <p:nvPr/>
        </p:nvGrpSpPr>
        <p:grpSpPr>
          <a:xfrm>
            <a:off x="2849598" y="1567542"/>
            <a:ext cx="6492803" cy="4284827"/>
            <a:chOff x="2849598" y="1567542"/>
            <a:chExt cx="6492803" cy="4284827"/>
          </a:xfrm>
        </p:grpSpPr>
        <p:pic>
          <p:nvPicPr>
            <p:cNvPr id="6" name="Picture 5">
              <a:extLst>
                <a:ext uri="{FF2B5EF4-FFF2-40B4-BE49-F238E27FC236}">
                  <a16:creationId xmlns:a16="http://schemas.microsoft.com/office/drawing/2014/main" id="{EB5486F9-E2ED-157B-E8BF-E00503FA0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14714"/>
              <a:ext cx="5714286" cy="3228571"/>
            </a:xfrm>
            <a:prstGeom prst="rect">
              <a:avLst/>
            </a:prstGeom>
            <a:ln>
              <a:noFill/>
            </a:ln>
            <a:effectLst>
              <a:outerShdw blurRad="292100" dist="139700" dir="2700000" algn="tl" rotWithShape="0">
                <a:srgbClr val="333333">
                  <a:alpha val="65000"/>
                </a:srgbClr>
              </a:outerShdw>
            </a:effectLst>
          </p:spPr>
        </p:pic>
        <p:pic>
          <p:nvPicPr>
            <p:cNvPr id="8" name="Picture 7">
              <a:hlinkClick r:id="rId3"/>
              <a:extLst>
                <a:ext uri="{FF2B5EF4-FFF2-40B4-BE49-F238E27FC236}">
                  <a16:creationId xmlns:a16="http://schemas.microsoft.com/office/drawing/2014/main" id="{7499A0B1-B5BC-C3F2-52A6-6E496A0C3A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67542"/>
              <a:ext cx="6492803" cy="4284827"/>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E5CF63C0-F18A-55F9-1F32-DBF47F08460C}"/>
              </a:ext>
            </a:extLst>
          </p:cNvPr>
          <p:cNvSpPr txBox="1"/>
          <p:nvPr/>
        </p:nvSpPr>
        <p:spPr>
          <a:xfrm>
            <a:off x="3295827" y="5903295"/>
            <a:ext cx="5600343"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75284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B0A9E-D382-34B7-1678-AE9F9BC8A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92A80-73DA-BE0E-B60D-E8D0A1912D71}"/>
              </a:ext>
            </a:extLst>
          </p:cNvPr>
          <p:cNvSpPr>
            <a:spLocks noGrp="1"/>
          </p:cNvSpPr>
          <p:nvPr>
            <p:ph type="title"/>
          </p:nvPr>
        </p:nvSpPr>
        <p:spPr/>
        <p:txBody>
          <a:bodyPr/>
          <a:lstStyle/>
          <a:p>
            <a:pPr algn="l"/>
            <a:r>
              <a:rPr lang="en-US" dirty="0"/>
              <a:t>Listen for a strong reaction.</a:t>
            </a:r>
          </a:p>
        </p:txBody>
      </p:sp>
      <p:sp>
        <p:nvSpPr>
          <p:cNvPr id="3" name="Content Placeholder 2">
            <a:extLst>
              <a:ext uri="{FF2B5EF4-FFF2-40B4-BE49-F238E27FC236}">
                <a16:creationId xmlns:a16="http://schemas.microsoft.com/office/drawing/2014/main" id="{EC511BDB-10F1-C868-F8F0-B1530464E88B}"/>
              </a:ext>
            </a:extLst>
          </p:cNvPr>
          <p:cNvSpPr>
            <a:spLocks noGrp="1"/>
          </p:cNvSpPr>
          <p:nvPr>
            <p:ph idx="1"/>
          </p:nvPr>
        </p:nvSpPr>
        <p:spPr>
          <a:xfrm>
            <a:off x="1113971" y="1690688"/>
            <a:ext cx="9742714" cy="4351338"/>
          </a:xfrm>
        </p:spPr>
        <p:txBody>
          <a:bodyPr/>
          <a:lstStyle/>
          <a:p>
            <a:pPr marL="0" indent="0" algn="ctr">
              <a:buNone/>
            </a:pPr>
            <a:r>
              <a:rPr lang="en-US" dirty="0"/>
              <a:t>said to them, "I tell you the truth, unless you eat the flesh of the Son of Man and drink his blood, you have no life in you. 54  Whoever eats my flesh and drinks my blood has eternal life, and I will raise him up at the last day. 55  For my flesh is real food and my blood is real drink. 56  Whoever eats my flesh and drinks my blood remains in me, and I in him</a:t>
            </a:r>
          </a:p>
        </p:txBody>
      </p:sp>
    </p:spTree>
    <p:extLst>
      <p:ext uri="{BB962C8B-B14F-4D97-AF65-F5344CB8AC3E}">
        <p14:creationId xmlns:p14="http://schemas.microsoft.com/office/powerpoint/2010/main" val="1799331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802E-F016-1B4D-8615-DA4F0FB3942C}"/>
              </a:ext>
            </a:extLst>
          </p:cNvPr>
          <p:cNvSpPr>
            <a:spLocks noGrp="1"/>
          </p:cNvSpPr>
          <p:nvPr>
            <p:ph type="title"/>
          </p:nvPr>
        </p:nvSpPr>
        <p:spPr/>
        <p:txBody>
          <a:bodyPr/>
          <a:lstStyle/>
          <a:p>
            <a:r>
              <a:rPr lang="en-US" dirty="0"/>
              <a:t>Surrendering to the Bread of Life</a:t>
            </a:r>
          </a:p>
        </p:txBody>
      </p:sp>
      <p:sp>
        <p:nvSpPr>
          <p:cNvPr id="3" name="Content Placeholder 2">
            <a:extLst>
              <a:ext uri="{FF2B5EF4-FFF2-40B4-BE49-F238E27FC236}">
                <a16:creationId xmlns:a16="http://schemas.microsoft.com/office/drawing/2014/main" id="{D7D903D0-3D4D-0D1D-02DF-69933E48CDE6}"/>
              </a:ext>
            </a:extLst>
          </p:cNvPr>
          <p:cNvSpPr>
            <a:spLocks noGrp="1"/>
          </p:cNvSpPr>
          <p:nvPr>
            <p:ph idx="1"/>
          </p:nvPr>
        </p:nvSpPr>
        <p:spPr/>
        <p:txBody>
          <a:bodyPr/>
          <a:lstStyle/>
          <a:p>
            <a:r>
              <a:rPr lang="en-US" dirty="0"/>
              <a:t>Jesus says no one can come to Him unless the Father draws them. What do you think that means?</a:t>
            </a:r>
          </a:p>
          <a:p>
            <a:r>
              <a:rPr lang="en-US" dirty="0"/>
              <a:t>What does Jesus mean when He calls Himself the “bread of life”?</a:t>
            </a:r>
          </a:p>
          <a:p>
            <a:endParaRPr lang="en-US" dirty="0"/>
          </a:p>
        </p:txBody>
      </p:sp>
    </p:spTree>
    <p:extLst>
      <p:ext uri="{BB962C8B-B14F-4D97-AF65-F5344CB8AC3E}">
        <p14:creationId xmlns:p14="http://schemas.microsoft.com/office/powerpoint/2010/main" val="122308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F44DF-6CA3-7A1F-02AB-0930933B3BCD}"/>
              </a:ext>
            </a:extLst>
          </p:cNvPr>
          <p:cNvSpPr>
            <a:spLocks noGrp="1"/>
          </p:cNvSpPr>
          <p:nvPr>
            <p:ph type="title"/>
          </p:nvPr>
        </p:nvSpPr>
        <p:spPr/>
        <p:txBody>
          <a:bodyPr/>
          <a:lstStyle/>
          <a:p>
            <a:r>
              <a:rPr lang="en-US" dirty="0"/>
              <a:t>Surrendering to the Bread of Life</a:t>
            </a:r>
          </a:p>
        </p:txBody>
      </p:sp>
      <p:sp>
        <p:nvSpPr>
          <p:cNvPr id="3" name="Content Placeholder 2">
            <a:extLst>
              <a:ext uri="{FF2B5EF4-FFF2-40B4-BE49-F238E27FC236}">
                <a16:creationId xmlns:a16="http://schemas.microsoft.com/office/drawing/2014/main" id="{99CD2252-E063-2556-873F-A0DB271B0952}"/>
              </a:ext>
            </a:extLst>
          </p:cNvPr>
          <p:cNvSpPr>
            <a:spLocks noGrp="1"/>
          </p:cNvSpPr>
          <p:nvPr>
            <p:ph idx="1"/>
          </p:nvPr>
        </p:nvSpPr>
        <p:spPr/>
        <p:txBody>
          <a:bodyPr/>
          <a:lstStyle/>
          <a:p>
            <a:r>
              <a:rPr lang="en-US" dirty="0"/>
              <a:t>Why do the people react so strongly to Jesus’ words about eating His flesh and drinking His blood?</a:t>
            </a:r>
          </a:p>
          <a:p>
            <a:r>
              <a:rPr lang="en-US" dirty="0"/>
              <a:t>What would it look like for someone to treat Jesus as </a:t>
            </a:r>
            <a:r>
              <a:rPr lang="en-US" i="1" dirty="0"/>
              <a:t>essential</a:t>
            </a:r>
            <a:r>
              <a:rPr lang="en-US" dirty="0"/>
              <a:t> to life, not just helpful?</a:t>
            </a:r>
          </a:p>
          <a:p>
            <a:endParaRPr lang="en-US" dirty="0"/>
          </a:p>
        </p:txBody>
      </p:sp>
    </p:spTree>
    <p:extLst>
      <p:ext uri="{BB962C8B-B14F-4D97-AF65-F5344CB8AC3E}">
        <p14:creationId xmlns:p14="http://schemas.microsoft.com/office/powerpoint/2010/main" val="417034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98E7-238D-7E4C-CC0E-86AC9C23AE3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66AB6D6-59D8-B136-23F2-15C0E57BBEBF}"/>
              </a:ext>
            </a:extLst>
          </p:cNvPr>
          <p:cNvSpPr>
            <a:spLocks noGrp="1"/>
          </p:cNvSpPr>
          <p:nvPr>
            <p:ph idx="1"/>
          </p:nvPr>
        </p:nvSpPr>
        <p:spPr/>
        <p:txBody>
          <a:bodyPr/>
          <a:lstStyle/>
          <a:p>
            <a:r>
              <a:rPr lang="en-US" dirty="0"/>
              <a:t>Give it up</a:t>
            </a:r>
          </a:p>
          <a:p>
            <a:pPr lvl="1"/>
            <a:r>
              <a:rPr lang="en-US" sz="3600" dirty="0"/>
              <a:t>Identify something temporary you have been pursuing as a means of security – a possession, an achievement, etc.</a:t>
            </a:r>
          </a:p>
          <a:p>
            <a:pPr lvl="1"/>
            <a:r>
              <a:rPr lang="en-US" sz="3600" dirty="0"/>
              <a:t>Stop your pursuit</a:t>
            </a:r>
          </a:p>
          <a:p>
            <a:pPr lvl="1"/>
            <a:r>
              <a:rPr lang="en-US" sz="3600" dirty="0"/>
              <a:t>Repent and ask God to grant you true contentment in Jesus</a:t>
            </a:r>
          </a:p>
          <a:p>
            <a:endParaRPr lang="en-US" dirty="0"/>
          </a:p>
        </p:txBody>
      </p:sp>
    </p:spTree>
    <p:extLst>
      <p:ext uri="{BB962C8B-B14F-4D97-AF65-F5344CB8AC3E}">
        <p14:creationId xmlns:p14="http://schemas.microsoft.com/office/powerpoint/2010/main" val="1410046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0204F-9B17-E679-DA67-35B70D692E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6F453-E19F-450E-2A9A-6636CD0C203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3676D55-AEFE-0356-3205-714257F973F5}"/>
              </a:ext>
            </a:extLst>
          </p:cNvPr>
          <p:cNvSpPr>
            <a:spLocks noGrp="1"/>
          </p:cNvSpPr>
          <p:nvPr>
            <p:ph idx="1"/>
          </p:nvPr>
        </p:nvSpPr>
        <p:spPr>
          <a:xfrm>
            <a:off x="838200" y="2090057"/>
            <a:ext cx="10515600" cy="4086906"/>
          </a:xfrm>
        </p:spPr>
        <p:txBody>
          <a:bodyPr/>
          <a:lstStyle/>
          <a:p>
            <a:r>
              <a:rPr lang="en-US" dirty="0"/>
              <a:t>Give thanks</a:t>
            </a:r>
          </a:p>
          <a:p>
            <a:pPr lvl="1"/>
            <a:r>
              <a:rPr lang="en-US" sz="3600" dirty="0"/>
              <a:t>Commit to expressing gratitude this week when others serve or bless you</a:t>
            </a:r>
          </a:p>
          <a:p>
            <a:pPr lvl="1"/>
            <a:r>
              <a:rPr lang="en-US" sz="3600" dirty="0"/>
              <a:t>Thankfulness is a great way to avoid self-centeredness and promote satisfaction</a:t>
            </a:r>
          </a:p>
          <a:p>
            <a:endParaRPr lang="en-US" dirty="0"/>
          </a:p>
        </p:txBody>
      </p:sp>
    </p:spTree>
    <p:extLst>
      <p:ext uri="{BB962C8B-B14F-4D97-AF65-F5344CB8AC3E}">
        <p14:creationId xmlns:p14="http://schemas.microsoft.com/office/powerpoint/2010/main" val="31752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A3A29-93AC-66D0-0DB2-C2854579E1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CC38A1-F00E-9626-F2BF-0777D27C22B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BE283F1-EB38-17B8-7564-05C28FC0C1E2}"/>
              </a:ext>
            </a:extLst>
          </p:cNvPr>
          <p:cNvSpPr>
            <a:spLocks noGrp="1"/>
          </p:cNvSpPr>
          <p:nvPr>
            <p:ph idx="1"/>
          </p:nvPr>
        </p:nvSpPr>
        <p:spPr/>
        <p:txBody>
          <a:bodyPr/>
          <a:lstStyle/>
          <a:p>
            <a:r>
              <a:rPr lang="en-US" dirty="0"/>
              <a:t>Give it away</a:t>
            </a:r>
          </a:p>
          <a:p>
            <a:pPr lvl="1"/>
            <a:r>
              <a:rPr lang="en-US" sz="3600" dirty="0"/>
              <a:t>Volunteer with a ministry that serves others in need</a:t>
            </a:r>
          </a:p>
          <a:p>
            <a:pPr lvl="1"/>
            <a:r>
              <a:rPr lang="en-US" sz="3600" dirty="0"/>
              <a:t>While doing so, share the gospel with someone</a:t>
            </a:r>
          </a:p>
          <a:p>
            <a:pPr lvl="1"/>
            <a:r>
              <a:rPr lang="en-US" sz="3600" dirty="0"/>
              <a:t>Use this Scripture passage to help them understand true satisfaction comes from Jesus Christ</a:t>
            </a:r>
          </a:p>
          <a:p>
            <a:endParaRPr lang="en-US" dirty="0"/>
          </a:p>
        </p:txBody>
      </p:sp>
    </p:spTree>
    <p:extLst>
      <p:ext uri="{BB962C8B-B14F-4D97-AF65-F5344CB8AC3E}">
        <p14:creationId xmlns:p14="http://schemas.microsoft.com/office/powerpoint/2010/main" val="339603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F215-730A-D4CA-9662-7D9955675BFF}"/>
              </a:ext>
            </a:extLst>
          </p:cNvPr>
          <p:cNvSpPr>
            <a:spLocks noGrp="1"/>
          </p:cNvSpPr>
          <p:nvPr>
            <p:ph type="title"/>
          </p:nvPr>
        </p:nvSpPr>
        <p:spPr/>
        <p:txBody>
          <a:bodyPr/>
          <a:lstStyle/>
          <a:p>
            <a:r>
              <a:rPr lang="en-US" dirty="0"/>
              <a:t>Family Activities</a:t>
            </a:r>
          </a:p>
        </p:txBody>
      </p:sp>
      <p:pic>
        <p:nvPicPr>
          <p:cNvPr id="5" name="Picture 4">
            <a:extLst>
              <a:ext uri="{FF2B5EF4-FFF2-40B4-BE49-F238E27FC236}">
                <a16:creationId xmlns:a16="http://schemas.microsoft.com/office/drawing/2014/main" id="{36AF38E6-5AFB-02A3-CC1E-2C80CBCA8AF9}"/>
              </a:ext>
            </a:extLst>
          </p:cNvPr>
          <p:cNvPicPr>
            <a:picLocks noChangeAspect="1"/>
          </p:cNvPicPr>
          <p:nvPr/>
        </p:nvPicPr>
        <p:blipFill>
          <a:blip r:embed="rId2">
            <a:clrChange>
              <a:clrFrom>
                <a:srgbClr val="FF0000"/>
              </a:clrFrom>
              <a:clrTo>
                <a:srgbClr val="FF0000">
                  <a:alpha val="0"/>
                </a:srgbClr>
              </a:clrTo>
            </a:clrChange>
            <a:duotone>
              <a:prstClr val="black"/>
              <a:schemeClr val="accent6">
                <a:tint val="45000"/>
                <a:satMod val="400000"/>
              </a:schemeClr>
            </a:duotone>
          </a:blip>
          <a:stretch>
            <a:fillRect/>
          </a:stretch>
        </p:blipFill>
        <p:spPr>
          <a:xfrm>
            <a:off x="7095526" y="1206787"/>
            <a:ext cx="4947886" cy="5261654"/>
          </a:xfrm>
          <a:prstGeom prst="rect">
            <a:avLst/>
          </a:prstGeom>
          <a:scene3d>
            <a:camera prst="perspectiveHeroicExtremeLeftFacing"/>
            <a:lightRig rig="threePt" dir="t"/>
          </a:scene3d>
        </p:spPr>
      </p:pic>
      <p:pic>
        <p:nvPicPr>
          <p:cNvPr id="1026" name="Picture 2" descr="Senior Woman is Getting a Phone Call from Fraudster">
            <a:extLst>
              <a:ext uri="{FF2B5EF4-FFF2-40B4-BE49-F238E27FC236}">
                <a16:creationId xmlns:a16="http://schemas.microsoft.com/office/drawing/2014/main" id="{A854FD28-C98D-0B17-323A-CEEBED87C2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96000" y="1376195"/>
            <a:ext cx="1849555" cy="2750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Elliot) Boy is Talking on the Telephone">
            <a:extLst>
              <a:ext uri="{FF2B5EF4-FFF2-40B4-BE49-F238E27FC236}">
                <a16:creationId xmlns:a16="http://schemas.microsoft.com/office/drawing/2014/main" id="{8940658B-231E-D79D-7A75-933D7D970E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33400" y="4536509"/>
            <a:ext cx="2568104" cy="2093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E6CDD939-01DC-B675-3DDA-E111C151B29D}"/>
              </a:ext>
            </a:extLst>
          </p:cNvPr>
          <p:cNvSpPr/>
          <p:nvPr/>
        </p:nvSpPr>
        <p:spPr>
          <a:xfrm>
            <a:off x="1694915" y="1623791"/>
            <a:ext cx="3403600" cy="1088571"/>
          </a:xfrm>
          <a:prstGeom prst="wedgeRoundRectCallout">
            <a:avLst>
              <a:gd name="adj1" fmla="val 74318"/>
              <a:gd name="adj2" fmla="val 185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heard the other puzzle got introduced by the Lone Ranger!  I really like him.</a:t>
            </a:r>
          </a:p>
        </p:txBody>
      </p:sp>
      <p:sp>
        <p:nvSpPr>
          <p:cNvPr id="7" name="Speech Bubble: Rectangle with Corners Rounded 6">
            <a:extLst>
              <a:ext uri="{FF2B5EF4-FFF2-40B4-BE49-F238E27FC236}">
                <a16:creationId xmlns:a16="http://schemas.microsoft.com/office/drawing/2014/main" id="{7F8877BB-BFE0-AA17-2A73-B73E09658D2A}"/>
              </a:ext>
            </a:extLst>
          </p:cNvPr>
          <p:cNvSpPr/>
          <p:nvPr/>
        </p:nvSpPr>
        <p:spPr>
          <a:xfrm>
            <a:off x="2513434" y="3582367"/>
            <a:ext cx="3403600" cy="1088571"/>
          </a:xfrm>
          <a:prstGeom prst="wedgeRoundRectCallout">
            <a:avLst>
              <a:gd name="adj1" fmla="val -38688"/>
              <a:gd name="adj2" fmla="val 665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know … me too.   But at least we finally got another crossword puzzle.</a:t>
            </a:r>
          </a:p>
        </p:txBody>
      </p:sp>
    </p:spTree>
    <p:extLst>
      <p:ext uri="{BB962C8B-B14F-4D97-AF65-F5344CB8AC3E}">
        <p14:creationId xmlns:p14="http://schemas.microsoft.com/office/powerpoint/2010/main" val="2325790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D41DF-F3AE-F81D-7C89-2B834FF388D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B86D842-4944-9620-EDB3-3AD6CA92B434}"/>
              </a:ext>
            </a:extLst>
          </p:cNvPr>
          <p:cNvPicPr>
            <a:picLocks noChangeAspect="1"/>
          </p:cNvPicPr>
          <p:nvPr/>
        </p:nvPicPr>
        <p:blipFill>
          <a:blip r:embed="rId2"/>
          <a:srcRect/>
          <a:stretch/>
        </p:blipFill>
        <p:spPr>
          <a:xfrm>
            <a:off x="-493233" y="-533400"/>
            <a:ext cx="13178466" cy="7391400"/>
          </a:xfrm>
          <a:prstGeom prst="rect">
            <a:avLst/>
          </a:prstGeom>
        </p:spPr>
      </p:pic>
      <p:sp>
        <p:nvSpPr>
          <p:cNvPr id="2" name="TextBox 1">
            <a:extLst>
              <a:ext uri="{FF2B5EF4-FFF2-40B4-BE49-F238E27FC236}">
                <a16:creationId xmlns:a16="http://schemas.microsoft.com/office/drawing/2014/main" id="{64C5728E-9FF7-4F42-CE82-74CDD74C552C}"/>
              </a:ext>
            </a:extLst>
          </p:cNvPr>
          <p:cNvSpPr txBox="1"/>
          <p:nvPr/>
        </p:nvSpPr>
        <p:spPr>
          <a:xfrm>
            <a:off x="319314" y="5529943"/>
            <a:ext cx="11553371" cy="1015663"/>
          </a:xfrm>
          <a:prstGeom prst="rect">
            <a:avLst/>
          </a:prstGeom>
          <a:noFill/>
        </p:spPr>
        <p:txBody>
          <a:bodyPr wrap="square" rtlCol="0">
            <a:spAutoFit/>
          </a:bodyPr>
          <a:lstStyle/>
          <a:p>
            <a:pPr algn="ctr"/>
            <a:r>
              <a:rPr lang="en-US" sz="6000" dirty="0">
                <a:ln>
                  <a:solidFill>
                    <a:sysClr val="windowText" lastClr="000000"/>
                  </a:solidFill>
                </a:ln>
                <a:solidFill>
                  <a:srgbClr val="FFFF00"/>
                </a:solidFill>
                <a:latin typeface="Amasis MT Pro Black" panose="02040A04050005020304" pitchFamily="18" charset="0"/>
              </a:rPr>
              <a:t>The Bread of Life Discourse</a:t>
            </a:r>
          </a:p>
        </p:txBody>
      </p:sp>
    </p:spTree>
    <p:extLst>
      <p:ext uri="{BB962C8B-B14F-4D97-AF65-F5344CB8AC3E}">
        <p14:creationId xmlns:p14="http://schemas.microsoft.com/office/powerpoint/2010/main" val="138704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ACED-EC00-759F-E9E7-CBFA0A7BC5AB}"/>
              </a:ext>
            </a:extLst>
          </p:cNvPr>
          <p:cNvSpPr>
            <a:spLocks noGrp="1"/>
          </p:cNvSpPr>
          <p:nvPr>
            <p:ph type="title"/>
          </p:nvPr>
        </p:nvSpPr>
        <p:spPr/>
        <p:txBody>
          <a:bodyPr/>
          <a:lstStyle/>
          <a:p>
            <a:r>
              <a:rPr lang="en-US" dirty="0"/>
              <a:t>Admit it now …</a:t>
            </a:r>
          </a:p>
        </p:txBody>
      </p:sp>
      <p:sp>
        <p:nvSpPr>
          <p:cNvPr id="3" name="Content Placeholder 2">
            <a:extLst>
              <a:ext uri="{FF2B5EF4-FFF2-40B4-BE49-F238E27FC236}">
                <a16:creationId xmlns:a16="http://schemas.microsoft.com/office/drawing/2014/main" id="{262B32FD-CA9A-AA2A-1302-0242ADD99D9F}"/>
              </a:ext>
            </a:extLst>
          </p:cNvPr>
          <p:cNvSpPr>
            <a:spLocks noGrp="1"/>
          </p:cNvSpPr>
          <p:nvPr>
            <p:ph idx="1"/>
          </p:nvPr>
        </p:nvSpPr>
        <p:spPr/>
        <p:txBody>
          <a:bodyPr/>
          <a:lstStyle/>
          <a:p>
            <a:r>
              <a:rPr lang="en-US" dirty="0"/>
              <a:t>When have you recently had too much of a good thing?</a:t>
            </a:r>
          </a:p>
          <a:p>
            <a:endParaRPr lang="en-US" dirty="0"/>
          </a:p>
        </p:txBody>
      </p:sp>
      <p:grpSp>
        <p:nvGrpSpPr>
          <p:cNvPr id="10" name="Group 9">
            <a:extLst>
              <a:ext uri="{FF2B5EF4-FFF2-40B4-BE49-F238E27FC236}">
                <a16:creationId xmlns:a16="http://schemas.microsoft.com/office/drawing/2014/main" id="{FC40B1F8-8C97-2034-D95B-C32D8E95E182}"/>
              </a:ext>
            </a:extLst>
          </p:cNvPr>
          <p:cNvGrpSpPr/>
          <p:nvPr/>
        </p:nvGrpSpPr>
        <p:grpSpPr>
          <a:xfrm>
            <a:off x="1954421" y="2747963"/>
            <a:ext cx="8817924" cy="3429000"/>
            <a:chOff x="1954421" y="2747963"/>
            <a:chExt cx="8817924" cy="3429000"/>
          </a:xfrm>
        </p:grpSpPr>
        <p:pic>
          <p:nvPicPr>
            <p:cNvPr id="5" name="Picture 4">
              <a:extLst>
                <a:ext uri="{FF2B5EF4-FFF2-40B4-BE49-F238E27FC236}">
                  <a16:creationId xmlns:a16="http://schemas.microsoft.com/office/drawing/2014/main" id="{352F6A31-4C0A-7E59-66D5-4E9245F7FF67}"/>
                </a:ext>
              </a:extLst>
            </p:cNvPr>
            <p:cNvPicPr>
              <a:picLocks noChangeAspect="1"/>
            </p:cNvPicPr>
            <p:nvPr/>
          </p:nvPicPr>
          <p:blipFill>
            <a:blip r:embed="rId2"/>
            <a:stretch>
              <a:fillRect/>
            </a:stretch>
          </p:blipFill>
          <p:spPr>
            <a:xfrm>
              <a:off x="4809622" y="2747963"/>
              <a:ext cx="2572755" cy="34290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29E6B10-84A1-48B6-84C0-A3BA2F32851A}"/>
                </a:ext>
              </a:extLst>
            </p:cNvPr>
            <p:cNvPicPr>
              <a:picLocks noChangeAspect="1"/>
            </p:cNvPicPr>
            <p:nvPr/>
          </p:nvPicPr>
          <p:blipFill>
            <a:blip r:embed="rId3"/>
            <a:stretch>
              <a:fillRect/>
            </a:stretch>
          </p:blipFill>
          <p:spPr>
            <a:xfrm>
              <a:off x="1954421" y="3150734"/>
              <a:ext cx="2271689" cy="302622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40D3A6C-F295-2A09-7D75-298D23600746}"/>
                </a:ext>
              </a:extLst>
            </p:cNvPr>
            <p:cNvPicPr>
              <a:picLocks noChangeAspect="1"/>
            </p:cNvPicPr>
            <p:nvPr/>
          </p:nvPicPr>
          <p:blipFill>
            <a:blip r:embed="rId4"/>
            <a:stretch>
              <a:fillRect/>
            </a:stretch>
          </p:blipFill>
          <p:spPr>
            <a:xfrm>
              <a:off x="7963831" y="3150733"/>
              <a:ext cx="2808514" cy="302622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79226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EFBB-19B5-AB30-3CED-8750C87CD583}"/>
              </a:ext>
            </a:extLst>
          </p:cNvPr>
          <p:cNvSpPr>
            <a:spLocks noGrp="1"/>
          </p:cNvSpPr>
          <p:nvPr>
            <p:ph type="title"/>
          </p:nvPr>
        </p:nvSpPr>
        <p:spPr/>
        <p:txBody>
          <a:bodyPr/>
          <a:lstStyle/>
          <a:p>
            <a:r>
              <a:rPr lang="en-US" dirty="0"/>
              <a:t>Admit it now …</a:t>
            </a:r>
          </a:p>
        </p:txBody>
      </p:sp>
      <p:sp>
        <p:nvSpPr>
          <p:cNvPr id="3" name="Content Placeholder 2">
            <a:extLst>
              <a:ext uri="{FF2B5EF4-FFF2-40B4-BE49-F238E27FC236}">
                <a16:creationId xmlns:a16="http://schemas.microsoft.com/office/drawing/2014/main" id="{D943D470-20B0-1E67-7318-F0EE2D1D1ECE}"/>
              </a:ext>
            </a:extLst>
          </p:cNvPr>
          <p:cNvSpPr>
            <a:spLocks noGrp="1"/>
          </p:cNvSpPr>
          <p:nvPr>
            <p:ph idx="1"/>
          </p:nvPr>
        </p:nvSpPr>
        <p:spPr>
          <a:xfrm>
            <a:off x="838200" y="2249713"/>
            <a:ext cx="10515600" cy="3927249"/>
          </a:xfrm>
        </p:spPr>
        <p:txBody>
          <a:bodyPr/>
          <a:lstStyle/>
          <a:p>
            <a:r>
              <a:rPr lang="en-US" dirty="0">
                <a:solidFill>
                  <a:srgbClr val="C00000"/>
                </a:solidFill>
              </a:rPr>
              <a:t>We are too soon full and too late satisfied (if at all) with some of these things.</a:t>
            </a:r>
          </a:p>
          <a:p>
            <a:pPr lvl="1"/>
            <a:r>
              <a:rPr lang="en-US" sz="3600" dirty="0">
                <a:solidFill>
                  <a:srgbClr val="C00000"/>
                </a:solidFill>
              </a:rPr>
              <a:t>Today we look at how to find true satisfaction</a:t>
            </a:r>
          </a:p>
          <a:p>
            <a:pPr lvl="1"/>
            <a:r>
              <a:rPr lang="en-US" sz="3600" dirty="0">
                <a:solidFill>
                  <a:srgbClr val="C00000"/>
                </a:solidFill>
              </a:rPr>
              <a:t>Jesus is the Bread of Life</a:t>
            </a:r>
          </a:p>
          <a:p>
            <a:endParaRPr lang="en-US" dirty="0"/>
          </a:p>
        </p:txBody>
      </p:sp>
    </p:spTree>
    <p:extLst>
      <p:ext uri="{BB962C8B-B14F-4D97-AF65-F5344CB8AC3E}">
        <p14:creationId xmlns:p14="http://schemas.microsoft.com/office/powerpoint/2010/main" val="2750747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1. </a:t>
            </a:r>
            <a:r>
              <a:rPr lang="en-US" sz="5500" dirty="0">
                <a:solidFill>
                  <a:srgbClr val="FFFF00"/>
                </a:solidFill>
              </a:rPr>
              <a:t>Believing</a:t>
            </a:r>
            <a:r>
              <a:rPr lang="en-US" sz="5500" dirty="0"/>
              <a:t> in the </a:t>
            </a:r>
            <a:br>
              <a:rPr lang="en-US" sz="5500" dirty="0"/>
            </a:br>
            <a:r>
              <a:rPr lang="en-US" sz="5500" dirty="0">
                <a:solidFill>
                  <a:srgbClr val="FFFF00"/>
                </a:solidFill>
              </a:rPr>
              <a:t>Bread</a:t>
            </a:r>
            <a:r>
              <a:rPr lang="en-US" sz="5500" dirty="0"/>
              <a:t> of </a:t>
            </a:r>
            <a:r>
              <a:rPr lang="en-US" sz="5500" dirty="0">
                <a:solidFill>
                  <a:srgbClr val="FFFF00"/>
                </a:solidFill>
              </a:rPr>
              <a:t>Life</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D1D5-D189-FD11-54B8-1AE5E69AB541}"/>
              </a:ext>
            </a:extLst>
          </p:cNvPr>
          <p:cNvSpPr>
            <a:spLocks noGrp="1"/>
          </p:cNvSpPr>
          <p:nvPr>
            <p:ph type="title"/>
          </p:nvPr>
        </p:nvSpPr>
        <p:spPr/>
        <p:txBody>
          <a:bodyPr/>
          <a:lstStyle/>
          <a:p>
            <a:pPr algn="l"/>
            <a:r>
              <a:rPr lang="en-US" dirty="0"/>
              <a:t>Listen for ulterior motives.</a:t>
            </a:r>
          </a:p>
        </p:txBody>
      </p:sp>
      <p:sp>
        <p:nvSpPr>
          <p:cNvPr id="3" name="Content Placeholder 2">
            <a:extLst>
              <a:ext uri="{FF2B5EF4-FFF2-40B4-BE49-F238E27FC236}">
                <a16:creationId xmlns:a16="http://schemas.microsoft.com/office/drawing/2014/main" id="{8184D204-71E9-6F1B-D7F7-167B323A3F50}"/>
              </a:ext>
            </a:extLst>
          </p:cNvPr>
          <p:cNvSpPr>
            <a:spLocks noGrp="1"/>
          </p:cNvSpPr>
          <p:nvPr>
            <p:ph idx="1"/>
          </p:nvPr>
        </p:nvSpPr>
        <p:spPr>
          <a:xfrm>
            <a:off x="1115785" y="1956254"/>
            <a:ext cx="9960429" cy="4351338"/>
          </a:xfrm>
        </p:spPr>
        <p:txBody>
          <a:bodyPr/>
          <a:lstStyle/>
          <a:p>
            <a:pPr marL="0" indent="0" algn="ctr">
              <a:buNone/>
            </a:pPr>
            <a:r>
              <a:rPr lang="en-US" dirty="0"/>
              <a:t>John 6:24-27 (NIV)   Once the crowd realized that neither Jesus nor his disciples were there, they got into the boats and went to Capernaum in search of Jesus. [25] When they found him on the other side of the lake, they asked him, "Rabbi, when did you get here?" [26] Jesus answered, "I tell you the </a:t>
            </a:r>
          </a:p>
        </p:txBody>
      </p:sp>
    </p:spTree>
    <p:extLst>
      <p:ext uri="{BB962C8B-B14F-4D97-AF65-F5344CB8AC3E}">
        <p14:creationId xmlns:p14="http://schemas.microsoft.com/office/powerpoint/2010/main" val="82888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F57B2-8185-A1E0-A72D-687C44BD87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349EC-503D-D1E1-4B34-81D21B969CE8}"/>
              </a:ext>
            </a:extLst>
          </p:cNvPr>
          <p:cNvSpPr>
            <a:spLocks noGrp="1"/>
          </p:cNvSpPr>
          <p:nvPr>
            <p:ph type="title"/>
          </p:nvPr>
        </p:nvSpPr>
        <p:spPr/>
        <p:txBody>
          <a:bodyPr/>
          <a:lstStyle/>
          <a:p>
            <a:pPr algn="l"/>
            <a:r>
              <a:rPr lang="en-US" dirty="0"/>
              <a:t>Listen for ulterior motives.</a:t>
            </a:r>
          </a:p>
        </p:txBody>
      </p:sp>
      <p:sp>
        <p:nvSpPr>
          <p:cNvPr id="3" name="Content Placeholder 2">
            <a:extLst>
              <a:ext uri="{FF2B5EF4-FFF2-40B4-BE49-F238E27FC236}">
                <a16:creationId xmlns:a16="http://schemas.microsoft.com/office/drawing/2014/main" id="{D98D864D-A042-1D67-20C6-8EA162F737FD}"/>
              </a:ext>
            </a:extLst>
          </p:cNvPr>
          <p:cNvSpPr>
            <a:spLocks noGrp="1"/>
          </p:cNvSpPr>
          <p:nvPr>
            <p:ph idx="1"/>
          </p:nvPr>
        </p:nvSpPr>
        <p:spPr>
          <a:xfrm>
            <a:off x="1450521" y="1869168"/>
            <a:ext cx="9290957" cy="4351338"/>
          </a:xfrm>
        </p:spPr>
        <p:txBody>
          <a:bodyPr/>
          <a:lstStyle/>
          <a:p>
            <a:pPr marL="0" indent="0" algn="ctr">
              <a:buNone/>
            </a:pPr>
            <a:r>
              <a:rPr lang="en-US" dirty="0"/>
              <a:t>truth, you are looking for me, not because you saw miraculous signs but because you ate the loaves and had your fill. [27] Do not work for food that spoils, but for food that endures to eternal life, which the Son of Man will give you. On him God the Father has placed his seal of approval."</a:t>
            </a:r>
          </a:p>
        </p:txBody>
      </p:sp>
      <p:pic>
        <p:nvPicPr>
          <p:cNvPr id="5" name="Picture 4">
            <a:extLst>
              <a:ext uri="{FF2B5EF4-FFF2-40B4-BE49-F238E27FC236}">
                <a16:creationId xmlns:a16="http://schemas.microsoft.com/office/drawing/2014/main" id="{47850D67-0A98-F625-E9DB-985386A2F0CC}"/>
              </a:ext>
            </a:extLst>
          </p:cNvPr>
          <p:cNvPicPr>
            <a:picLocks noChangeAspect="1"/>
          </p:cNvPicPr>
          <p:nvPr/>
        </p:nvPicPr>
        <p:blipFill>
          <a:blip r:embed="rId2"/>
          <a:stretch>
            <a:fillRect/>
          </a:stretch>
        </p:blipFill>
        <p:spPr>
          <a:xfrm>
            <a:off x="5095999" y="5710029"/>
            <a:ext cx="2000000" cy="285714"/>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9451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49BF-7A5C-F08F-2C7B-F86D7CB2962E}"/>
              </a:ext>
            </a:extLst>
          </p:cNvPr>
          <p:cNvSpPr>
            <a:spLocks noGrp="1"/>
          </p:cNvSpPr>
          <p:nvPr>
            <p:ph type="title"/>
          </p:nvPr>
        </p:nvSpPr>
        <p:spPr/>
        <p:txBody>
          <a:bodyPr/>
          <a:lstStyle/>
          <a:p>
            <a:r>
              <a:rPr lang="en-US" dirty="0"/>
              <a:t>Believing in the Bread of Life</a:t>
            </a:r>
          </a:p>
        </p:txBody>
      </p:sp>
      <p:sp>
        <p:nvSpPr>
          <p:cNvPr id="3" name="Content Placeholder 2">
            <a:extLst>
              <a:ext uri="{FF2B5EF4-FFF2-40B4-BE49-F238E27FC236}">
                <a16:creationId xmlns:a16="http://schemas.microsoft.com/office/drawing/2014/main" id="{5800E516-1316-87E8-7FC0-473BE423E4D3}"/>
              </a:ext>
            </a:extLst>
          </p:cNvPr>
          <p:cNvSpPr>
            <a:spLocks noGrp="1"/>
          </p:cNvSpPr>
          <p:nvPr>
            <p:ph idx="1"/>
          </p:nvPr>
        </p:nvSpPr>
        <p:spPr/>
        <p:txBody>
          <a:bodyPr/>
          <a:lstStyle/>
          <a:p>
            <a:r>
              <a:rPr lang="en-US" dirty="0"/>
              <a:t>What reasons are given for why the crowd followed Jesus?</a:t>
            </a:r>
          </a:p>
          <a:p>
            <a:r>
              <a:rPr lang="en-US" dirty="0"/>
              <a:t>Jesus implied that the people’s motives were selfish.  What things do </a:t>
            </a:r>
            <a:r>
              <a:rPr lang="en-US" i="1" dirty="0"/>
              <a:t>we</a:t>
            </a:r>
            <a:r>
              <a:rPr lang="en-US" dirty="0"/>
              <a:t> sometimes selfishly seek from Jesus? </a:t>
            </a:r>
          </a:p>
          <a:p>
            <a:r>
              <a:rPr lang="en-US" dirty="0"/>
              <a:t>Why do you think people seek satisfaction in things that don’t last?</a:t>
            </a:r>
          </a:p>
          <a:p>
            <a:endParaRPr lang="en-US" dirty="0"/>
          </a:p>
        </p:txBody>
      </p:sp>
    </p:spTree>
    <p:extLst>
      <p:ext uri="{BB962C8B-B14F-4D97-AF65-F5344CB8AC3E}">
        <p14:creationId xmlns:p14="http://schemas.microsoft.com/office/powerpoint/2010/main" val="190588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A913-6EC6-D0BC-276E-95E6C059F941}"/>
              </a:ext>
            </a:extLst>
          </p:cNvPr>
          <p:cNvSpPr>
            <a:spLocks noGrp="1"/>
          </p:cNvSpPr>
          <p:nvPr>
            <p:ph type="title"/>
          </p:nvPr>
        </p:nvSpPr>
        <p:spPr/>
        <p:txBody>
          <a:bodyPr/>
          <a:lstStyle/>
          <a:p>
            <a:r>
              <a:rPr lang="en-US" dirty="0"/>
              <a:t>Believing in the Bread of Life</a:t>
            </a:r>
          </a:p>
        </p:txBody>
      </p:sp>
      <p:sp>
        <p:nvSpPr>
          <p:cNvPr id="3" name="Content Placeholder 2">
            <a:extLst>
              <a:ext uri="{FF2B5EF4-FFF2-40B4-BE49-F238E27FC236}">
                <a16:creationId xmlns:a16="http://schemas.microsoft.com/office/drawing/2014/main" id="{B003D1CE-50F2-6C8E-A9E4-6ACAB0813D47}"/>
              </a:ext>
            </a:extLst>
          </p:cNvPr>
          <p:cNvSpPr>
            <a:spLocks noGrp="1"/>
          </p:cNvSpPr>
          <p:nvPr>
            <p:ph idx="1"/>
          </p:nvPr>
        </p:nvSpPr>
        <p:spPr/>
        <p:txBody>
          <a:bodyPr/>
          <a:lstStyle/>
          <a:p>
            <a:r>
              <a:rPr lang="en-US" dirty="0"/>
              <a:t> What do you see in the passage that tells you what Jesus </a:t>
            </a:r>
            <a:r>
              <a:rPr lang="en-US" b="1" dirty="0"/>
              <a:t>really</a:t>
            </a:r>
            <a:r>
              <a:rPr lang="en-US" dirty="0"/>
              <a:t> wanted them to learn from having been fed?</a:t>
            </a:r>
          </a:p>
          <a:p>
            <a:r>
              <a:rPr lang="en-US" dirty="0"/>
              <a:t>What kinds of things do you think Jesus meant when he said “food that endures to eternal life”?</a:t>
            </a:r>
          </a:p>
          <a:p>
            <a:r>
              <a:rPr lang="en-US" dirty="0"/>
              <a:t>How can we pursue “food that endures to eternal life”?</a:t>
            </a:r>
          </a:p>
          <a:p>
            <a:endParaRPr lang="en-US" dirty="0"/>
          </a:p>
        </p:txBody>
      </p:sp>
    </p:spTree>
    <p:extLst>
      <p:ext uri="{BB962C8B-B14F-4D97-AF65-F5344CB8AC3E}">
        <p14:creationId xmlns:p14="http://schemas.microsoft.com/office/powerpoint/2010/main" val="10760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3.xml><?xml version="1.0" encoding="utf-8"?>
<a:theme xmlns:a="http://schemas.openxmlformats.org/drawingml/2006/main" name="2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57</TotalTime>
  <Words>1195</Words>
  <Application>Microsoft Office PowerPoint</Application>
  <PresentationFormat>Widescreen</PresentationFormat>
  <Paragraphs>73</Paragraphs>
  <Slides>27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Amasis MT Pro Black</vt:lpstr>
      <vt:lpstr>Arial</vt:lpstr>
      <vt:lpstr>Calibri</vt:lpstr>
      <vt:lpstr>Comic Sans MS</vt:lpstr>
      <vt:lpstr>HelveticaNeueLT Std Lt</vt:lpstr>
      <vt:lpstr>Office Theme</vt:lpstr>
      <vt:lpstr>1_Office Theme</vt:lpstr>
      <vt:lpstr>2_Office Theme</vt:lpstr>
      <vt:lpstr>PowerPoint Presentation</vt:lpstr>
      <vt:lpstr>Video Introduction</vt:lpstr>
      <vt:lpstr>Admit it now …</vt:lpstr>
      <vt:lpstr>Admit it now …</vt:lpstr>
      <vt:lpstr>1. Believing in the  Bread of Life. </vt:lpstr>
      <vt:lpstr>Listen for ulterior motives.</vt:lpstr>
      <vt:lpstr>Listen for ulterior motives.</vt:lpstr>
      <vt:lpstr>Believing in the Bread of Life</vt:lpstr>
      <vt:lpstr>Believing in the Bread of Life</vt:lpstr>
      <vt:lpstr>2. Receiving  the Bread of Life.</vt:lpstr>
      <vt:lpstr>Listen for misconceptions corrected.</vt:lpstr>
      <vt:lpstr>Listen for misconceptions corrected.</vt:lpstr>
      <vt:lpstr>Listen for misconceptions corrected.</vt:lpstr>
      <vt:lpstr>Receiving the Bread of Life</vt:lpstr>
      <vt:lpstr>Receiving the Bread of Life</vt:lpstr>
      <vt:lpstr>Receiving the Bread of Life</vt:lpstr>
      <vt:lpstr>3. Surrendering to the  Bread of Life.</vt:lpstr>
      <vt:lpstr>Listen for a strong reaction.</vt:lpstr>
      <vt:lpstr>Listen for a strong reaction.</vt:lpstr>
      <vt:lpstr>Listen for a strong reaction.</vt:lpstr>
      <vt:lpstr>Surrendering to the Bread of Life</vt:lpstr>
      <vt:lpstr>Surrendering to the Bread of Life</vt:lpstr>
      <vt:lpstr>Application</vt:lpstr>
      <vt:lpstr>Application</vt:lpstr>
      <vt:lpstr>Application</vt:lpstr>
      <vt:lpstr>Family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1</cp:revision>
  <dcterms:created xsi:type="dcterms:W3CDTF">2026-04-22T18:38:01Z</dcterms:created>
  <dcterms:modified xsi:type="dcterms:W3CDTF">2026-04-22T19:35:27Z</dcterms:modified>
</cp:coreProperties>
</file>