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4"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6864B7B-8628-4772-8E70-94FEB52D64B2}" type="datetimeFigureOut">
              <a:rPr lang="en-US"/>
              <a:pPr>
                <a:defRPr/>
              </a:pPr>
              <a:t>9/21/2018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6AD683-3AD8-40FA-BCDC-A92C2D605AC0}" type="slidenum">
              <a:rPr lang="en-US"/>
              <a:pPr>
                <a:defRPr/>
              </a:pPr>
              <a:t>‹#›</a:t>
            </a:fld>
            <a:endParaRPr lang="en-US"/>
          </a:p>
        </p:txBody>
      </p:sp>
    </p:spTree>
    <p:extLst>
      <p:ext uri="{BB962C8B-B14F-4D97-AF65-F5344CB8AC3E}">
        <p14:creationId xmlns:p14="http://schemas.microsoft.com/office/powerpoint/2010/main" val="392283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06F83B0-1961-4F02-B88E-68E2AD0A1688}" type="datetimeFigureOut">
              <a:rPr lang="en-US"/>
              <a:pPr>
                <a:defRPr/>
              </a:pPr>
              <a:t>9/21/2018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37803-29DA-47DC-8562-1A89DF635A2C}" type="slidenum">
              <a:rPr lang="en-US"/>
              <a:pPr>
                <a:defRPr/>
              </a:pPr>
              <a:t>‹#›</a:t>
            </a:fld>
            <a:endParaRPr lang="en-US"/>
          </a:p>
        </p:txBody>
      </p:sp>
    </p:spTree>
    <p:extLst>
      <p:ext uri="{BB962C8B-B14F-4D97-AF65-F5344CB8AC3E}">
        <p14:creationId xmlns:p14="http://schemas.microsoft.com/office/powerpoint/2010/main" val="296222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127F5BA-A953-43DA-A294-6F1D75B67079}" type="datetimeFigureOut">
              <a:rPr lang="en-US"/>
              <a:pPr>
                <a:defRPr/>
              </a:pPr>
              <a:t>9/21/2018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CE637-45EF-4868-B979-85B5E8E13921}" type="slidenum">
              <a:rPr lang="en-US"/>
              <a:pPr>
                <a:defRPr/>
              </a:pPr>
              <a:t>‹#›</a:t>
            </a:fld>
            <a:endParaRPr lang="en-US"/>
          </a:p>
        </p:txBody>
      </p:sp>
    </p:spTree>
    <p:extLst>
      <p:ext uri="{BB962C8B-B14F-4D97-AF65-F5344CB8AC3E}">
        <p14:creationId xmlns:p14="http://schemas.microsoft.com/office/powerpoint/2010/main" val="428843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810B16-D064-483F-8E18-FD45F15F2036}" type="datetimeFigureOut">
              <a:rPr lang="en-US"/>
              <a:pPr>
                <a:defRPr/>
              </a:pPr>
              <a:t>9/21/2018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11EFDC-87E3-4A83-99CB-29CE82027A00}" type="slidenum">
              <a:rPr lang="en-US"/>
              <a:pPr>
                <a:defRPr/>
              </a:pPr>
              <a:t>‹#›</a:t>
            </a:fld>
            <a:endParaRPr lang="en-US"/>
          </a:p>
        </p:txBody>
      </p:sp>
    </p:spTree>
    <p:extLst>
      <p:ext uri="{BB962C8B-B14F-4D97-AF65-F5344CB8AC3E}">
        <p14:creationId xmlns:p14="http://schemas.microsoft.com/office/powerpoint/2010/main" val="4130543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8E84F6-4727-4C40-9150-C0407ADC9AC4}" type="datetimeFigureOut">
              <a:rPr lang="en-US"/>
              <a:pPr>
                <a:defRPr/>
              </a:pPr>
              <a:t>9/21/2018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133F5-F434-4433-8C2E-93AB6040E519}" type="slidenum">
              <a:rPr lang="en-US"/>
              <a:pPr>
                <a:defRPr/>
              </a:pPr>
              <a:t>‹#›</a:t>
            </a:fld>
            <a:endParaRPr lang="en-US"/>
          </a:p>
        </p:txBody>
      </p:sp>
    </p:spTree>
    <p:extLst>
      <p:ext uri="{BB962C8B-B14F-4D97-AF65-F5344CB8AC3E}">
        <p14:creationId xmlns:p14="http://schemas.microsoft.com/office/powerpoint/2010/main" val="22858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6B0B361-85EB-4B0C-A990-9C0C411E3D41}" type="datetimeFigureOut">
              <a:rPr lang="en-US"/>
              <a:pPr>
                <a:defRPr/>
              </a:pPr>
              <a:t>9/21/2018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0C82C1-018D-4281-A698-BD1420C3A455}" type="slidenum">
              <a:rPr lang="en-US"/>
              <a:pPr>
                <a:defRPr/>
              </a:pPr>
              <a:t>‹#›</a:t>
            </a:fld>
            <a:endParaRPr lang="en-US"/>
          </a:p>
        </p:txBody>
      </p:sp>
    </p:spTree>
    <p:extLst>
      <p:ext uri="{BB962C8B-B14F-4D97-AF65-F5344CB8AC3E}">
        <p14:creationId xmlns:p14="http://schemas.microsoft.com/office/powerpoint/2010/main" val="326636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039F697-CC3A-42E5-95DF-48A9815F8398}" type="datetimeFigureOut">
              <a:rPr lang="en-US"/>
              <a:pPr>
                <a:defRPr/>
              </a:pPr>
              <a:t>9/21/2018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5246FA-9533-41EB-BA67-D8E600525391}" type="slidenum">
              <a:rPr lang="en-US"/>
              <a:pPr>
                <a:defRPr/>
              </a:pPr>
              <a:t>‹#›</a:t>
            </a:fld>
            <a:endParaRPr lang="en-US"/>
          </a:p>
        </p:txBody>
      </p:sp>
    </p:spTree>
    <p:extLst>
      <p:ext uri="{BB962C8B-B14F-4D97-AF65-F5344CB8AC3E}">
        <p14:creationId xmlns:p14="http://schemas.microsoft.com/office/powerpoint/2010/main" val="164548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A6E4F66-B950-4A8B-9E25-651E4034A1BB}" type="datetimeFigureOut">
              <a:rPr lang="en-US"/>
              <a:pPr>
                <a:defRPr/>
              </a:pPr>
              <a:t>9/21/2018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6BDC39-400E-47A4-B16E-90DC71D39C65}" type="slidenum">
              <a:rPr lang="en-US"/>
              <a:pPr>
                <a:defRPr/>
              </a:pPr>
              <a:t>‹#›</a:t>
            </a:fld>
            <a:endParaRPr lang="en-US"/>
          </a:p>
        </p:txBody>
      </p:sp>
    </p:spTree>
    <p:extLst>
      <p:ext uri="{BB962C8B-B14F-4D97-AF65-F5344CB8AC3E}">
        <p14:creationId xmlns:p14="http://schemas.microsoft.com/office/powerpoint/2010/main" val="95445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8A3765-8AFB-42AA-9BEF-F0CECF662AA0}" type="datetimeFigureOut">
              <a:rPr lang="en-US"/>
              <a:pPr>
                <a:defRPr/>
              </a:pPr>
              <a:t>9/21/2018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8B6849-4447-4F1A-BC73-AB69505E75DB}" type="slidenum">
              <a:rPr lang="en-US"/>
              <a:pPr>
                <a:defRPr/>
              </a:pPr>
              <a:t>‹#›</a:t>
            </a:fld>
            <a:endParaRPr lang="en-US"/>
          </a:p>
        </p:txBody>
      </p:sp>
    </p:spTree>
    <p:extLst>
      <p:ext uri="{BB962C8B-B14F-4D97-AF65-F5344CB8AC3E}">
        <p14:creationId xmlns:p14="http://schemas.microsoft.com/office/powerpoint/2010/main" val="22790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C7A246-32E6-4FCE-A99F-124D77523503}" type="datetimeFigureOut">
              <a:rPr lang="en-US"/>
              <a:pPr>
                <a:defRPr/>
              </a:pPr>
              <a:t>9/21/2018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8AFBC2-D5E1-4B11-A170-3FEB89F3ED6A}" type="slidenum">
              <a:rPr lang="en-US"/>
              <a:pPr>
                <a:defRPr/>
              </a:pPr>
              <a:t>‹#›</a:t>
            </a:fld>
            <a:endParaRPr lang="en-US"/>
          </a:p>
        </p:txBody>
      </p:sp>
    </p:spTree>
    <p:extLst>
      <p:ext uri="{BB962C8B-B14F-4D97-AF65-F5344CB8AC3E}">
        <p14:creationId xmlns:p14="http://schemas.microsoft.com/office/powerpoint/2010/main" val="247750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FD41A7-FB99-4AFB-9BD3-7428692C4C70}" type="datetimeFigureOut">
              <a:rPr lang="en-US"/>
              <a:pPr>
                <a:defRPr/>
              </a:pPr>
              <a:t>9/21/2018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497CC0-17E5-4DFF-9773-CFD7F1A6ADA8}" type="slidenum">
              <a:rPr lang="en-US"/>
              <a:pPr>
                <a:defRPr/>
              </a:pPr>
              <a:t>‹#›</a:t>
            </a:fld>
            <a:endParaRPr lang="en-US"/>
          </a:p>
        </p:txBody>
      </p:sp>
    </p:spTree>
    <p:extLst>
      <p:ext uri="{BB962C8B-B14F-4D97-AF65-F5344CB8AC3E}">
        <p14:creationId xmlns:p14="http://schemas.microsoft.com/office/powerpoint/2010/main" val="384323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90000"/>
                </a:schemeClr>
              </a:gs>
              <a:gs pos="74000">
                <a:schemeClr val="accent1">
                  <a:lumMod val="45000"/>
                  <a:lumOff val="55000"/>
                  <a:alpha val="90000"/>
                </a:schemeClr>
              </a:gs>
              <a:gs pos="83000">
                <a:schemeClr val="accent1">
                  <a:lumMod val="45000"/>
                  <a:lumOff val="55000"/>
                  <a:alpha val="90000"/>
                </a:schemeClr>
              </a:gs>
              <a:gs pos="100000">
                <a:schemeClr val="accent1">
                  <a:lumMod val="30000"/>
                  <a:lumOff val="70000"/>
                  <a:alpha val="90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C23B838-2D53-4817-9562-4380FE29AEDD}" type="datetimeFigureOut">
              <a:rPr lang="en-US"/>
              <a:pPr>
                <a:defRPr/>
              </a:pPr>
              <a:t>9/21/2018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6C024E4-AA2C-45BE-8246-9B78F110B1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a8f67zb"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1_6ykfsaj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Going Out</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September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Embrace Opportunities </a:t>
            </a:r>
            <a:br>
              <a:rPr lang="en-US" dirty="0" smtClean="0"/>
            </a:br>
            <a:r>
              <a:rPr lang="en-US" dirty="0" smtClean="0"/>
              <a:t>to Present Christ</a:t>
            </a:r>
            <a:endParaRPr lang="en-US" dirty="0"/>
          </a:p>
        </p:txBody>
      </p:sp>
      <p:sp>
        <p:nvSpPr>
          <p:cNvPr id="3" name="Content Placeholder 2"/>
          <p:cNvSpPr>
            <a:spLocks noGrp="1"/>
          </p:cNvSpPr>
          <p:nvPr>
            <p:ph idx="1"/>
          </p:nvPr>
        </p:nvSpPr>
        <p:spPr/>
        <p:txBody>
          <a:bodyPr/>
          <a:lstStyle/>
          <a:p>
            <a:r>
              <a:rPr lang="en-US" dirty="0"/>
              <a:t>How did Paul’s vision help to put in perspective the previous instance in which the Spirit had prevented them from acting?</a:t>
            </a:r>
          </a:p>
          <a:p>
            <a:r>
              <a:rPr lang="en-US" dirty="0"/>
              <a:t>Who in our community today might be saying, “Cross over … and help us!”  ?</a:t>
            </a:r>
          </a:p>
          <a:p>
            <a:endParaRPr lang="en-US" dirty="0"/>
          </a:p>
        </p:txBody>
      </p:sp>
    </p:spTree>
    <p:extLst>
      <p:ext uri="{BB962C8B-B14F-4D97-AF65-F5344CB8AC3E}">
        <p14:creationId xmlns:p14="http://schemas.microsoft.com/office/powerpoint/2010/main" val="27600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results of sharing</a:t>
            </a:r>
            <a:r>
              <a:rPr lang="en-US" dirty="0" smtClean="0"/>
              <a:t>.</a:t>
            </a:r>
            <a:endParaRPr lang="en-US" dirty="0"/>
          </a:p>
        </p:txBody>
      </p:sp>
      <p:sp>
        <p:nvSpPr>
          <p:cNvPr id="3" name="Content Placeholder 2"/>
          <p:cNvSpPr>
            <a:spLocks noGrp="1"/>
          </p:cNvSpPr>
          <p:nvPr>
            <p:ph idx="1"/>
          </p:nvPr>
        </p:nvSpPr>
        <p:spPr>
          <a:xfrm>
            <a:off x="606879" y="1763485"/>
            <a:ext cx="7886700" cy="4184877"/>
          </a:xfrm>
        </p:spPr>
        <p:txBody>
          <a:bodyPr/>
          <a:lstStyle/>
          <a:p>
            <a:pPr marL="0" indent="0" algn="ctr">
              <a:buNone/>
            </a:pPr>
            <a:r>
              <a:rPr lang="en-US" dirty="0"/>
              <a:t>Acts 16:11-15 (NIV)  From Troas we put out to sea and sailed straight for Samothrace, and the next day on to </a:t>
            </a:r>
            <a:r>
              <a:rPr lang="en-US" dirty="0" err="1"/>
              <a:t>Neapolis</a:t>
            </a:r>
            <a:r>
              <a:rPr lang="en-US" dirty="0"/>
              <a:t>. 12  From there we traveled to Philippi, a Roman colony and the leading city of that district of Macedonia. And we stayed there several days.  </a:t>
            </a:r>
            <a:endParaRPr lang="en-US" dirty="0"/>
          </a:p>
        </p:txBody>
      </p:sp>
    </p:spTree>
    <p:extLst>
      <p:ext uri="{BB962C8B-B14F-4D97-AF65-F5344CB8AC3E}">
        <p14:creationId xmlns:p14="http://schemas.microsoft.com/office/powerpoint/2010/main" val="35130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results of sharing</a:t>
            </a:r>
            <a:r>
              <a:rPr lang="en-US" dirty="0" smtClean="0"/>
              <a:t>.</a:t>
            </a:r>
            <a:endParaRPr lang="en-US" dirty="0"/>
          </a:p>
        </p:txBody>
      </p:sp>
      <p:sp>
        <p:nvSpPr>
          <p:cNvPr id="3" name="Content Placeholder 2"/>
          <p:cNvSpPr>
            <a:spLocks noGrp="1"/>
          </p:cNvSpPr>
          <p:nvPr>
            <p:ph idx="1"/>
          </p:nvPr>
        </p:nvSpPr>
        <p:spPr>
          <a:xfrm>
            <a:off x="606879" y="1763485"/>
            <a:ext cx="7886700" cy="4184877"/>
          </a:xfrm>
        </p:spPr>
        <p:txBody>
          <a:bodyPr/>
          <a:lstStyle/>
          <a:p>
            <a:pPr marL="0" indent="0" algn="ctr">
              <a:buNone/>
            </a:pPr>
            <a:r>
              <a:rPr lang="en-US" dirty="0"/>
              <a:t>On the Sabbath we went outside the city gate to the river, where we expected to find a place of prayer. We sat down and began to speak to the women who had gathered there.  14  One of those listening was a woman named Lydia, a dealer in purple cloth from the city of Thyatira, who was a worshiper of God. The Lord opened her heart to respond to Paul's message. </a:t>
            </a:r>
            <a:endParaRPr lang="en-US" dirty="0"/>
          </a:p>
        </p:txBody>
      </p:sp>
    </p:spTree>
    <p:extLst>
      <p:ext uri="{BB962C8B-B14F-4D97-AF65-F5344CB8AC3E}">
        <p14:creationId xmlns:p14="http://schemas.microsoft.com/office/powerpoint/2010/main" val="1566206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results of sharing</a:t>
            </a:r>
            <a:r>
              <a:rPr lang="en-US" dirty="0" smtClean="0"/>
              <a:t>.</a:t>
            </a:r>
            <a:endParaRPr lang="en-US" dirty="0"/>
          </a:p>
        </p:txBody>
      </p:sp>
      <p:sp>
        <p:nvSpPr>
          <p:cNvPr id="3" name="Content Placeholder 2"/>
          <p:cNvSpPr>
            <a:spLocks noGrp="1"/>
          </p:cNvSpPr>
          <p:nvPr>
            <p:ph idx="1"/>
          </p:nvPr>
        </p:nvSpPr>
        <p:spPr>
          <a:xfrm>
            <a:off x="606879" y="1883229"/>
            <a:ext cx="7886700" cy="4065133"/>
          </a:xfrm>
        </p:spPr>
        <p:txBody>
          <a:bodyPr/>
          <a:lstStyle/>
          <a:p>
            <a:pPr marL="0" indent="0" algn="ctr">
              <a:buNone/>
            </a:pPr>
            <a:r>
              <a:rPr lang="en-US" dirty="0"/>
              <a:t>When she and the members of her household were baptized, she invited us to her home. "If you consider me a believer in the Lord," she said, "come and stay at my house." And she persuaded us.</a:t>
            </a:r>
          </a:p>
          <a:p>
            <a:pPr marL="0" indent="0" algn="ctr">
              <a:buNone/>
            </a:pPr>
            <a:endParaRPr lang="en-US" dirty="0"/>
          </a:p>
        </p:txBody>
      </p:sp>
      <p:pic>
        <p:nvPicPr>
          <p:cNvPr id="4" name="Picture 3"/>
          <p:cNvPicPr>
            <a:picLocks noChangeAspect="1"/>
          </p:cNvPicPr>
          <p:nvPr/>
        </p:nvPicPr>
        <p:blipFill>
          <a:blip r:embed="rId2"/>
          <a:stretch>
            <a:fillRect/>
          </a:stretch>
        </p:blipFill>
        <p:spPr>
          <a:xfrm>
            <a:off x="3640039" y="4996544"/>
            <a:ext cx="2038095" cy="267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9957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Christ with Others</a:t>
            </a:r>
            <a:endParaRPr lang="en-US" dirty="0"/>
          </a:p>
        </p:txBody>
      </p:sp>
      <p:sp>
        <p:nvSpPr>
          <p:cNvPr id="3" name="Content Placeholder 2"/>
          <p:cNvSpPr>
            <a:spLocks noGrp="1"/>
          </p:cNvSpPr>
          <p:nvPr>
            <p:ph idx="1"/>
          </p:nvPr>
        </p:nvSpPr>
        <p:spPr/>
        <p:txBody>
          <a:bodyPr/>
          <a:lstStyle/>
          <a:p>
            <a:r>
              <a:rPr lang="en-US" dirty="0"/>
              <a:t>What reasons might have existed for Paul to seek a “place of prayer” rather than a synagogue?</a:t>
            </a:r>
          </a:p>
          <a:p>
            <a:r>
              <a:rPr lang="en-US" dirty="0"/>
              <a:t>Whom did the travelers find at the place of prayer? </a:t>
            </a:r>
          </a:p>
          <a:p>
            <a:r>
              <a:rPr lang="en-US" dirty="0"/>
              <a:t>Who was Lydia?  </a:t>
            </a:r>
          </a:p>
          <a:p>
            <a:r>
              <a:rPr lang="en-US" dirty="0"/>
              <a:t>What reasons might people today gather in places other than a church to connect with God?</a:t>
            </a:r>
          </a:p>
          <a:p>
            <a:endParaRPr lang="en-US" dirty="0"/>
          </a:p>
        </p:txBody>
      </p:sp>
    </p:spTree>
    <p:extLst>
      <p:ext uri="{BB962C8B-B14F-4D97-AF65-F5344CB8AC3E}">
        <p14:creationId xmlns:p14="http://schemas.microsoft.com/office/powerpoint/2010/main" val="35784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Christ with Others</a:t>
            </a:r>
          </a:p>
        </p:txBody>
      </p:sp>
      <p:sp>
        <p:nvSpPr>
          <p:cNvPr id="3" name="Content Placeholder 2"/>
          <p:cNvSpPr>
            <a:spLocks noGrp="1"/>
          </p:cNvSpPr>
          <p:nvPr>
            <p:ph idx="1"/>
          </p:nvPr>
        </p:nvSpPr>
        <p:spPr/>
        <p:txBody>
          <a:bodyPr/>
          <a:lstStyle/>
          <a:p>
            <a:r>
              <a:rPr lang="en-US" dirty="0"/>
              <a:t>What are some creative ways you’ve seen others share the gospel?</a:t>
            </a:r>
          </a:p>
          <a:p>
            <a:r>
              <a:rPr lang="en-US" dirty="0"/>
              <a:t>How would you describe God’s part and our part in leading others to Christ?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9661468"/>
              </p:ext>
            </p:extLst>
          </p:nvPr>
        </p:nvGraphicFramePr>
        <p:xfrm>
          <a:off x="751114" y="4205514"/>
          <a:ext cx="7848600" cy="1280160"/>
        </p:xfrm>
        <a:graphic>
          <a:graphicData uri="http://schemas.openxmlformats.org/drawingml/2006/table">
            <a:tbl>
              <a:tblPr firstRow="1" bandRow="1">
                <a:tableStyleId>{5C22544A-7EE6-4342-B048-85BDC9FD1C3A}</a:tableStyleId>
              </a:tblPr>
              <a:tblGrid>
                <a:gridCol w="3924300"/>
                <a:gridCol w="3924300"/>
              </a:tblGrid>
              <a:tr h="370840">
                <a:tc>
                  <a:txBody>
                    <a:bodyPr/>
                    <a:lstStyle/>
                    <a:p>
                      <a:pPr algn="ctr"/>
                      <a:r>
                        <a:rPr lang="en-US" sz="2400" dirty="0" smtClean="0"/>
                        <a:t>God’s Part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Our Part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638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1970313"/>
            <a:ext cx="7886700" cy="4206649"/>
          </a:xfrm>
        </p:spPr>
        <p:txBody>
          <a:bodyPr/>
          <a:lstStyle/>
          <a:p>
            <a:r>
              <a:rPr lang="en-US" dirty="0"/>
              <a:t>Pray about fear. </a:t>
            </a:r>
          </a:p>
          <a:p>
            <a:pPr lvl="1"/>
            <a:r>
              <a:rPr lang="en-US" dirty="0"/>
              <a:t>What is your biggest fear or apprehension about sharing the gospel with someone else? </a:t>
            </a:r>
          </a:p>
          <a:p>
            <a:pPr lvl="1"/>
            <a:r>
              <a:rPr lang="en-US" dirty="0"/>
              <a:t>Share that fear with someone in your group and ask him or her to pray for you to overcome it.</a:t>
            </a:r>
          </a:p>
          <a:p>
            <a:endParaRPr lang="en-US" dirty="0"/>
          </a:p>
        </p:txBody>
      </p:sp>
    </p:spTree>
    <p:extLst>
      <p:ext uri="{BB962C8B-B14F-4D97-AF65-F5344CB8AC3E}">
        <p14:creationId xmlns:p14="http://schemas.microsoft.com/office/powerpoint/2010/main" val="3037511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122713"/>
            <a:ext cx="7886700" cy="4054249"/>
          </a:xfrm>
        </p:spPr>
        <p:txBody>
          <a:bodyPr/>
          <a:lstStyle/>
          <a:p>
            <a:r>
              <a:rPr lang="en-US" dirty="0"/>
              <a:t>Seek the opportunity. </a:t>
            </a:r>
          </a:p>
          <a:p>
            <a:pPr lvl="1"/>
            <a:r>
              <a:rPr lang="en-US" dirty="0"/>
              <a:t>Who is one person in your relational circle you know does not believe the gospel? </a:t>
            </a:r>
          </a:p>
          <a:p>
            <a:pPr lvl="1"/>
            <a:r>
              <a:rPr lang="en-US" dirty="0"/>
              <a:t>Pray and look for the opportunity to share with that person. </a:t>
            </a:r>
          </a:p>
          <a:p>
            <a:endParaRPr lang="en-US" dirty="0"/>
          </a:p>
        </p:txBody>
      </p:sp>
    </p:spTree>
    <p:extLst>
      <p:ext uri="{BB962C8B-B14F-4D97-AF65-F5344CB8AC3E}">
        <p14:creationId xmlns:p14="http://schemas.microsoft.com/office/powerpoint/2010/main" val="919163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1926771"/>
            <a:ext cx="7886700" cy="4250192"/>
          </a:xfrm>
        </p:spPr>
        <p:txBody>
          <a:bodyPr/>
          <a:lstStyle/>
          <a:p>
            <a:r>
              <a:rPr lang="en-US" dirty="0"/>
              <a:t>Serve together. </a:t>
            </a:r>
          </a:p>
          <a:p>
            <a:pPr lvl="1"/>
            <a:r>
              <a:rPr lang="en-US" dirty="0"/>
              <a:t>Brainstorm with your group about practical ways you can go out together </a:t>
            </a:r>
          </a:p>
          <a:p>
            <a:pPr lvl="2"/>
            <a:r>
              <a:rPr lang="en-US" dirty="0"/>
              <a:t>To serve and </a:t>
            </a:r>
            <a:endParaRPr lang="en-US" dirty="0" smtClean="0"/>
          </a:p>
          <a:p>
            <a:pPr lvl="2"/>
            <a:r>
              <a:rPr lang="en-US" dirty="0" smtClean="0"/>
              <a:t>To speak the word of the Gospel</a:t>
            </a:r>
            <a:endParaRPr lang="en-US" dirty="0"/>
          </a:p>
          <a:p>
            <a:endParaRPr lang="en-US" dirty="0"/>
          </a:p>
        </p:txBody>
      </p:sp>
    </p:spTree>
    <p:extLst>
      <p:ext uri="{BB962C8B-B14F-4D97-AF65-F5344CB8AC3E}">
        <p14:creationId xmlns:p14="http://schemas.microsoft.com/office/powerpoint/2010/main" val="324466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385" y="2438399"/>
            <a:ext cx="2896470" cy="3415019"/>
          </a:xfrm>
          <a:prstGeom prst="rect">
            <a:avLst/>
          </a:prstGeom>
        </p:spPr>
      </p:pic>
      <p:sp>
        <p:nvSpPr>
          <p:cNvPr id="6" name="Rounded Rectangular Callout 5"/>
          <p:cNvSpPr/>
          <p:nvPr/>
        </p:nvSpPr>
        <p:spPr>
          <a:xfrm>
            <a:off x="2220685" y="1752600"/>
            <a:ext cx="3592286" cy="2318657"/>
          </a:xfrm>
          <a:prstGeom prst="wedgeRoundRectCallout">
            <a:avLst>
              <a:gd name="adj1" fmla="val 64924"/>
              <a:gd name="adj2" fmla="val -69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Oh, man … It’s happened again.  The crossword is not on the handout.   But never fear, you can download it and some other clever games at the Family Activities page at </a:t>
            </a:r>
            <a:r>
              <a:rPr lang="en-US" u="sng" dirty="0">
                <a:hlinkClick r:id="rId3"/>
              </a:rPr>
              <a:t>https://tinyurl.com/ya8f67zb</a:t>
            </a:r>
            <a:endParaRPr lang="en-US"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rot="21354743">
            <a:off x="3037114" y="4684341"/>
            <a:ext cx="1429961" cy="1344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92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a:xfrm>
            <a:off x="628650" y="1632857"/>
            <a:ext cx="7886700" cy="4544106"/>
          </a:xfrm>
        </p:spPr>
        <p:txBody>
          <a:bodyPr/>
          <a:lstStyle/>
          <a:p>
            <a:r>
              <a:rPr lang="en-US" dirty="0"/>
              <a:t>Who was someone in your church as you grew up that you remember touching your life through some service or ministry?</a:t>
            </a:r>
          </a:p>
          <a:p>
            <a:r>
              <a:rPr lang="en-US" dirty="0">
                <a:solidFill>
                  <a:srgbClr val="C00000"/>
                </a:solidFill>
              </a:rPr>
              <a:t>No doubt each of those people gave of their time and energy</a:t>
            </a:r>
          </a:p>
          <a:p>
            <a:pPr lvl="1"/>
            <a:r>
              <a:rPr lang="en-US" dirty="0">
                <a:solidFill>
                  <a:srgbClr val="C00000"/>
                </a:solidFill>
              </a:rPr>
              <a:t>Some went out of their way to engaging you and others with the gospel .</a:t>
            </a:r>
          </a:p>
          <a:p>
            <a:pPr lvl="1"/>
            <a:r>
              <a:rPr lang="en-US" dirty="0">
                <a:solidFill>
                  <a:srgbClr val="C00000"/>
                </a:solidFill>
              </a:rPr>
              <a:t>Sharing the Gospel often takes passion and determination.</a:t>
            </a:r>
          </a:p>
          <a:p>
            <a:endParaRPr lang="en-US" dirty="0"/>
          </a:p>
        </p:txBody>
      </p:sp>
      <p:sp>
        <p:nvSpPr>
          <p:cNvPr id="5" name="AutoShape 4" descr="Image result for little league coach"/>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995076" y="3332534"/>
            <a:ext cx="7498023" cy="2578591"/>
            <a:chOff x="1071276" y="3147477"/>
            <a:chExt cx="7498023" cy="2578591"/>
          </a:xfrm>
        </p:grpSpPr>
        <p:pic>
          <p:nvPicPr>
            <p:cNvPr id="4" name="Picture 3"/>
            <p:cNvPicPr>
              <a:picLocks noChangeAspect="1"/>
            </p:cNvPicPr>
            <p:nvPr/>
          </p:nvPicPr>
          <p:blipFill>
            <a:blip r:embed="rId2"/>
            <a:stretch>
              <a:fillRect/>
            </a:stretch>
          </p:blipFill>
          <p:spPr>
            <a:xfrm rot="20943782">
              <a:off x="1071276" y="4166637"/>
              <a:ext cx="1772772" cy="1459379"/>
            </a:xfrm>
            <a:prstGeom prst="rect">
              <a:avLst/>
            </a:prstGeom>
            <a:ln>
              <a:noFill/>
            </a:ln>
            <a:effectLst>
              <a:outerShdw blurRad="292100" dist="139700" dir="2700000" algn="tl" rotWithShape="0">
                <a:srgbClr val="333333">
                  <a:alpha val="65000"/>
                </a:srgbClr>
              </a:outerShdw>
            </a:effectLst>
          </p:spPr>
        </p:pic>
        <p:pic>
          <p:nvPicPr>
            <p:cNvPr id="3074" name="Picture 2" descr="Image result for grade school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0644">
              <a:off x="6074328" y="4064417"/>
              <a:ext cx="2494971" cy="1661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348867" y="3147477"/>
              <a:ext cx="2380952" cy="230476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3991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Going Out</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September 7</a:t>
            </a:r>
          </a:p>
        </p:txBody>
      </p:sp>
    </p:spTree>
    <p:extLst>
      <p:ext uri="{BB962C8B-B14F-4D97-AF65-F5344CB8AC3E}">
        <p14:creationId xmlns:p14="http://schemas.microsoft.com/office/powerpoint/2010/main" val="335475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t>
            </a:r>
            <a:r>
              <a:rPr lang="en-US" dirty="0" smtClean="0"/>
              <a:t>“closed doors”.</a:t>
            </a:r>
            <a:endParaRPr lang="en-US" dirty="0"/>
          </a:p>
        </p:txBody>
      </p:sp>
      <p:sp>
        <p:nvSpPr>
          <p:cNvPr id="3" name="Content Placeholder 2"/>
          <p:cNvSpPr>
            <a:spLocks noGrp="1"/>
          </p:cNvSpPr>
          <p:nvPr>
            <p:ph idx="1"/>
          </p:nvPr>
        </p:nvSpPr>
        <p:spPr>
          <a:xfrm>
            <a:off x="628650" y="1684111"/>
            <a:ext cx="7886700" cy="4351338"/>
          </a:xfrm>
        </p:spPr>
        <p:txBody>
          <a:bodyPr/>
          <a:lstStyle/>
          <a:p>
            <a:pPr marL="0" indent="0" algn="ctr">
              <a:buNone/>
            </a:pPr>
            <a:r>
              <a:rPr lang="en-US" dirty="0"/>
              <a:t>Acts 16:6-8 (NIV) Paul and his companions traveled throughout the region of Phrygia and Galatia, having been kept by the Holy Spirit from preaching the word in the province of Asia. 7  When they came to the border of </a:t>
            </a:r>
            <a:r>
              <a:rPr lang="en-US" dirty="0" err="1"/>
              <a:t>Mysia</a:t>
            </a:r>
            <a:r>
              <a:rPr lang="en-US" dirty="0"/>
              <a:t>, they tried to enter Bithynia, but the Spirit of Jesus would not allow them to. 8  So they passed by </a:t>
            </a:r>
            <a:r>
              <a:rPr lang="en-US" dirty="0" err="1"/>
              <a:t>Mysia</a:t>
            </a:r>
            <a:r>
              <a:rPr lang="en-US" dirty="0"/>
              <a:t> and went down to Troas.</a:t>
            </a:r>
          </a:p>
          <a:p>
            <a:pPr marL="0" indent="0" algn="ctr">
              <a:buNone/>
            </a:pPr>
            <a:endParaRPr lang="en-US" dirty="0"/>
          </a:p>
        </p:txBody>
      </p:sp>
      <p:pic>
        <p:nvPicPr>
          <p:cNvPr id="4" name="Picture 3"/>
          <p:cNvPicPr>
            <a:picLocks noChangeAspect="1"/>
          </p:cNvPicPr>
          <p:nvPr/>
        </p:nvPicPr>
        <p:blipFill>
          <a:blip r:embed="rId2"/>
          <a:stretch>
            <a:fillRect/>
          </a:stretch>
        </p:blipFill>
        <p:spPr>
          <a:xfrm>
            <a:off x="3618267" y="6085115"/>
            <a:ext cx="2038095" cy="267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648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Journey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543" y="1741714"/>
            <a:ext cx="6665521" cy="4420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46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Persevere in Reaching Others</a:t>
            </a:r>
          </a:p>
        </p:txBody>
      </p:sp>
      <p:sp>
        <p:nvSpPr>
          <p:cNvPr id="3" name="Content Placeholder 2"/>
          <p:cNvSpPr>
            <a:spLocks noGrp="1"/>
          </p:cNvSpPr>
          <p:nvPr>
            <p:ph idx="1"/>
          </p:nvPr>
        </p:nvSpPr>
        <p:spPr/>
        <p:txBody>
          <a:bodyPr/>
          <a:lstStyle/>
          <a:p>
            <a:r>
              <a:rPr lang="en-US" dirty="0"/>
              <a:t>What suggests that Paul and his companions had a plan in mind for their travels? </a:t>
            </a:r>
          </a:p>
          <a:p>
            <a:r>
              <a:rPr lang="en-US" dirty="0"/>
              <a:t>How do you think Paul, Silas, and Timothy recognized the Holy Spirit’s directions as they traveled around Asia Minor? </a:t>
            </a:r>
          </a:p>
          <a:p>
            <a:endParaRPr lang="en-US" dirty="0"/>
          </a:p>
        </p:txBody>
      </p:sp>
    </p:spTree>
    <p:extLst>
      <p:ext uri="{BB962C8B-B14F-4D97-AF65-F5344CB8AC3E}">
        <p14:creationId xmlns:p14="http://schemas.microsoft.com/office/powerpoint/2010/main" val="315012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Persevere in Reaching Others</a:t>
            </a:r>
            <a:endParaRPr lang="en-US" dirty="0"/>
          </a:p>
        </p:txBody>
      </p:sp>
      <p:sp>
        <p:nvSpPr>
          <p:cNvPr id="3" name="Content Placeholder 2"/>
          <p:cNvSpPr>
            <a:spLocks noGrp="1"/>
          </p:cNvSpPr>
          <p:nvPr>
            <p:ph idx="1"/>
          </p:nvPr>
        </p:nvSpPr>
        <p:spPr/>
        <p:txBody>
          <a:bodyPr/>
          <a:lstStyle/>
          <a:p>
            <a:r>
              <a:rPr lang="en-US" dirty="0"/>
              <a:t>How does it make you feel when God says “no”?  What are we tempted to do when the Holy Spirit thwarts your plans? </a:t>
            </a:r>
            <a:endParaRPr lang="en-US" dirty="0" smtClean="0"/>
          </a:p>
          <a:p>
            <a:r>
              <a:rPr lang="en-US" dirty="0"/>
              <a:t>How can we be </a:t>
            </a:r>
            <a:r>
              <a:rPr lang="en-US" i="1" dirty="0"/>
              <a:t>receptive</a:t>
            </a:r>
            <a:r>
              <a:rPr lang="en-US" dirty="0"/>
              <a:t> to the Holy Spirit’s guidance? </a:t>
            </a:r>
          </a:p>
          <a:p>
            <a:endParaRPr lang="en-US" dirty="0"/>
          </a:p>
        </p:txBody>
      </p:sp>
    </p:spTree>
    <p:extLst>
      <p:ext uri="{BB962C8B-B14F-4D97-AF65-F5344CB8AC3E}">
        <p14:creationId xmlns:p14="http://schemas.microsoft.com/office/powerpoint/2010/main" val="20182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Obstacles to Reaching Others</a:t>
            </a:r>
            <a:endParaRPr lang="en-US" dirty="0"/>
          </a:p>
        </p:txBody>
      </p:sp>
      <p:pic>
        <p:nvPicPr>
          <p:cNvPr id="6" name="Picture 5">
            <a:hlinkClick r:id="rId2"/>
          </p:cNvPr>
          <p:cNvPicPr>
            <a:picLocks noChangeAspect="1"/>
          </p:cNvPicPr>
          <p:nvPr/>
        </p:nvPicPr>
        <p:blipFill>
          <a:blip r:embed="rId3"/>
          <a:stretch>
            <a:fillRect/>
          </a:stretch>
        </p:blipFill>
        <p:spPr>
          <a:xfrm>
            <a:off x="2152952" y="1756238"/>
            <a:ext cx="4838095" cy="378095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079171" y="5802086"/>
            <a:ext cx="4865915" cy="400110"/>
          </a:xfrm>
          <a:prstGeom prst="rect">
            <a:avLst/>
          </a:prstGeom>
          <a:noFill/>
        </p:spPr>
        <p:txBody>
          <a:bodyPr wrap="square" rtlCol="0">
            <a:spAutoFit/>
          </a:bodyPr>
          <a:lstStyle/>
          <a:p>
            <a:pPr algn="ctr"/>
            <a:r>
              <a:rPr lang="en-US" sz="2000" dirty="0" smtClean="0">
                <a:hlinkClick r:id="rId2"/>
              </a:rPr>
              <a:t>View the Video</a:t>
            </a:r>
            <a:endParaRPr lang="en-US" sz="2000" dirty="0"/>
          </a:p>
        </p:txBody>
      </p:sp>
    </p:spTree>
    <p:extLst>
      <p:ext uri="{BB962C8B-B14F-4D97-AF65-F5344CB8AC3E}">
        <p14:creationId xmlns:p14="http://schemas.microsoft.com/office/powerpoint/2010/main" val="2474660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an </a:t>
            </a:r>
            <a:r>
              <a:rPr lang="en-US" dirty="0" smtClean="0"/>
              <a:t>“open door”.</a:t>
            </a:r>
            <a:endParaRPr lang="en-US" dirty="0"/>
          </a:p>
        </p:txBody>
      </p:sp>
      <p:sp>
        <p:nvSpPr>
          <p:cNvPr id="3" name="Content Placeholder 2"/>
          <p:cNvSpPr>
            <a:spLocks noGrp="1"/>
          </p:cNvSpPr>
          <p:nvPr>
            <p:ph idx="1"/>
          </p:nvPr>
        </p:nvSpPr>
        <p:spPr>
          <a:xfrm>
            <a:off x="824593" y="1825625"/>
            <a:ext cx="7611836" cy="4351338"/>
          </a:xfrm>
        </p:spPr>
        <p:txBody>
          <a:bodyPr/>
          <a:lstStyle/>
          <a:p>
            <a:pPr marL="0" indent="0" algn="ctr">
              <a:buNone/>
            </a:pPr>
            <a:r>
              <a:rPr lang="en-US" dirty="0"/>
              <a:t>Acts 16:9-10 (NIV) During the night Paul had a vision of a man of Macedonia standing and begging him, "Come over to Macedonia and help us."  10  After Paul had seen the vision, we got ready at once to leave for Macedonia, concluding that God had called us to preach the gospel to them</a:t>
            </a:r>
          </a:p>
        </p:txBody>
      </p:sp>
      <p:pic>
        <p:nvPicPr>
          <p:cNvPr id="4" name="Picture 3"/>
          <p:cNvPicPr>
            <a:picLocks noChangeAspect="1"/>
          </p:cNvPicPr>
          <p:nvPr/>
        </p:nvPicPr>
        <p:blipFill>
          <a:blip r:embed="rId2"/>
          <a:stretch>
            <a:fillRect/>
          </a:stretch>
        </p:blipFill>
        <p:spPr>
          <a:xfrm>
            <a:off x="3650924" y="5834744"/>
            <a:ext cx="2038095" cy="267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71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Embrace Opportunities </a:t>
            </a:r>
            <a:r>
              <a:rPr lang="en-US" dirty="0" smtClean="0"/>
              <a:t/>
            </a:r>
            <a:br>
              <a:rPr lang="en-US" dirty="0" smtClean="0"/>
            </a:br>
            <a:r>
              <a:rPr lang="en-US" dirty="0" smtClean="0"/>
              <a:t>to </a:t>
            </a:r>
            <a:r>
              <a:rPr lang="en-US" dirty="0"/>
              <a:t>Present Christ</a:t>
            </a:r>
          </a:p>
        </p:txBody>
      </p:sp>
      <p:sp>
        <p:nvSpPr>
          <p:cNvPr id="3" name="Content Placeholder 2"/>
          <p:cNvSpPr>
            <a:spLocks noGrp="1"/>
          </p:cNvSpPr>
          <p:nvPr>
            <p:ph idx="1"/>
          </p:nvPr>
        </p:nvSpPr>
        <p:spPr>
          <a:xfrm>
            <a:off x="628650" y="1792968"/>
            <a:ext cx="7886700" cy="4351338"/>
          </a:xfrm>
        </p:spPr>
        <p:txBody>
          <a:bodyPr/>
          <a:lstStyle/>
          <a:p>
            <a:r>
              <a:rPr lang="en-US" dirty="0" smtClean="0"/>
              <a:t>When </a:t>
            </a:r>
            <a:r>
              <a:rPr lang="en-US" dirty="0"/>
              <a:t>did Paul experience the vision and what did he see?</a:t>
            </a:r>
          </a:p>
          <a:p>
            <a:r>
              <a:rPr lang="en-US" dirty="0"/>
              <a:t>How did Paul and his companions interpret this vision?</a:t>
            </a:r>
          </a:p>
          <a:p>
            <a:r>
              <a:rPr lang="en-US" dirty="0"/>
              <a:t>How does God give direction to believers today? </a:t>
            </a:r>
          </a:p>
          <a:p>
            <a:endParaRPr lang="en-US" dirty="0"/>
          </a:p>
        </p:txBody>
      </p:sp>
      <p:sp>
        <p:nvSpPr>
          <p:cNvPr id="5" name="TextBox 4"/>
          <p:cNvSpPr txBox="1"/>
          <p:nvPr/>
        </p:nvSpPr>
        <p:spPr>
          <a:xfrm>
            <a:off x="2383971" y="4572000"/>
            <a:ext cx="5344886" cy="1569660"/>
          </a:xfrm>
          <a:prstGeom prst="rect">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a:sym typeface="Symbol" panose="05050102010706020507" pitchFamily="18" charset="2"/>
              </a:rPr>
              <a:t></a:t>
            </a:r>
            <a:r>
              <a:rPr lang="en-US" sz="3200" dirty="0"/>
              <a:t> Believers need to </a:t>
            </a:r>
            <a:r>
              <a:rPr lang="en-US" sz="3200" i="1" dirty="0"/>
              <a:t>listen</a:t>
            </a:r>
            <a:r>
              <a:rPr lang="en-US" sz="3200" dirty="0"/>
              <a:t> and </a:t>
            </a:r>
            <a:r>
              <a:rPr lang="en-US" sz="3200" i="1" dirty="0"/>
              <a:t>obey</a:t>
            </a:r>
            <a:r>
              <a:rPr lang="en-US" sz="3200" dirty="0"/>
              <a:t> the Word of God and </a:t>
            </a:r>
            <a:r>
              <a:rPr lang="en-US" sz="3200" i="1" dirty="0"/>
              <a:t>heed</a:t>
            </a:r>
            <a:r>
              <a:rPr lang="en-US" sz="3200" dirty="0"/>
              <a:t> His </a:t>
            </a:r>
            <a:r>
              <a:rPr lang="en-US" sz="3200" dirty="0" smtClean="0"/>
              <a:t>directions</a:t>
            </a:r>
            <a:endParaRPr lang="en-US" sz="3200" dirty="0"/>
          </a:p>
        </p:txBody>
      </p:sp>
    </p:spTree>
    <p:extLst>
      <p:ext uri="{BB962C8B-B14F-4D97-AF65-F5344CB8AC3E}">
        <p14:creationId xmlns:p14="http://schemas.microsoft.com/office/powerpoint/2010/main" val="34254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1239</TotalTime>
  <Words>826</Words>
  <Application>Microsoft Office PowerPoint</Application>
  <PresentationFormat>On-screen Show (4:3)</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Symbol</vt:lpstr>
      <vt:lpstr>Office Theme</vt:lpstr>
      <vt:lpstr>Going Out</vt:lpstr>
      <vt:lpstr>Think About It …</vt:lpstr>
      <vt:lpstr>Listen for “closed doors”.</vt:lpstr>
      <vt:lpstr>Paul’s Journey</vt:lpstr>
      <vt:lpstr>Persevere in Reaching Others</vt:lpstr>
      <vt:lpstr>Persevere in Reaching Others</vt:lpstr>
      <vt:lpstr>Obstacles to Reaching Others</vt:lpstr>
      <vt:lpstr>Listen for an “open door”.</vt:lpstr>
      <vt:lpstr>Embrace Opportunities  to Present Christ</vt:lpstr>
      <vt:lpstr>Embrace Opportunities  to Present Christ</vt:lpstr>
      <vt:lpstr>Listen for results of sharing.</vt:lpstr>
      <vt:lpstr>Listen for results of sharing.</vt:lpstr>
      <vt:lpstr>Listen for results of sharing.</vt:lpstr>
      <vt:lpstr>Share Christ with Others</vt:lpstr>
      <vt:lpstr>Share Christ with Others</vt:lpstr>
      <vt:lpstr>Application</vt:lpstr>
      <vt:lpstr>Application</vt:lpstr>
      <vt:lpstr>Application</vt:lpstr>
      <vt:lpstr>Family Activities</vt:lpstr>
      <vt:lpstr>Going Out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Out</dc:title>
  <dc:creator>Steve Armstrong</dc:creator>
  <cp:lastModifiedBy>Steve Armstrong</cp:lastModifiedBy>
  <cp:revision>8</cp:revision>
  <dcterms:created xsi:type="dcterms:W3CDTF">2018-09-21T13:06:26Z</dcterms:created>
  <dcterms:modified xsi:type="dcterms:W3CDTF">2018-09-22T13:58:45Z</dcterms:modified>
</cp:coreProperties>
</file>